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92" r:id="rId2"/>
    <p:sldMasterId id="2147483732" r:id="rId3"/>
    <p:sldMasterId id="2147483747" r:id="rId4"/>
  </p:sldMasterIdLst>
  <p:notesMasterIdLst>
    <p:notesMasterId r:id="rId82"/>
  </p:notesMasterIdLst>
  <p:handoutMasterIdLst>
    <p:handoutMasterId r:id="rId83"/>
  </p:handoutMasterIdLst>
  <p:sldIdLst>
    <p:sldId id="1309" r:id="rId5"/>
    <p:sldId id="1345" r:id="rId6"/>
    <p:sldId id="1331" r:id="rId7"/>
    <p:sldId id="1346" r:id="rId8"/>
    <p:sldId id="1347" r:id="rId9"/>
    <p:sldId id="1348" r:id="rId10"/>
    <p:sldId id="1315" r:id="rId11"/>
    <p:sldId id="1343" r:id="rId12"/>
    <p:sldId id="1328" r:id="rId13"/>
    <p:sldId id="1329" r:id="rId14"/>
    <p:sldId id="1330" r:id="rId15"/>
    <p:sldId id="1200" r:id="rId16"/>
    <p:sldId id="1349" r:id="rId17"/>
    <p:sldId id="1350" r:id="rId18"/>
    <p:sldId id="1351" r:id="rId19"/>
    <p:sldId id="1319" r:id="rId20"/>
    <p:sldId id="1352" r:id="rId21"/>
    <p:sldId id="1321" r:id="rId22"/>
    <p:sldId id="1322" r:id="rId23"/>
    <p:sldId id="1353" r:id="rId24"/>
    <p:sldId id="1325" r:id="rId25"/>
    <p:sldId id="1326" r:id="rId26"/>
    <p:sldId id="1327" r:id="rId27"/>
    <p:sldId id="1333" r:id="rId28"/>
    <p:sldId id="1340" r:id="rId29"/>
    <p:sldId id="1300" r:id="rId30"/>
    <p:sldId id="1298" r:id="rId31"/>
    <p:sldId id="1297" r:id="rId32"/>
    <p:sldId id="1304" r:id="rId33"/>
    <p:sldId id="1303" r:id="rId34"/>
    <p:sldId id="1299" r:id="rId35"/>
    <p:sldId id="1301" r:id="rId36"/>
    <p:sldId id="1302" r:id="rId37"/>
    <p:sldId id="1332" r:id="rId38"/>
    <p:sldId id="1295" r:id="rId39"/>
    <p:sldId id="1296" r:id="rId40"/>
    <p:sldId id="1290" r:id="rId41"/>
    <p:sldId id="1293" r:id="rId42"/>
    <p:sldId id="1292" r:id="rId43"/>
    <p:sldId id="1291" r:id="rId44"/>
    <p:sldId id="1334" r:id="rId45"/>
    <p:sldId id="1269" r:id="rId46"/>
    <p:sldId id="1272" r:id="rId47"/>
    <p:sldId id="1273" r:id="rId48"/>
    <p:sldId id="1274" r:id="rId49"/>
    <p:sldId id="1275" r:id="rId50"/>
    <p:sldId id="1341" r:id="rId51"/>
    <p:sldId id="1342" r:id="rId52"/>
    <p:sldId id="1335" r:id="rId53"/>
    <p:sldId id="1270" r:id="rId54"/>
    <p:sldId id="1271" r:id="rId55"/>
    <p:sldId id="1276" r:id="rId56"/>
    <p:sldId id="1277" r:id="rId57"/>
    <p:sldId id="1278" r:id="rId58"/>
    <p:sldId id="1279" r:id="rId59"/>
    <p:sldId id="1280" r:id="rId60"/>
    <p:sldId id="1281" r:id="rId61"/>
    <p:sldId id="1282" r:id="rId62"/>
    <p:sldId id="1283" r:id="rId63"/>
    <p:sldId id="1284" r:id="rId64"/>
    <p:sldId id="1285" r:id="rId65"/>
    <p:sldId id="1286" r:id="rId66"/>
    <p:sldId id="1287" r:id="rId67"/>
    <p:sldId id="1288" r:id="rId68"/>
    <p:sldId id="1336" r:id="rId69"/>
    <p:sldId id="1220" r:id="rId70"/>
    <p:sldId id="1337" r:id="rId71"/>
    <p:sldId id="1227" r:id="rId72"/>
    <p:sldId id="1263" r:id="rId73"/>
    <p:sldId id="1264" r:id="rId74"/>
    <p:sldId id="1265" r:id="rId75"/>
    <p:sldId id="1266" r:id="rId76"/>
    <p:sldId id="1267" r:id="rId77"/>
    <p:sldId id="1338" r:id="rId78"/>
    <p:sldId id="1224" r:id="rId79"/>
    <p:sldId id="1225" r:id="rId80"/>
    <p:sldId id="1308" r:id="rId81"/>
  </p:sldIdLst>
  <p:sldSz cx="1218882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4" orient="horz" pos="1128" userDrawn="1">
          <p15:clr>
            <a:srgbClr val="A4A3A4"/>
          </p15:clr>
        </p15:guide>
        <p15:guide id="6" orient="horz" pos="3984">
          <p15:clr>
            <a:srgbClr val="A4A3A4"/>
          </p15:clr>
        </p15:guide>
        <p15:guide id="7" orient="horz" pos="3368" userDrawn="1">
          <p15:clr>
            <a:srgbClr val="A4A3A4"/>
          </p15:clr>
        </p15:guide>
        <p15:guide id="9" pos="2591" userDrawn="1">
          <p15:clr>
            <a:srgbClr val="A4A3A4"/>
          </p15:clr>
        </p15:guide>
        <p15:guide id="10" pos="7103" userDrawn="1">
          <p15:clr>
            <a:srgbClr val="A4A3A4"/>
          </p15:clr>
        </p15:guide>
        <p15:guide id="11" pos="3839" userDrawn="1">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CB0"/>
    <a:srgbClr val="000000"/>
    <a:srgbClr val="FFFFFF"/>
    <a:srgbClr val="FFD200"/>
    <a:srgbClr val="1D1D1D"/>
    <a:srgbClr val="B4E43C"/>
    <a:srgbClr val="7E868C"/>
    <a:srgbClr val="333E47"/>
    <a:srgbClr val="462328"/>
    <a:srgbClr val="DBD9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599" autoAdjust="0"/>
    <p:restoredTop sz="94344" autoAdjust="0"/>
  </p:normalViewPr>
  <p:slideViewPr>
    <p:cSldViewPr snapToGrid="0" showGuides="1">
      <p:cViewPr>
        <p:scale>
          <a:sx n="50" d="100"/>
          <a:sy n="50" d="100"/>
        </p:scale>
        <p:origin x="-726" y="-288"/>
      </p:cViewPr>
      <p:guideLst>
        <p:guide orient="horz" pos="1128"/>
        <p:guide orient="horz" pos="3984"/>
        <p:guide orient="horz" pos="3368"/>
        <p:guide pos="2591"/>
        <p:guide pos="7103"/>
        <p:guide pos="3839"/>
      </p:guideLst>
    </p:cSldViewPr>
  </p:slideViewPr>
  <p:outlineViewPr>
    <p:cViewPr>
      <p:scale>
        <a:sx n="33" d="100"/>
        <a:sy n="33" d="100"/>
      </p:scale>
      <p:origin x="0" y="-22208"/>
    </p:cViewPr>
  </p:outlineViewPr>
  <p:notesTextViewPr>
    <p:cViewPr>
      <p:scale>
        <a:sx n="1" d="1"/>
        <a:sy n="1" d="1"/>
      </p:scale>
      <p:origin x="0" y="0"/>
    </p:cViewPr>
  </p:notesTextViewPr>
  <p:sorterViewPr>
    <p:cViewPr>
      <p:scale>
        <a:sx n="120" d="100"/>
        <a:sy n="120" d="100"/>
      </p:scale>
      <p:origin x="0" y="4352"/>
    </p:cViewPr>
  </p:sorterViewPr>
  <p:notesViewPr>
    <p:cSldViewPr snapToGrid="0" showGuides="1">
      <p:cViewPr varScale="1">
        <p:scale>
          <a:sx n="125" d="100"/>
          <a:sy n="125" d="100"/>
        </p:scale>
        <p:origin x="2104"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1.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notesMaster" Target="notesMasters/notesMaster1.xml"/><Relationship Id="rId19" Type="http://schemas.openxmlformats.org/officeDocument/2006/relationships/slide" Target="slides/slide15.xml"/><Relationship Id="rId4" Type="http://schemas.openxmlformats.org/officeDocument/2006/relationships/slideMaster" Target="slideMasters/slideMaster3.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slideMaster" Target="slideMasters/slideMaster2.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24CE221E-83ED-4F6C-BA5F-3F9E6FDB6953}" type="datetimeFigureOut">
              <a:rPr lang="en-US"/>
              <a:pPr/>
              <a:t>2/12/2018</a:t>
            </a:fld>
            <a:endParaRPr/>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CA4CBEF8-5CDE-472B-839B-B8BB0C881006}" type="slidenum">
              <a:rPr/>
              <a:pPr/>
              <a:t>‹#›</a:t>
            </a:fld>
            <a:endParaRPr/>
          </a:p>
        </p:txBody>
      </p:sp>
    </p:spTree>
    <p:extLst>
      <p:ext uri="{BB962C8B-B14F-4D97-AF65-F5344CB8AC3E}">
        <p14:creationId xmlns:p14="http://schemas.microsoft.com/office/powerpoint/2010/main" val="42632892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97853E5F-CE67-483C-A264-F17AC70E9CA2}" type="datetimeFigureOut">
              <a:rPr lang="en-US"/>
              <a:pPr/>
              <a:t>2/12/2018</a:t>
            </a:fld>
            <a:endParaRP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7" tIns="46589" rIns="93177" bIns="46589" rtlCol="0" anchor="ctr"/>
          <a:lstStyle/>
          <a:p>
            <a:endParaRPr/>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6BB98AFB-CB0D-4DFE-87B9-B4B0D0DE73CD}" type="slidenum">
              <a:rPr/>
              <a:pPr/>
              <a:t>‹#›</a:t>
            </a:fld>
            <a:endParaRPr/>
          </a:p>
        </p:txBody>
      </p:sp>
    </p:spTree>
    <p:extLst>
      <p:ext uri="{BB962C8B-B14F-4D97-AF65-F5344CB8AC3E}">
        <p14:creationId xmlns:p14="http://schemas.microsoft.com/office/powerpoint/2010/main" val="2512805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3</a:t>
            </a:fld>
            <a:endParaRPr lang="en-US"/>
          </a:p>
        </p:txBody>
      </p:sp>
    </p:spTree>
    <p:extLst>
      <p:ext uri="{BB962C8B-B14F-4D97-AF65-F5344CB8AC3E}">
        <p14:creationId xmlns:p14="http://schemas.microsoft.com/office/powerpoint/2010/main" val="783608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17</a:t>
            </a:fld>
            <a:endParaRPr lang="en-US" dirty="0"/>
          </a:p>
        </p:txBody>
      </p:sp>
    </p:spTree>
    <p:extLst>
      <p:ext uri="{BB962C8B-B14F-4D97-AF65-F5344CB8AC3E}">
        <p14:creationId xmlns:p14="http://schemas.microsoft.com/office/powerpoint/2010/main" val="749313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18</a:t>
            </a:fld>
            <a:endParaRPr lang="en-US" dirty="0"/>
          </a:p>
        </p:txBody>
      </p:sp>
    </p:spTree>
    <p:extLst>
      <p:ext uri="{BB962C8B-B14F-4D97-AF65-F5344CB8AC3E}">
        <p14:creationId xmlns:p14="http://schemas.microsoft.com/office/powerpoint/2010/main" val="623385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19</a:t>
            </a:fld>
            <a:endParaRPr lang="en-US" dirty="0"/>
          </a:p>
        </p:txBody>
      </p:sp>
    </p:spTree>
    <p:extLst>
      <p:ext uri="{BB962C8B-B14F-4D97-AF65-F5344CB8AC3E}">
        <p14:creationId xmlns:p14="http://schemas.microsoft.com/office/powerpoint/2010/main" val="680501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20</a:t>
            </a:fld>
            <a:endParaRPr lang="en-US" dirty="0"/>
          </a:p>
        </p:txBody>
      </p:sp>
    </p:spTree>
    <p:extLst>
      <p:ext uri="{BB962C8B-B14F-4D97-AF65-F5344CB8AC3E}">
        <p14:creationId xmlns:p14="http://schemas.microsoft.com/office/powerpoint/2010/main" val="382222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What is </a:t>
            </a:r>
            <a:r>
              <a:rPr lang="en-US" sz="1200" kern="1200" dirty="0" err="1" smtClean="0">
                <a:solidFill>
                  <a:schemeClr val="tx1"/>
                </a:solidFill>
                <a:effectLst/>
                <a:latin typeface="+mn-lt"/>
                <a:ea typeface="+mn-ea"/>
                <a:cs typeface="+mn-cs"/>
              </a:rPr>
              <a:t>DataCapture</a:t>
            </a:r>
            <a:r>
              <a:rPr lang="en-US" sz="1200" kern="1200" dirty="0" smtClean="0">
                <a:solidFill>
                  <a:schemeClr val="tx1"/>
                </a:solidFill>
                <a:effectLst/>
                <a:latin typeface="+mn-lt"/>
                <a:ea typeface="+mn-ea"/>
                <a:cs typeface="+mn-cs"/>
              </a:rPr>
              <a:t> DNA? </a:t>
            </a:r>
          </a:p>
          <a:p>
            <a:pPr marL="285750" lvl="0" indent="-285750">
              <a:buFont typeface="Arial" charset="0"/>
              <a:buChar char="•"/>
            </a:pPr>
            <a:r>
              <a:rPr lang="en-US" sz="1200" kern="1200" dirty="0" smtClean="0">
                <a:solidFill>
                  <a:schemeClr val="tx1"/>
                </a:solidFill>
                <a:effectLst/>
                <a:latin typeface="+mn-lt"/>
                <a:ea typeface="+mn-ea"/>
                <a:cs typeface="+mn-cs"/>
              </a:rPr>
              <a:t>It’s a unique blend of highly</a:t>
            </a:r>
            <a:r>
              <a:rPr lang="en-US" sz="1200" kern="1200" baseline="0" dirty="0" smtClean="0">
                <a:solidFill>
                  <a:schemeClr val="tx1"/>
                </a:solidFill>
                <a:effectLst/>
                <a:latin typeface="+mn-lt"/>
                <a:ea typeface="+mn-ea"/>
                <a:cs typeface="+mn-cs"/>
              </a:rPr>
              <a:t> intelligent firmware, software, utilities and apps.</a:t>
            </a:r>
          </a:p>
          <a:p>
            <a:pPr marL="285750" lvl="0" indent="-285750">
              <a:buFont typeface="Arial" charset="0"/>
              <a:buChar char="•"/>
            </a:pPr>
            <a:r>
              <a:rPr lang="en-US" sz="1200" kern="1200" baseline="0" dirty="0" smtClean="0">
                <a:solidFill>
                  <a:schemeClr val="tx1"/>
                </a:solidFill>
                <a:effectLst/>
                <a:latin typeface="+mn-lt"/>
                <a:ea typeface="+mn-ea"/>
                <a:cs typeface="+mn-cs"/>
              </a:rPr>
              <a:t>It’s e</a:t>
            </a:r>
            <a:r>
              <a:rPr lang="en-US" sz="1200" kern="1200" dirty="0" smtClean="0">
                <a:solidFill>
                  <a:schemeClr val="tx1"/>
                </a:solidFill>
                <a:effectLst/>
                <a:latin typeface="+mn-lt"/>
                <a:ea typeface="+mn-ea"/>
                <a:cs typeface="+mn-cs"/>
              </a:rPr>
              <a:t>xclusive to Zebra and designed to resolve the needs of each and every stakeholder.</a:t>
            </a:r>
          </a:p>
          <a:p>
            <a:pPr marL="285750" lvl="0" indent="-285750">
              <a:buFont typeface="Arial" charset="0"/>
              <a:buChar char="•"/>
            </a:pPr>
            <a:r>
              <a:rPr lang="en-US" sz="1200" kern="1200" dirty="0" smtClean="0">
                <a:solidFill>
                  <a:schemeClr val="tx1"/>
                </a:solidFill>
                <a:effectLst/>
                <a:latin typeface="+mn-lt"/>
                <a:ea typeface="+mn-ea"/>
                <a:cs typeface="+mn-cs"/>
              </a:rPr>
              <a:t>Plus</a:t>
            </a:r>
            <a:r>
              <a:rPr lang="en-US" sz="1200" kern="1200" baseline="0" dirty="0" smtClean="0">
                <a:solidFill>
                  <a:schemeClr val="tx1"/>
                </a:solidFill>
                <a:effectLst/>
                <a:latin typeface="+mn-lt"/>
                <a:ea typeface="+mn-ea"/>
                <a:cs typeface="+mn-cs"/>
              </a:rPr>
              <a:t>, it’s compatible with Windows, iOS, Linux and Android.</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21</a:t>
            </a:fld>
            <a:endParaRPr lang="en-US" dirty="0"/>
          </a:p>
        </p:txBody>
      </p:sp>
    </p:spTree>
    <p:extLst>
      <p:ext uri="{BB962C8B-B14F-4D97-AF65-F5344CB8AC3E}">
        <p14:creationId xmlns:p14="http://schemas.microsoft.com/office/powerpoint/2010/main" val="1861831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a:xfrm>
            <a:off x="5567945" y="16936165"/>
            <a:ext cx="4259580" cy="891540"/>
          </a:xfrm>
          <a:prstGeom prst="rect">
            <a:avLst/>
          </a:prstGeom>
        </p:spPr>
        <p:txBody>
          <a:bodyPr lIns="158054" tIns="79027" rIns="158054" bIns="79027"/>
          <a:lstStyle/>
          <a:p>
            <a:fld id="{11338ACE-A09E-499D-8456-A67E0F082FE4}" type="slidenum">
              <a:rPr lang="en-US" smtClean="0"/>
              <a:pPr/>
              <a:t>23</a:t>
            </a:fld>
            <a:endParaRPr lang="en-US"/>
          </a:p>
        </p:txBody>
      </p:sp>
    </p:spTree>
    <p:extLst>
      <p:ext uri="{BB962C8B-B14F-4D97-AF65-F5344CB8AC3E}">
        <p14:creationId xmlns:p14="http://schemas.microsoft.com/office/powerpoint/2010/main" val="126863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24</a:t>
            </a:fld>
            <a:endParaRPr lang="en-US"/>
          </a:p>
        </p:txBody>
      </p:sp>
    </p:spTree>
    <p:extLst>
      <p:ext uri="{BB962C8B-B14F-4D97-AF65-F5344CB8AC3E}">
        <p14:creationId xmlns:p14="http://schemas.microsoft.com/office/powerpoint/2010/main" val="998855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25</a:t>
            </a:fld>
            <a:endParaRPr lang="en-US"/>
          </a:p>
        </p:txBody>
      </p:sp>
    </p:spTree>
    <p:extLst>
      <p:ext uri="{BB962C8B-B14F-4D97-AF65-F5344CB8AC3E}">
        <p14:creationId xmlns:p14="http://schemas.microsoft.com/office/powerpoint/2010/main" val="998184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aseline="0" dirty="0" smtClean="0">
              <a:latin typeface="+mn-lt"/>
              <a:ea typeface="+mn-ea"/>
              <a:cs typeface="+mn-cs"/>
              <a:sym typeface="Avenir Roman"/>
            </a:endParaRPr>
          </a:p>
        </p:txBody>
      </p:sp>
      <p:sp>
        <p:nvSpPr>
          <p:cNvPr id="4" name="Slide Number Placeholder 3"/>
          <p:cNvSpPr>
            <a:spLocks noGrp="1"/>
          </p:cNvSpPr>
          <p:nvPr>
            <p:ph type="sldNum" sz="quarter" idx="10"/>
          </p:nvPr>
        </p:nvSpPr>
        <p:spPr/>
        <p:txBody>
          <a:bodyPr/>
          <a:lstStyle/>
          <a:p>
            <a:fld id="{9A431C60-AF7E-F448-8AE7-20C16BD6A653}" type="slidenum">
              <a:rPr lang="en-US" smtClean="0"/>
              <a:t>26</a:t>
            </a:fld>
            <a:endParaRPr lang="en-US"/>
          </a:p>
        </p:txBody>
      </p:sp>
    </p:spTree>
    <p:extLst>
      <p:ext uri="{BB962C8B-B14F-4D97-AF65-F5344CB8AC3E}">
        <p14:creationId xmlns:p14="http://schemas.microsoft.com/office/powerpoint/2010/main" val="685172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aseline="0" dirty="0" smtClean="0">
              <a:latin typeface="+mn-lt"/>
              <a:ea typeface="+mn-ea"/>
              <a:cs typeface="+mn-cs"/>
              <a:sym typeface="Avenir Roman"/>
            </a:endParaRPr>
          </a:p>
        </p:txBody>
      </p:sp>
      <p:sp>
        <p:nvSpPr>
          <p:cNvPr id="4" name="Slide Number Placeholder 3"/>
          <p:cNvSpPr>
            <a:spLocks noGrp="1"/>
          </p:cNvSpPr>
          <p:nvPr>
            <p:ph type="sldNum" sz="quarter" idx="10"/>
          </p:nvPr>
        </p:nvSpPr>
        <p:spPr/>
        <p:txBody>
          <a:bodyPr/>
          <a:lstStyle/>
          <a:p>
            <a:fld id="{9A431C60-AF7E-F448-8AE7-20C16BD6A653}" type="slidenum">
              <a:rPr lang="en-US" smtClean="0"/>
              <a:t>28</a:t>
            </a:fld>
            <a:endParaRPr lang="en-US"/>
          </a:p>
        </p:txBody>
      </p:sp>
    </p:spTree>
    <p:extLst>
      <p:ext uri="{BB962C8B-B14F-4D97-AF65-F5344CB8AC3E}">
        <p14:creationId xmlns:p14="http://schemas.microsoft.com/office/powerpoint/2010/main" val="242996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457200" eaLnBrk="1" fontAlgn="auto" latinLnBrk="0" hangingPunct="1">
              <a:lnSpc>
                <a:spcPct val="125000"/>
              </a:lnSpc>
              <a:spcBef>
                <a:spcPts val="0"/>
              </a:spcBef>
              <a:spcAft>
                <a:spcPts val="0"/>
              </a:spcAft>
              <a:buClrTx/>
              <a:buSzTx/>
              <a:buFontTx/>
              <a:buNone/>
              <a:tabLst/>
              <a:defRPr/>
            </a:pPr>
            <a:r>
              <a:rPr lang="en-US" sz="1200" dirty="0" smtClean="0">
                <a:latin typeface="+mn-lt"/>
                <a:ea typeface="+mn-ea"/>
                <a:cs typeface="+mn-cs"/>
                <a:sym typeface="Avenir Roman"/>
              </a:rPr>
              <a:t>Businesses depend on the data embedded in barcodes to keep their lines running and processes flowing. </a:t>
            </a:r>
          </a:p>
          <a:p>
            <a:pPr marL="0" marR="0" indent="0" defTabSz="457200" eaLnBrk="1" fontAlgn="auto" latinLnBrk="0" hangingPunct="1">
              <a:lnSpc>
                <a:spcPct val="125000"/>
              </a:lnSpc>
              <a:spcBef>
                <a:spcPts val="0"/>
              </a:spcBef>
              <a:spcAft>
                <a:spcPts val="0"/>
              </a:spcAft>
              <a:buClrTx/>
              <a:buSzTx/>
              <a:buFontTx/>
              <a:buNone/>
              <a:tabLst/>
              <a:defRPr/>
            </a:pPr>
            <a:endParaRPr lang="en-US" dirty="0" smtClean="0"/>
          </a:p>
          <a:p>
            <a:r>
              <a:rPr lang="en-US" sz="1200" dirty="0" smtClean="0">
                <a:latin typeface="+mn-lt"/>
                <a:ea typeface="+mn-ea"/>
                <a:cs typeface="+mn-cs"/>
                <a:sym typeface="Avenir Roman"/>
              </a:rPr>
              <a:t>If a device isn’t purpose built to withstand multiple drops to a concrete floor, exposure to dirt, dust, grease and grime, and water without being compromised, productivity is lost. When your scanner can’t survive your use-cases, operator efficiency is negatively impacted and costs increase as a result</a:t>
            </a:r>
            <a:endParaRPr lang="en-US" dirty="0" smtClean="0"/>
          </a:p>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4</a:t>
            </a:fld>
            <a:endParaRPr lang="en-US" dirty="0"/>
          </a:p>
        </p:txBody>
      </p:sp>
    </p:spTree>
    <p:extLst>
      <p:ext uri="{BB962C8B-B14F-4D97-AF65-F5344CB8AC3E}">
        <p14:creationId xmlns:p14="http://schemas.microsoft.com/office/powerpoint/2010/main" val="736967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aseline="0" dirty="0" smtClean="0">
              <a:latin typeface="+mn-lt"/>
              <a:ea typeface="+mn-ea"/>
              <a:cs typeface="+mn-cs"/>
              <a:sym typeface="Avenir Roman"/>
            </a:endParaRPr>
          </a:p>
        </p:txBody>
      </p:sp>
      <p:sp>
        <p:nvSpPr>
          <p:cNvPr id="4" name="Slide Number Placeholder 3"/>
          <p:cNvSpPr>
            <a:spLocks noGrp="1"/>
          </p:cNvSpPr>
          <p:nvPr>
            <p:ph type="sldNum" sz="quarter" idx="10"/>
          </p:nvPr>
        </p:nvSpPr>
        <p:spPr/>
        <p:txBody>
          <a:bodyPr/>
          <a:lstStyle/>
          <a:p>
            <a:fld id="{9A431C60-AF7E-F448-8AE7-20C16BD6A653}" type="slidenum">
              <a:rPr lang="en-US" smtClean="0"/>
              <a:t>30</a:t>
            </a:fld>
            <a:endParaRPr lang="en-US"/>
          </a:p>
        </p:txBody>
      </p:sp>
    </p:spTree>
    <p:extLst>
      <p:ext uri="{BB962C8B-B14F-4D97-AF65-F5344CB8AC3E}">
        <p14:creationId xmlns:p14="http://schemas.microsoft.com/office/powerpoint/2010/main" val="1791883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aseline="0" dirty="0" smtClean="0">
              <a:latin typeface="+mn-lt"/>
              <a:ea typeface="+mn-ea"/>
              <a:cs typeface="+mn-cs"/>
              <a:sym typeface="Avenir Roman"/>
            </a:endParaRPr>
          </a:p>
        </p:txBody>
      </p:sp>
      <p:sp>
        <p:nvSpPr>
          <p:cNvPr id="4" name="Slide Number Placeholder 3"/>
          <p:cNvSpPr>
            <a:spLocks noGrp="1"/>
          </p:cNvSpPr>
          <p:nvPr>
            <p:ph type="sldNum" sz="quarter" idx="10"/>
          </p:nvPr>
        </p:nvSpPr>
        <p:spPr/>
        <p:txBody>
          <a:bodyPr/>
          <a:lstStyle/>
          <a:p>
            <a:fld id="{9A431C60-AF7E-F448-8AE7-20C16BD6A653}" type="slidenum">
              <a:rPr lang="en-US" smtClean="0"/>
              <a:t>32</a:t>
            </a:fld>
            <a:endParaRPr lang="en-US"/>
          </a:p>
        </p:txBody>
      </p:sp>
    </p:spTree>
    <p:extLst>
      <p:ext uri="{BB962C8B-B14F-4D97-AF65-F5344CB8AC3E}">
        <p14:creationId xmlns:p14="http://schemas.microsoft.com/office/powerpoint/2010/main" val="4275310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34</a:t>
            </a:fld>
            <a:endParaRPr lang="en-US"/>
          </a:p>
        </p:txBody>
      </p:sp>
    </p:spTree>
    <p:extLst>
      <p:ext uri="{BB962C8B-B14F-4D97-AF65-F5344CB8AC3E}">
        <p14:creationId xmlns:p14="http://schemas.microsoft.com/office/powerpoint/2010/main" val="230759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35</a:t>
            </a:fld>
            <a:endParaRPr lang="en-US"/>
          </a:p>
        </p:txBody>
      </p:sp>
    </p:spTree>
    <p:extLst>
      <p:ext uri="{BB962C8B-B14F-4D97-AF65-F5344CB8AC3E}">
        <p14:creationId xmlns:p14="http://schemas.microsoft.com/office/powerpoint/2010/main" val="1306137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36</a:t>
            </a:fld>
            <a:endParaRPr lang="en-US"/>
          </a:p>
        </p:txBody>
      </p:sp>
    </p:spTree>
    <p:extLst>
      <p:ext uri="{BB962C8B-B14F-4D97-AF65-F5344CB8AC3E}">
        <p14:creationId xmlns:p14="http://schemas.microsoft.com/office/powerpoint/2010/main" val="13622962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pPr>
            <a:r>
              <a:rPr lang="en-US" sz="1100" b="1" kern="1200" dirty="0" smtClean="0">
                <a:solidFill>
                  <a:schemeClr val="tx1"/>
                </a:solidFill>
              </a:rPr>
              <a:t>Why do I need an 8’ drop spec?  </a:t>
            </a:r>
          </a:p>
          <a:p>
            <a:pPr>
              <a:buFont typeface="Arial" pitchFamily="34" charset="0"/>
              <a:buChar char="•"/>
            </a:pPr>
            <a:endParaRPr lang="en-US" sz="1100" kern="1200" dirty="0" smtClean="0">
              <a:solidFill>
                <a:schemeClr val="tx1"/>
              </a:solidFill>
            </a:endParaRPr>
          </a:p>
          <a:p>
            <a:pPr marL="0" marR="0" indent="0" defTabSz="457200" eaLnBrk="1" fontAlgn="auto" latinLnBrk="0" hangingPunct="1">
              <a:lnSpc>
                <a:spcPct val="125000"/>
              </a:lnSpc>
              <a:spcBef>
                <a:spcPts val="0"/>
              </a:spcBef>
              <a:spcAft>
                <a:spcPts val="0"/>
              </a:spcAft>
              <a:buClrTx/>
              <a:buSzTx/>
              <a:buFont typeface="Arial" pitchFamily="34" charset="0"/>
              <a:buNone/>
              <a:tabLst/>
              <a:defRPr/>
            </a:pPr>
            <a:r>
              <a:rPr lang="en-US" sz="1100" baseline="0" dirty="0" smtClean="0">
                <a:latin typeface="+mn-lt"/>
                <a:ea typeface="+mn-ea"/>
                <a:cs typeface="+mn-cs"/>
                <a:sym typeface="Avenir Roman"/>
              </a:rPr>
              <a:t>Because a scanner built to withstand drops from 8 </a:t>
            </a:r>
            <a:r>
              <a:rPr lang="en-US" sz="1100" baseline="0" dirty="0" err="1" smtClean="0">
                <a:latin typeface="+mn-lt"/>
                <a:ea typeface="+mn-ea"/>
                <a:cs typeface="+mn-cs"/>
                <a:sym typeface="Avenir Roman"/>
              </a:rPr>
              <a:t>ft</a:t>
            </a:r>
            <a:r>
              <a:rPr lang="en-US" sz="1100" baseline="0" dirty="0" smtClean="0">
                <a:latin typeface="+mn-lt"/>
                <a:ea typeface="+mn-ea"/>
                <a:cs typeface="+mn-cs"/>
                <a:sym typeface="Avenir Roman"/>
              </a:rPr>
              <a:t>/2.4 m will last longer than a scanner built to withstand drops from 6.5 </a:t>
            </a:r>
            <a:r>
              <a:rPr lang="en-US" sz="1100" baseline="0" dirty="0" err="1" smtClean="0">
                <a:latin typeface="+mn-lt"/>
                <a:ea typeface="+mn-ea"/>
                <a:cs typeface="+mn-cs"/>
                <a:sym typeface="Avenir Roman"/>
              </a:rPr>
              <a:t>ft</a:t>
            </a:r>
            <a:r>
              <a:rPr lang="en-US" sz="1100" baseline="0" dirty="0" smtClean="0">
                <a:latin typeface="+mn-lt"/>
                <a:ea typeface="+mn-ea"/>
                <a:cs typeface="+mn-cs"/>
                <a:sym typeface="Avenir Roman"/>
              </a:rPr>
              <a:t> / 2m</a:t>
            </a:r>
          </a:p>
          <a:p>
            <a:pPr>
              <a:buFont typeface="Arial" pitchFamily="34" charset="0"/>
              <a:buChar char="•"/>
            </a:pPr>
            <a:endParaRPr lang="en-US" sz="1100" kern="1200" dirty="0" smtClean="0">
              <a:solidFill>
                <a:schemeClr val="tx1"/>
              </a:solidFill>
            </a:endParaRPr>
          </a:p>
          <a:p>
            <a:pPr>
              <a:buFont typeface="Arial" pitchFamily="34" charset="0"/>
              <a:buNone/>
            </a:pPr>
            <a:r>
              <a:rPr lang="en-US" sz="1200" dirty="0" smtClean="0">
                <a:latin typeface="+mn-lt"/>
                <a:ea typeface="+mn-ea"/>
                <a:cs typeface="+mn-cs"/>
                <a:sym typeface="Avenir Roman"/>
              </a:rPr>
              <a:t>Think your current “rugged” scanner is tough enough?</a:t>
            </a:r>
            <a:r>
              <a:rPr lang="en-US" sz="1200" baseline="0" dirty="0" smtClean="0">
                <a:latin typeface="+mn-lt"/>
                <a:ea typeface="+mn-ea"/>
                <a:cs typeface="+mn-cs"/>
                <a:sym typeface="Avenir Roman"/>
              </a:rPr>
              <a:t>  It isn’t. </a:t>
            </a:r>
            <a:r>
              <a:rPr lang="en-US" sz="1200" dirty="0" smtClean="0">
                <a:latin typeface="+mn-lt"/>
                <a:ea typeface="+mn-ea"/>
                <a:cs typeface="+mn-cs"/>
                <a:sym typeface="Avenir Roman"/>
              </a:rPr>
              <a:t> Today’s warehouses maximize</a:t>
            </a:r>
            <a:r>
              <a:rPr lang="en-US" sz="1200" baseline="0" dirty="0" smtClean="0">
                <a:latin typeface="+mn-lt"/>
                <a:ea typeface="+mn-ea"/>
                <a:cs typeface="+mn-cs"/>
                <a:sym typeface="Avenir Roman"/>
              </a:rPr>
              <a:t> the use of their square footage; not just horizontally but vertically, leaving the </a:t>
            </a:r>
            <a:r>
              <a:rPr lang="en-US" sz="1200" dirty="0" smtClean="0">
                <a:latin typeface="+mn-lt"/>
                <a:ea typeface="+mn-ea"/>
                <a:cs typeface="+mn-cs"/>
                <a:sym typeface="Avenir Roman"/>
              </a:rPr>
              <a:t>potential for higher drops is very real. Drops to concrete from a forklift,</a:t>
            </a:r>
            <a:r>
              <a:rPr lang="en-US" sz="1200" baseline="0" dirty="0" smtClean="0">
                <a:latin typeface="+mn-lt"/>
                <a:ea typeface="+mn-ea"/>
                <a:cs typeface="+mn-cs"/>
                <a:sym typeface="Avenir Roman"/>
              </a:rPr>
              <a:t> </a:t>
            </a:r>
            <a:r>
              <a:rPr lang="en-US" sz="1200" dirty="0" smtClean="0">
                <a:latin typeface="+mn-lt"/>
                <a:ea typeface="+mn-ea"/>
                <a:cs typeface="+mn-cs"/>
                <a:sym typeface="Avenir Roman"/>
              </a:rPr>
              <a:t>lift operator or even from warehouse mezzanines occur on a regular basis, often times while reaching high overhead to scan a stacked pallet</a:t>
            </a:r>
            <a:r>
              <a:rPr lang="en-US" sz="1200" baseline="0" dirty="0" smtClean="0">
                <a:latin typeface="+mn-lt"/>
                <a:ea typeface="+mn-ea"/>
                <a:cs typeface="+mn-cs"/>
                <a:sym typeface="Avenir Roman"/>
              </a:rPr>
              <a:t> and often from heights higher than 6.5 </a:t>
            </a:r>
            <a:r>
              <a:rPr lang="en-US" sz="1200" baseline="0" dirty="0" err="1" smtClean="0">
                <a:latin typeface="+mn-lt"/>
                <a:ea typeface="+mn-ea"/>
                <a:cs typeface="+mn-cs"/>
                <a:sym typeface="Avenir Roman"/>
              </a:rPr>
              <a:t>ft</a:t>
            </a:r>
            <a:r>
              <a:rPr lang="en-US" sz="1200" baseline="0" dirty="0" smtClean="0">
                <a:latin typeface="+mn-lt"/>
                <a:ea typeface="+mn-ea"/>
                <a:cs typeface="+mn-cs"/>
                <a:sym typeface="Avenir Roman"/>
              </a:rPr>
              <a:t>/2m).  The 3600 series </a:t>
            </a:r>
            <a:r>
              <a:rPr lang="en-US" sz="1200" dirty="0" smtClean="0">
                <a:latin typeface="+mn-lt"/>
                <a:ea typeface="+mn-ea"/>
                <a:cs typeface="+mn-cs"/>
                <a:sym typeface="Avenir Roman"/>
              </a:rPr>
              <a:t>were built from the ground up to not just withstand these punishing conditions, but to excel in them.  The best</a:t>
            </a:r>
            <a:r>
              <a:rPr lang="en-US" sz="1200" baseline="0" dirty="0" smtClean="0">
                <a:latin typeface="+mn-lt"/>
                <a:ea typeface="+mn-ea"/>
                <a:cs typeface="+mn-cs"/>
                <a:sym typeface="Avenir Roman"/>
              </a:rPr>
              <a:t> part is that users will not have to pay a premium for it. Ultra-rugged durability at rugged pricing.</a:t>
            </a:r>
          </a:p>
          <a:p>
            <a:endParaRPr lang="en-US" dirty="0"/>
          </a:p>
        </p:txBody>
      </p:sp>
      <p:sp>
        <p:nvSpPr>
          <p:cNvPr id="4" name="Slide Number Placeholder 3"/>
          <p:cNvSpPr>
            <a:spLocks noGrp="1"/>
          </p:cNvSpPr>
          <p:nvPr>
            <p:ph type="sldNum" sz="quarter" idx="10"/>
          </p:nvPr>
        </p:nvSpPr>
        <p:spPr/>
        <p:txBody>
          <a:bodyPr/>
          <a:lstStyle/>
          <a:p>
            <a:fld id="{9A431C60-AF7E-F448-8AE7-20C16BD6A653}" type="slidenum">
              <a:rPr lang="en-US" smtClean="0"/>
              <a:t>37</a:t>
            </a:fld>
            <a:endParaRPr lang="en-US"/>
          </a:p>
        </p:txBody>
      </p:sp>
    </p:spTree>
    <p:extLst>
      <p:ext uri="{BB962C8B-B14F-4D97-AF65-F5344CB8AC3E}">
        <p14:creationId xmlns:p14="http://schemas.microsoft.com/office/powerpoint/2010/main" val="293977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4000"/>
              </a:lnSpc>
              <a:spcBef>
                <a:spcPts val="0"/>
              </a:spcBef>
              <a:spcAft>
                <a:spcPts val="0"/>
              </a:spcAft>
              <a:buClrTx/>
              <a:buSzTx/>
              <a:buFontTx/>
              <a:buNone/>
              <a:tabLst/>
              <a:defRPr/>
            </a:pPr>
            <a:r>
              <a:rPr lang="en-US" sz="1200" dirty="0" smtClean="0">
                <a:solidFill>
                  <a:schemeClr val="bg1"/>
                </a:solidFill>
              </a:rPr>
              <a:t>Our </a:t>
            </a:r>
            <a:r>
              <a:rPr lang="en-US" sz="1200" dirty="0" err="1" smtClean="0">
                <a:solidFill>
                  <a:schemeClr val="bg1"/>
                </a:solidFill>
              </a:rPr>
              <a:t>PowerPrecision</a:t>
            </a:r>
            <a:r>
              <a:rPr lang="en-US" sz="1200" dirty="0" smtClean="0">
                <a:solidFill>
                  <a:schemeClr val="bg1"/>
                </a:solidFill>
              </a:rPr>
              <a:t>+ batteries deliver at least twice as many scans </a:t>
            </a:r>
            <a:r>
              <a:rPr lang="en-US" sz="1200" dirty="0" err="1" smtClean="0">
                <a:solidFill>
                  <a:schemeClr val="bg1"/>
                </a:solidFill>
              </a:rPr>
              <a:t>oper</a:t>
            </a:r>
            <a:r>
              <a:rPr lang="en-US" sz="1200" dirty="0" smtClean="0">
                <a:solidFill>
                  <a:schemeClr val="bg1"/>
                </a:solidFill>
              </a:rPr>
              <a:t> charge than the nearest competitive product… more than 50,000 more scans per charge. </a:t>
            </a:r>
          </a:p>
          <a:p>
            <a:pPr marL="0" marR="0" indent="0" algn="l" defTabSz="914400" rtl="0" eaLnBrk="1" fontAlgn="auto" latinLnBrk="0" hangingPunct="1">
              <a:lnSpc>
                <a:spcPct val="114000"/>
              </a:lnSpc>
              <a:spcBef>
                <a:spcPts val="0"/>
              </a:spcBef>
              <a:spcAft>
                <a:spcPts val="0"/>
              </a:spcAft>
              <a:buClrTx/>
              <a:buSzTx/>
              <a:buFontTx/>
              <a:buNone/>
              <a:tabLst/>
              <a:defRPr/>
            </a:pPr>
            <a:endParaRPr lang="en-US" sz="1200" dirty="0" smtClean="0">
              <a:solidFill>
                <a:schemeClr val="bg1"/>
              </a:solidFill>
            </a:endParaRPr>
          </a:p>
          <a:p>
            <a:pPr marL="0" marR="0" indent="0" algn="l" defTabSz="914400" rtl="0" eaLnBrk="1" fontAlgn="auto" latinLnBrk="0" hangingPunct="1">
              <a:lnSpc>
                <a:spcPct val="114000"/>
              </a:lnSpc>
              <a:spcBef>
                <a:spcPts val="0"/>
              </a:spcBef>
              <a:spcAft>
                <a:spcPts val="0"/>
              </a:spcAft>
              <a:buClrTx/>
              <a:buSzTx/>
              <a:buFontTx/>
              <a:buNone/>
              <a:tabLst/>
              <a:defRPr/>
            </a:pPr>
            <a:r>
              <a:rPr lang="en-US" sz="1200" b="0" kern="1200" dirty="0" smtClean="0">
                <a:solidFill>
                  <a:schemeClr val="tx1"/>
                </a:solidFill>
              </a:rPr>
              <a:t>In</a:t>
            </a:r>
            <a:r>
              <a:rPr lang="en-US" sz="1200" b="0" kern="1200" baseline="0" dirty="0" smtClean="0">
                <a:solidFill>
                  <a:schemeClr val="tx1"/>
                </a:solidFill>
              </a:rPr>
              <a:t> addition, t</a:t>
            </a:r>
            <a:r>
              <a:rPr lang="en-US" sz="1200" b="0" kern="1200" dirty="0" smtClean="0">
                <a:solidFill>
                  <a:schemeClr val="tx1"/>
                </a:solidFill>
              </a:rPr>
              <a:t>he on-board charge-gauge enables</a:t>
            </a:r>
            <a:r>
              <a:rPr lang="en-US" sz="1200" b="0" kern="1200" baseline="0" dirty="0" smtClean="0">
                <a:solidFill>
                  <a:schemeClr val="tx1"/>
                </a:solidFill>
              </a:rPr>
              <a:t> workers to </a:t>
            </a:r>
            <a:r>
              <a:rPr lang="en-US" sz="1200" b="0" kern="1200" dirty="0" smtClean="0">
                <a:solidFill>
                  <a:schemeClr val="tx1"/>
                </a:solidFill>
              </a:rPr>
              <a:t>quickly and easily determine battery charge</a:t>
            </a:r>
            <a:r>
              <a:rPr lang="en-US" sz="1200" b="0" kern="1200" baseline="0" dirty="0" smtClean="0">
                <a:solidFill>
                  <a:schemeClr val="tx1"/>
                </a:solidFill>
              </a:rPr>
              <a:t>. </a:t>
            </a:r>
            <a:r>
              <a:rPr lang="en-US" sz="1400" dirty="0" smtClean="0">
                <a:latin typeface="+mn-lt"/>
                <a:ea typeface="+mn-ea"/>
                <a:cs typeface="+mn-cs"/>
                <a:sym typeface="Avenir Roman"/>
              </a:rPr>
              <a:t>Think about how much time is wasted by having to swap out an uncharged scanner mid-shift -  or worse; swapping out an uncharged scanner for another that may only be half-charged.  The charge gauge alone on our models can virtually eliminate this type of work stoppage.</a:t>
            </a:r>
          </a:p>
          <a:p>
            <a:pPr marL="0" marR="0" indent="0" algn="l" defTabSz="914400" rtl="0" eaLnBrk="1" fontAlgn="auto" latinLnBrk="0" hangingPunct="1">
              <a:lnSpc>
                <a:spcPct val="114000"/>
              </a:lnSpc>
              <a:spcBef>
                <a:spcPts val="0"/>
              </a:spcBef>
              <a:spcAft>
                <a:spcPts val="0"/>
              </a:spcAft>
              <a:buClrTx/>
              <a:buSzTx/>
              <a:buFontTx/>
              <a:buNone/>
              <a:tabLst/>
              <a:defRPr/>
            </a:pPr>
            <a:endParaRPr lang="en-US" sz="1400" dirty="0" smtClean="0"/>
          </a:p>
          <a:p>
            <a:endParaRPr lang="en-US" dirty="0"/>
          </a:p>
        </p:txBody>
      </p:sp>
      <p:sp>
        <p:nvSpPr>
          <p:cNvPr id="4" name="Slide Number Placeholder 3"/>
          <p:cNvSpPr>
            <a:spLocks noGrp="1"/>
          </p:cNvSpPr>
          <p:nvPr>
            <p:ph type="sldNum" sz="quarter" idx="10"/>
          </p:nvPr>
        </p:nvSpPr>
        <p:spPr/>
        <p:txBody>
          <a:bodyPr/>
          <a:lstStyle/>
          <a:p>
            <a:fld id="{9A431C60-AF7E-F448-8AE7-20C16BD6A653}" type="slidenum">
              <a:rPr lang="en-US" smtClean="0"/>
              <a:t>38</a:t>
            </a:fld>
            <a:endParaRPr lang="en-US"/>
          </a:p>
        </p:txBody>
      </p:sp>
    </p:spTree>
    <p:extLst>
      <p:ext uri="{BB962C8B-B14F-4D97-AF65-F5344CB8AC3E}">
        <p14:creationId xmlns:p14="http://schemas.microsoft.com/office/powerpoint/2010/main" val="3962497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aseline="0" dirty="0" smtClean="0">
              <a:latin typeface="+mn-lt"/>
              <a:ea typeface="+mn-ea"/>
              <a:cs typeface="+mn-cs"/>
              <a:sym typeface="Avenir Roman"/>
            </a:endParaRPr>
          </a:p>
          <a:p>
            <a:pPr>
              <a:buFont typeface="Arial" pitchFamily="34" charset="0"/>
              <a:buNone/>
            </a:pPr>
            <a:r>
              <a:rPr lang="en-US" sz="1100" b="1" kern="1200" dirty="0" smtClean="0">
                <a:solidFill>
                  <a:schemeClr val="tx1"/>
                </a:solidFill>
              </a:rPr>
              <a:t>What is the benefit</a:t>
            </a:r>
            <a:r>
              <a:rPr lang="en-US" sz="1100" b="1" kern="1200" baseline="0" dirty="0" smtClean="0">
                <a:solidFill>
                  <a:schemeClr val="tx1"/>
                </a:solidFill>
              </a:rPr>
              <a:t> of </a:t>
            </a:r>
            <a:r>
              <a:rPr lang="en-US" sz="1100" b="1" kern="1200" dirty="0" smtClean="0">
                <a:solidFill>
                  <a:schemeClr val="tx1"/>
                </a:solidFill>
              </a:rPr>
              <a:t>30% more working range? </a:t>
            </a:r>
          </a:p>
          <a:p>
            <a:pPr>
              <a:buFont typeface="Arial" pitchFamily="34" charset="0"/>
              <a:buNone/>
            </a:pPr>
            <a:endParaRPr lang="en-US" sz="1100" b="1" kern="1200" dirty="0" smtClean="0">
              <a:solidFill>
                <a:schemeClr val="tx1"/>
              </a:solidFill>
            </a:endParaRPr>
          </a:p>
          <a:p>
            <a:pPr>
              <a:buFont typeface="Arial" pitchFamily="34" charset="0"/>
              <a:buNone/>
            </a:pPr>
            <a:r>
              <a:rPr lang="en-US" sz="1100" b="1" kern="1200" baseline="0" dirty="0" smtClean="0">
                <a:solidFill>
                  <a:schemeClr val="tx1"/>
                </a:solidFill>
                <a:latin typeface="Arial"/>
                <a:cs typeface="Helvetica Neue"/>
              </a:rPr>
              <a:t>30% more working range will i</a:t>
            </a:r>
            <a:r>
              <a:rPr lang="en-US" sz="1100" b="1" dirty="0" smtClean="0">
                <a:solidFill>
                  <a:prstClr val="black"/>
                </a:solidFill>
                <a:latin typeface="Arial"/>
                <a:cs typeface="Helvetica Neue"/>
              </a:rPr>
              <a:t>ncrease workforce efficiency and</a:t>
            </a:r>
            <a:r>
              <a:rPr lang="en-US" sz="1100" b="1" baseline="0" dirty="0" smtClean="0">
                <a:solidFill>
                  <a:prstClr val="black"/>
                </a:solidFill>
                <a:latin typeface="Arial"/>
                <a:cs typeface="Helvetica Neue"/>
              </a:rPr>
              <a:t> help </a:t>
            </a:r>
            <a:r>
              <a:rPr lang="en-US" sz="1100" b="1" dirty="0" smtClean="0">
                <a:solidFill>
                  <a:prstClr val="black"/>
                </a:solidFill>
                <a:latin typeface="Arial"/>
                <a:cs typeface="Helvetica Neue"/>
              </a:rPr>
              <a:t>maximize productivity</a:t>
            </a:r>
            <a:endParaRPr lang="en-US" sz="1100" b="0" kern="1200" dirty="0" smtClean="0">
              <a:solidFill>
                <a:schemeClr val="tx1"/>
              </a:solidFill>
            </a:endParaRPr>
          </a:p>
          <a:p>
            <a:pPr>
              <a:buFont typeface="Arial" pitchFamily="34" charset="0"/>
              <a:buChar char="•"/>
            </a:pPr>
            <a:endParaRPr lang="en-US" sz="1100" b="1" kern="1200" dirty="0" smtClean="0">
              <a:solidFill>
                <a:schemeClr val="tx1"/>
              </a:solidFill>
            </a:endParaRPr>
          </a:p>
          <a:p>
            <a:pPr marL="0" marR="0" indent="0" defTabSz="457200" eaLnBrk="1" fontAlgn="auto" latinLnBrk="0" hangingPunct="1">
              <a:lnSpc>
                <a:spcPct val="125000"/>
              </a:lnSpc>
              <a:spcBef>
                <a:spcPts val="0"/>
              </a:spcBef>
              <a:spcAft>
                <a:spcPts val="0"/>
              </a:spcAft>
              <a:buClrTx/>
              <a:buSzTx/>
              <a:buFont typeface="Arial" pitchFamily="34" charset="0"/>
              <a:buNone/>
              <a:tabLst/>
              <a:defRPr/>
            </a:pPr>
            <a:r>
              <a:rPr lang="en-US" sz="1200" dirty="0" smtClean="0">
                <a:latin typeface="+mn-lt"/>
                <a:ea typeface="+mn-ea"/>
                <a:cs typeface="+mn-cs"/>
                <a:sym typeface="Avenir Roman"/>
              </a:rPr>
              <a:t>Working range measures the scanner’s distance from a barcode and</a:t>
            </a:r>
            <a:r>
              <a:rPr lang="en-US" sz="1200" baseline="0" dirty="0" smtClean="0">
                <a:latin typeface="+mn-lt"/>
                <a:ea typeface="+mn-ea"/>
                <a:cs typeface="+mn-cs"/>
                <a:sym typeface="Avenir Roman"/>
              </a:rPr>
              <a:t> </a:t>
            </a:r>
            <a:r>
              <a:rPr lang="en-US" sz="1200" dirty="0" smtClean="0">
                <a:latin typeface="+mn-lt"/>
                <a:ea typeface="+mn-ea"/>
                <a:cs typeface="+mn-cs"/>
                <a:sym typeface="Avenir Roman"/>
              </a:rPr>
              <a:t>the time it takes to decode from that distance.  The 3600 series delivers at least 30 percent more working range than competitive devices, capturing bar codes </a:t>
            </a:r>
            <a:r>
              <a:rPr lang="en-US" sz="1200" b="0" kern="1200" baseline="0" dirty="0" smtClean="0">
                <a:solidFill>
                  <a:schemeClr val="tx1"/>
                </a:solidFill>
              </a:rPr>
              <a:t>from a variety of distances </a:t>
            </a:r>
            <a:r>
              <a:rPr lang="en-US" sz="1200" dirty="0" smtClean="0">
                <a:latin typeface="+mn-lt"/>
                <a:ea typeface="+mn-ea"/>
                <a:cs typeface="+mn-cs"/>
                <a:sym typeface="Avenir Roman"/>
              </a:rPr>
              <a:t>as fast as workers can pull the trigger for extraordinary productivity. </a:t>
            </a:r>
          </a:p>
          <a:p>
            <a:pPr>
              <a:buFont typeface="Arial" pitchFamily="34" charset="0"/>
              <a:buNone/>
            </a:pPr>
            <a:endParaRPr lang="en-US" sz="1100" b="1" kern="1200" dirty="0" smtClean="0">
              <a:solidFill>
                <a:schemeClr val="tx1"/>
              </a:solidFill>
            </a:endParaRPr>
          </a:p>
          <a:p>
            <a:pPr marL="0" marR="0" indent="0" defTabSz="457200" eaLnBrk="1" fontAlgn="auto" latinLnBrk="0" hangingPunct="1">
              <a:lnSpc>
                <a:spcPct val="125000"/>
              </a:lnSpc>
              <a:spcBef>
                <a:spcPts val="0"/>
              </a:spcBef>
              <a:spcAft>
                <a:spcPts val="0"/>
              </a:spcAft>
              <a:buClrTx/>
              <a:buSzTx/>
              <a:buFont typeface="Arial" pitchFamily="34" charset="0"/>
              <a:buNone/>
              <a:tabLst/>
              <a:defRPr/>
            </a:pPr>
            <a:r>
              <a:rPr lang="en-US" sz="1200" i="1" dirty="0" smtClean="0">
                <a:solidFill>
                  <a:srgbClr val="FF0000"/>
                </a:solidFill>
                <a:latin typeface="+mn-lt"/>
                <a:ea typeface="+mn-ea"/>
                <a:cs typeface="+mn-cs"/>
                <a:sym typeface="Avenir Roman"/>
              </a:rPr>
              <a:t>Each and every day your industrial scanners are used to capture hundreds - even thousands - of barcodes in locations both near and far to the operator, and in various conditions throughout the warehouse.  The ability to quickly capture barcode reads at any angle from across the aisle or from low pallet to high pallet without  decode delays or having to pull the trigger twice can lead to significant operational efficiencies over a single shift.  Aim, pull, capture, next. </a:t>
            </a:r>
          </a:p>
          <a:p>
            <a:endParaRPr lang="en-US" dirty="0"/>
          </a:p>
        </p:txBody>
      </p:sp>
      <p:sp>
        <p:nvSpPr>
          <p:cNvPr id="4" name="Slide Number Placeholder 3"/>
          <p:cNvSpPr>
            <a:spLocks noGrp="1"/>
          </p:cNvSpPr>
          <p:nvPr>
            <p:ph type="sldNum" sz="quarter" idx="10"/>
          </p:nvPr>
        </p:nvSpPr>
        <p:spPr/>
        <p:txBody>
          <a:bodyPr/>
          <a:lstStyle/>
          <a:p>
            <a:fld id="{9A431C60-AF7E-F448-8AE7-20C16BD6A653}" type="slidenum">
              <a:rPr lang="en-US" smtClean="0"/>
              <a:t>39</a:t>
            </a:fld>
            <a:endParaRPr lang="en-US"/>
          </a:p>
        </p:txBody>
      </p:sp>
    </p:spTree>
    <p:extLst>
      <p:ext uri="{BB962C8B-B14F-4D97-AF65-F5344CB8AC3E}">
        <p14:creationId xmlns:p14="http://schemas.microsoft.com/office/powerpoint/2010/main" val="2031066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pPr>
            <a:r>
              <a:rPr lang="en-US" sz="1100" b="1" kern="1200" dirty="0" smtClean="0">
                <a:solidFill>
                  <a:schemeClr val="tx1"/>
                </a:solidFill>
              </a:rPr>
              <a:t>Why is IP67 important? </a:t>
            </a:r>
          </a:p>
          <a:p>
            <a:pPr>
              <a:buFont typeface="Arial" pitchFamily="34" charset="0"/>
              <a:buNone/>
            </a:pPr>
            <a:endParaRPr lang="en-US" sz="1100" b="1" kern="1200" dirty="0" smtClean="0">
              <a:solidFill>
                <a:schemeClr val="tx1"/>
              </a:solidFill>
            </a:endParaRPr>
          </a:p>
          <a:p>
            <a:pPr>
              <a:buFont typeface="Arial" pitchFamily="34" charset="0"/>
              <a:buNone/>
            </a:pPr>
            <a:r>
              <a:rPr lang="en-US" sz="1100" b="0" kern="1200" dirty="0" smtClean="0">
                <a:solidFill>
                  <a:schemeClr val="tx1"/>
                </a:solidFill>
              </a:rPr>
              <a:t>Because water and electrical components don’t mix,</a:t>
            </a:r>
            <a:r>
              <a:rPr lang="en-US" sz="1100" b="0" kern="1200" baseline="0" dirty="0" smtClean="0">
                <a:solidFill>
                  <a:schemeClr val="tx1"/>
                </a:solidFill>
              </a:rPr>
              <a:t> and sometimes water resistant just isn’t good enough. 3600 series scanners are water</a:t>
            </a:r>
            <a:r>
              <a:rPr lang="en-US" sz="1100" b="1" kern="1200" baseline="0" dirty="0" smtClean="0">
                <a:solidFill>
                  <a:schemeClr val="tx1"/>
                </a:solidFill>
              </a:rPr>
              <a:t>proof</a:t>
            </a:r>
          </a:p>
          <a:p>
            <a:pPr>
              <a:buFont typeface="Arial" pitchFamily="34" charset="0"/>
              <a:buNone/>
            </a:pPr>
            <a:endParaRPr lang="en-US" sz="1100" b="0" kern="1200" dirty="0" smtClean="0">
              <a:solidFill>
                <a:schemeClr val="tx1"/>
              </a:solidFill>
            </a:endParaRPr>
          </a:p>
          <a:p>
            <a:pPr>
              <a:buFont typeface="Arial" pitchFamily="34" charset="0"/>
              <a:buNone/>
            </a:pPr>
            <a:r>
              <a:rPr lang="en-US" sz="1200" b="0" dirty="0" smtClean="0">
                <a:latin typeface="+mn-lt"/>
                <a:ea typeface="+mn-ea"/>
                <a:cs typeface="+mn-cs"/>
                <a:sym typeface="Avenir Roman"/>
              </a:rPr>
              <a:t>The 3600 series</a:t>
            </a:r>
            <a:r>
              <a:rPr lang="en-US" sz="1200" b="0" baseline="0" dirty="0" smtClean="0">
                <a:latin typeface="+mn-lt"/>
                <a:ea typeface="+mn-ea"/>
                <a:cs typeface="+mn-cs"/>
                <a:sym typeface="Avenir Roman"/>
              </a:rPr>
              <a:t> s</a:t>
            </a:r>
            <a:r>
              <a:rPr lang="en-US" sz="1200" b="0" dirty="0" smtClean="0">
                <a:latin typeface="+mn-lt"/>
                <a:ea typeface="+mn-ea"/>
                <a:cs typeface="+mn-cs"/>
                <a:sym typeface="Avenir Roman"/>
              </a:rPr>
              <a:t>canner are built to be </a:t>
            </a:r>
            <a:r>
              <a:rPr lang="en-US" sz="1200" baseline="0" dirty="0" smtClean="0">
                <a:latin typeface="+mn-lt"/>
                <a:ea typeface="+mn-ea"/>
                <a:cs typeface="+mn-cs"/>
                <a:sym typeface="Avenir Roman"/>
              </a:rPr>
              <a:t>dustproof, </a:t>
            </a:r>
            <a:r>
              <a:rPr lang="en-US" sz="1200" baseline="0" dirty="0" err="1" smtClean="0">
                <a:latin typeface="+mn-lt"/>
                <a:ea typeface="+mn-ea"/>
                <a:cs typeface="+mn-cs"/>
                <a:sym typeface="Avenir Roman"/>
              </a:rPr>
              <a:t>sprayproof</a:t>
            </a:r>
            <a:r>
              <a:rPr lang="en-US" sz="1200" baseline="0" dirty="0" smtClean="0">
                <a:latin typeface="+mn-lt"/>
                <a:ea typeface="+mn-ea"/>
                <a:cs typeface="+mn-cs"/>
                <a:sym typeface="Avenir Roman"/>
              </a:rPr>
              <a:t> and waterproofed to IP67, meaning that they can operate in dirty, dusty environments, sprayed down with jetting water and even submersed in water for up to 30 minutes without p</a:t>
            </a:r>
            <a:r>
              <a:rPr lang="en-US" sz="1200" b="0" dirty="0" smtClean="0">
                <a:latin typeface="+mn-lt"/>
                <a:ea typeface="+mn-ea"/>
                <a:cs typeface="+mn-cs"/>
                <a:sym typeface="Avenir Roman"/>
              </a:rPr>
              <a:t>erformance being affected.</a:t>
            </a:r>
          </a:p>
          <a:p>
            <a:pPr>
              <a:buFont typeface="Arial" pitchFamily="34" charset="0"/>
              <a:buNone/>
            </a:pPr>
            <a:endParaRPr lang="en-US" sz="1200" b="0" dirty="0" smtClean="0">
              <a:latin typeface="+mn-lt"/>
              <a:ea typeface="+mn-ea"/>
              <a:cs typeface="+mn-cs"/>
              <a:sym typeface="Avenir Roman"/>
            </a:endParaRPr>
          </a:p>
          <a:p>
            <a:r>
              <a:rPr lang="en-US" sz="1200" b="0" dirty="0" smtClean="0">
                <a:latin typeface="+mn-lt"/>
                <a:ea typeface="+mn-ea"/>
                <a:cs typeface="+mn-cs"/>
                <a:sym typeface="Avenir Roman"/>
              </a:rPr>
              <a:t>Drop a rugged scanner into a bucket</a:t>
            </a:r>
            <a:r>
              <a:rPr lang="en-US" sz="1200" b="0" baseline="0" dirty="0" smtClean="0">
                <a:latin typeface="+mn-lt"/>
                <a:ea typeface="+mn-ea"/>
                <a:cs typeface="+mn-cs"/>
                <a:sym typeface="Avenir Roman"/>
              </a:rPr>
              <a:t> of water and see what happens.  It will sink and be ruined.  The 3600 series scanners will FLOAT and can actually be submerged in up to 3 </a:t>
            </a:r>
            <a:r>
              <a:rPr lang="en-US" sz="1200" b="0" baseline="0" dirty="0" err="1" smtClean="0">
                <a:latin typeface="+mn-lt"/>
                <a:ea typeface="+mn-ea"/>
                <a:cs typeface="+mn-cs"/>
                <a:sym typeface="Avenir Roman"/>
              </a:rPr>
              <a:t>ft</a:t>
            </a:r>
            <a:r>
              <a:rPr lang="en-US" sz="1200" b="0" baseline="0" dirty="0" smtClean="0">
                <a:latin typeface="+mn-lt"/>
                <a:ea typeface="+mn-ea"/>
                <a:cs typeface="+mn-cs"/>
                <a:sym typeface="Avenir Roman"/>
              </a:rPr>
              <a:t>/1 m of water </a:t>
            </a:r>
            <a:endParaRPr lang="en-US" dirty="0"/>
          </a:p>
        </p:txBody>
      </p:sp>
      <p:sp>
        <p:nvSpPr>
          <p:cNvPr id="4" name="Slide Number Placeholder 3"/>
          <p:cNvSpPr>
            <a:spLocks noGrp="1"/>
          </p:cNvSpPr>
          <p:nvPr>
            <p:ph type="sldNum" sz="quarter" idx="10"/>
          </p:nvPr>
        </p:nvSpPr>
        <p:spPr/>
        <p:txBody>
          <a:bodyPr/>
          <a:lstStyle/>
          <a:p>
            <a:fld id="{9A431C60-AF7E-F448-8AE7-20C16BD6A653}" type="slidenum">
              <a:rPr lang="en-US" smtClean="0"/>
              <a:t>40</a:t>
            </a:fld>
            <a:endParaRPr lang="en-US"/>
          </a:p>
        </p:txBody>
      </p:sp>
    </p:spTree>
    <p:extLst>
      <p:ext uri="{BB962C8B-B14F-4D97-AF65-F5344CB8AC3E}">
        <p14:creationId xmlns:p14="http://schemas.microsoft.com/office/powerpoint/2010/main" val="976718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41</a:t>
            </a:fld>
            <a:endParaRPr lang="en-US"/>
          </a:p>
        </p:txBody>
      </p:sp>
    </p:spTree>
    <p:extLst>
      <p:ext uri="{BB962C8B-B14F-4D97-AF65-F5344CB8AC3E}">
        <p14:creationId xmlns:p14="http://schemas.microsoft.com/office/powerpoint/2010/main" val="1695014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5</a:t>
            </a:fld>
            <a:endParaRPr lang="en-US" dirty="0"/>
          </a:p>
        </p:txBody>
      </p:sp>
    </p:spTree>
    <p:extLst>
      <p:ext uri="{BB962C8B-B14F-4D97-AF65-F5344CB8AC3E}">
        <p14:creationId xmlns:p14="http://schemas.microsoft.com/office/powerpoint/2010/main" val="5736039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49</a:t>
            </a:fld>
            <a:endParaRPr lang="en-US"/>
          </a:p>
        </p:txBody>
      </p:sp>
    </p:spTree>
    <p:extLst>
      <p:ext uri="{BB962C8B-B14F-4D97-AF65-F5344CB8AC3E}">
        <p14:creationId xmlns:p14="http://schemas.microsoft.com/office/powerpoint/2010/main" val="1774923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65</a:t>
            </a:fld>
            <a:endParaRPr lang="en-US"/>
          </a:p>
        </p:txBody>
      </p:sp>
    </p:spTree>
    <p:extLst>
      <p:ext uri="{BB962C8B-B14F-4D97-AF65-F5344CB8AC3E}">
        <p14:creationId xmlns:p14="http://schemas.microsoft.com/office/powerpoint/2010/main" val="20647841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67</a:t>
            </a:fld>
            <a:endParaRPr lang="en-US"/>
          </a:p>
        </p:txBody>
      </p:sp>
    </p:spTree>
    <p:extLst>
      <p:ext uri="{BB962C8B-B14F-4D97-AF65-F5344CB8AC3E}">
        <p14:creationId xmlns:p14="http://schemas.microsoft.com/office/powerpoint/2010/main" val="1095136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74</a:t>
            </a:fld>
            <a:endParaRPr lang="en-US"/>
          </a:p>
        </p:txBody>
      </p:sp>
    </p:spTree>
    <p:extLst>
      <p:ext uri="{BB962C8B-B14F-4D97-AF65-F5344CB8AC3E}">
        <p14:creationId xmlns:p14="http://schemas.microsoft.com/office/powerpoint/2010/main" val="392503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8</a:t>
            </a:fld>
            <a:endParaRPr lang="en-US" dirty="0"/>
          </a:p>
        </p:txBody>
      </p:sp>
    </p:spTree>
    <p:extLst>
      <p:ext uri="{BB962C8B-B14F-4D97-AF65-F5344CB8AC3E}">
        <p14:creationId xmlns:p14="http://schemas.microsoft.com/office/powerpoint/2010/main" val="509384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12</a:t>
            </a:fld>
            <a:endParaRPr lang="en-US"/>
          </a:p>
        </p:txBody>
      </p:sp>
    </p:spTree>
    <p:extLst>
      <p:ext uri="{BB962C8B-B14F-4D97-AF65-F5344CB8AC3E}">
        <p14:creationId xmlns:p14="http://schemas.microsoft.com/office/powerpoint/2010/main" val="2092754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13</a:t>
            </a:fld>
            <a:endParaRPr lang="en-US" dirty="0"/>
          </a:p>
        </p:txBody>
      </p:sp>
    </p:spTree>
    <p:extLst>
      <p:ext uri="{BB962C8B-B14F-4D97-AF65-F5344CB8AC3E}">
        <p14:creationId xmlns:p14="http://schemas.microsoft.com/office/powerpoint/2010/main" val="1255015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14</a:t>
            </a:fld>
            <a:endParaRPr lang="en-US" dirty="0"/>
          </a:p>
        </p:txBody>
      </p:sp>
    </p:spTree>
    <p:extLst>
      <p:ext uri="{BB962C8B-B14F-4D97-AF65-F5344CB8AC3E}">
        <p14:creationId xmlns:p14="http://schemas.microsoft.com/office/powerpoint/2010/main" val="1132724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15</a:t>
            </a:fld>
            <a:endParaRPr lang="en-US" dirty="0"/>
          </a:p>
        </p:txBody>
      </p:sp>
    </p:spTree>
    <p:extLst>
      <p:ext uri="{BB962C8B-B14F-4D97-AF65-F5344CB8AC3E}">
        <p14:creationId xmlns:p14="http://schemas.microsoft.com/office/powerpoint/2010/main" val="1817152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eaLnBrk="1" fontAlgn="auto" latinLnBrk="0" hangingPunct="1">
              <a:lnSpc>
                <a:spcPct val="125000"/>
              </a:lnSpc>
              <a:spcBef>
                <a:spcPts val="0"/>
              </a:spcBef>
              <a:spcAft>
                <a:spcPts val="0"/>
              </a:spcAft>
              <a:buClrTx/>
              <a:buSzTx/>
              <a:buFontTx/>
              <a:buNone/>
              <a:tabLst/>
              <a:defRPr/>
            </a:pPr>
            <a:r>
              <a:rPr lang="en-US" sz="1600" b="1" u="sng" dirty="0" smtClean="0"/>
              <a:t>Rubber bumpers</a:t>
            </a:r>
            <a:r>
              <a:rPr lang="en-US" sz="1600" b="0" u="none" dirty="0" smtClean="0"/>
              <a:t>:</a:t>
            </a:r>
            <a:r>
              <a:rPr lang="en-US" sz="1600" b="0" u="none" baseline="0" dirty="0" smtClean="0"/>
              <a:t> ultra-rugged form factor and thick rubber bumpers absorb the punishment of multiple drops to concrete from 8ft/2.4m</a:t>
            </a:r>
            <a:endParaRPr lang="en-US" sz="1600" b="0" u="none" dirty="0" smtClean="0"/>
          </a:p>
          <a:p>
            <a:pPr algn="l">
              <a:buClr>
                <a:srgbClr val="0D749F"/>
              </a:buClr>
              <a:buSzPct val="170000"/>
              <a:buFont typeface="Wingdings" pitchFamily="2" charset="2"/>
              <a:buChar char="ü"/>
            </a:pPr>
            <a:endParaRPr lang="en-US" sz="1600" dirty="0" smtClean="0"/>
          </a:p>
          <a:p>
            <a:pPr marL="0" marR="0" lvl="1" indent="0" algn="l" defTabSz="457200" rtl="0" eaLnBrk="1" fontAlgn="auto" latinLnBrk="0" hangingPunct="1">
              <a:lnSpc>
                <a:spcPct val="125000"/>
              </a:lnSpc>
              <a:spcBef>
                <a:spcPts val="0"/>
              </a:spcBef>
              <a:spcAft>
                <a:spcPts val="0"/>
              </a:spcAft>
              <a:buClr>
                <a:srgbClr val="0D749F"/>
              </a:buClr>
              <a:buSzPct val="170000"/>
              <a:buFont typeface="Wingdings" pitchFamily="2" charset="2"/>
              <a:buNone/>
              <a:tabLst/>
              <a:defRPr/>
            </a:pPr>
            <a:endParaRPr lang="en-US" sz="1600" b="1" u="sng" dirty="0" smtClean="0"/>
          </a:p>
          <a:p>
            <a:pPr marL="0" marR="0" lvl="1" indent="0" algn="l" defTabSz="457200" rtl="0" eaLnBrk="1" fontAlgn="auto" latinLnBrk="0" hangingPunct="1">
              <a:lnSpc>
                <a:spcPct val="125000"/>
              </a:lnSpc>
              <a:spcBef>
                <a:spcPts val="0"/>
              </a:spcBef>
              <a:spcAft>
                <a:spcPts val="0"/>
              </a:spcAft>
              <a:buClr>
                <a:srgbClr val="0D749F"/>
              </a:buClr>
              <a:buSzPct val="170000"/>
              <a:buFont typeface="Wingdings" pitchFamily="2" charset="2"/>
              <a:buNone/>
              <a:tabLst/>
              <a:defRPr/>
            </a:pPr>
            <a:r>
              <a:rPr lang="en-US" sz="1600" b="1" u="sng" dirty="0" smtClean="0"/>
              <a:t>Speaker Output Bay &amp; LED light pipes</a:t>
            </a:r>
            <a:r>
              <a:rPr lang="en-US" sz="1600" b="1" u="sng" baseline="0" dirty="0" smtClean="0"/>
              <a:t>:</a:t>
            </a:r>
            <a:r>
              <a:rPr lang="en-US" sz="1600" b="1" u="none" baseline="0" dirty="0" smtClean="0"/>
              <a:t>   </a:t>
            </a:r>
            <a:r>
              <a:rPr lang="en-US" sz="1600" kern="1200" dirty="0" smtClean="0">
                <a:solidFill>
                  <a:srgbClr val="000000"/>
                </a:solidFill>
                <a:latin typeface="Calibri"/>
                <a:ea typeface="+mn-ea"/>
              </a:rPr>
              <a:t>tether hooks tend to wear through over time when attached to clips (e.g. tool balancer clip)</a:t>
            </a:r>
            <a:r>
              <a:rPr lang="en-US" sz="1600" kern="0" dirty="0" smtClean="0">
                <a:solidFill>
                  <a:sysClr val="windowText" lastClr="000000"/>
                </a:solidFill>
                <a:latin typeface="+mn-lt"/>
                <a:ea typeface="+mn-ea"/>
              </a:rPr>
              <a:t>.</a:t>
            </a:r>
            <a:r>
              <a:rPr lang="en-US" sz="1600" kern="0" baseline="0" dirty="0" smtClean="0">
                <a:solidFill>
                  <a:sysClr val="windowText" lastClr="000000"/>
                </a:solidFill>
                <a:latin typeface="+mn-lt"/>
                <a:ea typeface="+mn-ea"/>
              </a:rPr>
              <a:t> </a:t>
            </a:r>
            <a:r>
              <a:rPr lang="en-US" sz="1600" kern="1200" baseline="0" dirty="0" smtClean="0">
                <a:solidFill>
                  <a:srgbClr val="000000"/>
                </a:solidFill>
                <a:latin typeface="Calibri"/>
                <a:ea typeface="+mn-ea"/>
                <a:cs typeface="+mn-cs"/>
              </a:rPr>
              <a:t>The new r</a:t>
            </a:r>
            <a:r>
              <a:rPr lang="en-US" sz="1600" kern="1200" dirty="0" smtClean="0">
                <a:solidFill>
                  <a:srgbClr val="000000"/>
                </a:solidFill>
                <a:latin typeface="Calibri"/>
                <a:ea typeface="+mn-ea"/>
                <a:cs typeface="+mn-cs"/>
              </a:rPr>
              <a:t>einforced hook on the 3600 series,</a:t>
            </a:r>
            <a:r>
              <a:rPr lang="en-US" sz="1600" kern="1200" baseline="0" dirty="0" smtClean="0">
                <a:solidFill>
                  <a:srgbClr val="000000"/>
                </a:solidFill>
                <a:latin typeface="Calibri"/>
                <a:ea typeface="+mn-ea"/>
                <a:cs typeface="+mn-cs"/>
              </a:rPr>
              <a:t> designed to last for the life of the scanner, </a:t>
            </a:r>
            <a:r>
              <a:rPr lang="en-US" sz="1600" kern="1200" dirty="0" smtClean="0">
                <a:solidFill>
                  <a:srgbClr val="000000"/>
                </a:solidFill>
                <a:latin typeface="Calibri"/>
                <a:ea typeface="+mn-ea"/>
                <a:cs typeface="+mn-cs"/>
              </a:rPr>
              <a:t>eliminates</a:t>
            </a:r>
            <a:r>
              <a:rPr lang="en-US" sz="1600" kern="1200" baseline="0" dirty="0" smtClean="0">
                <a:solidFill>
                  <a:srgbClr val="000000"/>
                </a:solidFill>
                <a:latin typeface="Calibri"/>
                <a:ea typeface="+mn-ea"/>
                <a:cs typeface="+mn-cs"/>
              </a:rPr>
              <a:t> that problem.</a:t>
            </a:r>
          </a:p>
          <a:p>
            <a:pPr marL="0" marR="0" lvl="1" indent="0" algn="l" defTabSz="457200" rtl="0" eaLnBrk="1" fontAlgn="auto" latinLnBrk="0" hangingPunct="1">
              <a:lnSpc>
                <a:spcPct val="125000"/>
              </a:lnSpc>
              <a:spcBef>
                <a:spcPts val="0"/>
              </a:spcBef>
              <a:spcAft>
                <a:spcPts val="0"/>
              </a:spcAft>
              <a:buClr>
                <a:srgbClr val="0D749F"/>
              </a:buClr>
              <a:buSzPct val="170000"/>
              <a:buFont typeface="Wingdings" pitchFamily="2" charset="2"/>
              <a:buNone/>
              <a:tabLst/>
              <a:defRPr/>
            </a:pPr>
            <a:endParaRPr lang="en-US" sz="1600" b="1" u="sng" dirty="0" smtClean="0"/>
          </a:p>
          <a:p>
            <a:pPr marL="0" marR="0" lvl="1" indent="0" algn="l" defTabSz="457200" rtl="0" eaLnBrk="1" fontAlgn="auto" latinLnBrk="0" hangingPunct="1">
              <a:lnSpc>
                <a:spcPct val="125000"/>
              </a:lnSpc>
              <a:spcBef>
                <a:spcPts val="0"/>
              </a:spcBef>
              <a:spcAft>
                <a:spcPts val="0"/>
              </a:spcAft>
              <a:buClr>
                <a:srgbClr val="0D749F"/>
              </a:buClr>
              <a:buSzPct val="170000"/>
              <a:buFont typeface="Wingdings" pitchFamily="2" charset="2"/>
              <a:buNone/>
              <a:tabLst/>
              <a:defRPr/>
            </a:pPr>
            <a:r>
              <a:rPr lang="en-US" sz="1600" b="1" u="sng" dirty="0" smtClean="0"/>
              <a:t>Industrialized tether</a:t>
            </a:r>
            <a:r>
              <a:rPr lang="en-US" sz="1600" b="1" u="sng" baseline="0" dirty="0" smtClean="0"/>
              <a:t> hook:</a:t>
            </a:r>
            <a:r>
              <a:rPr lang="en-US" sz="1600" b="1" u="none" baseline="0" dirty="0" smtClean="0"/>
              <a:t>   </a:t>
            </a:r>
            <a:r>
              <a:rPr lang="en-US" sz="1600" kern="1200" dirty="0" smtClean="0">
                <a:solidFill>
                  <a:srgbClr val="000000"/>
                </a:solidFill>
                <a:latin typeface="Calibri"/>
                <a:ea typeface="+mn-ea"/>
              </a:rPr>
              <a:t>tether hooks tend to wear through over time when attached to clips (e.g. tool balancer clip)</a:t>
            </a:r>
            <a:r>
              <a:rPr lang="en-US" sz="1600" kern="0" dirty="0" smtClean="0">
                <a:solidFill>
                  <a:sysClr val="windowText" lastClr="000000"/>
                </a:solidFill>
                <a:latin typeface="+mn-lt"/>
                <a:ea typeface="+mn-ea"/>
              </a:rPr>
              <a:t>.</a:t>
            </a:r>
            <a:r>
              <a:rPr lang="en-US" sz="1600" kern="0" baseline="0" dirty="0" smtClean="0">
                <a:solidFill>
                  <a:sysClr val="windowText" lastClr="000000"/>
                </a:solidFill>
                <a:latin typeface="+mn-lt"/>
                <a:ea typeface="+mn-ea"/>
              </a:rPr>
              <a:t> </a:t>
            </a:r>
            <a:r>
              <a:rPr lang="en-US" sz="1600" kern="1200" baseline="0" dirty="0" smtClean="0">
                <a:solidFill>
                  <a:srgbClr val="000000"/>
                </a:solidFill>
                <a:latin typeface="Calibri"/>
                <a:ea typeface="+mn-ea"/>
                <a:cs typeface="+mn-cs"/>
              </a:rPr>
              <a:t>The new r</a:t>
            </a:r>
            <a:r>
              <a:rPr lang="en-US" sz="1600" kern="1200" dirty="0" smtClean="0">
                <a:solidFill>
                  <a:srgbClr val="000000"/>
                </a:solidFill>
                <a:latin typeface="Calibri"/>
                <a:ea typeface="+mn-ea"/>
                <a:cs typeface="+mn-cs"/>
              </a:rPr>
              <a:t>einforced hook on the 3600 series,</a:t>
            </a:r>
            <a:r>
              <a:rPr lang="en-US" sz="1600" kern="1200" baseline="0" dirty="0" smtClean="0">
                <a:solidFill>
                  <a:srgbClr val="000000"/>
                </a:solidFill>
                <a:latin typeface="Calibri"/>
                <a:ea typeface="+mn-ea"/>
                <a:cs typeface="+mn-cs"/>
              </a:rPr>
              <a:t> designed to last for the life of the scanner, </a:t>
            </a:r>
            <a:r>
              <a:rPr lang="en-US" sz="1600" kern="1200" dirty="0" smtClean="0">
                <a:solidFill>
                  <a:srgbClr val="000000"/>
                </a:solidFill>
                <a:latin typeface="Calibri"/>
                <a:ea typeface="+mn-ea"/>
                <a:cs typeface="+mn-cs"/>
              </a:rPr>
              <a:t>eliminates</a:t>
            </a:r>
            <a:r>
              <a:rPr lang="en-US" sz="1600" kern="1200" baseline="0" dirty="0" smtClean="0">
                <a:solidFill>
                  <a:srgbClr val="000000"/>
                </a:solidFill>
                <a:latin typeface="Calibri"/>
                <a:ea typeface="+mn-ea"/>
                <a:cs typeface="+mn-cs"/>
              </a:rPr>
              <a:t> that problem.</a:t>
            </a:r>
          </a:p>
          <a:p>
            <a:pPr marL="0" marR="0" lvl="1" indent="0" algn="l" defTabSz="457200" rtl="0" eaLnBrk="1" fontAlgn="auto" latinLnBrk="0" hangingPunct="1">
              <a:lnSpc>
                <a:spcPct val="125000"/>
              </a:lnSpc>
              <a:spcBef>
                <a:spcPts val="0"/>
              </a:spcBef>
              <a:spcAft>
                <a:spcPts val="0"/>
              </a:spcAft>
              <a:buClr>
                <a:srgbClr val="0D749F"/>
              </a:buClr>
              <a:buSzPct val="170000"/>
              <a:buFont typeface="Wingdings" pitchFamily="2" charset="2"/>
              <a:buNone/>
              <a:tabLst/>
              <a:defRPr/>
            </a:pPr>
            <a:endParaRPr lang="en-US" sz="1600" kern="1200" baseline="0" dirty="0" smtClean="0">
              <a:solidFill>
                <a:srgbClr val="000000"/>
              </a:solidFill>
              <a:latin typeface="Calibri"/>
              <a:ea typeface="+mn-ea"/>
              <a:cs typeface="+mn-cs"/>
            </a:endParaRPr>
          </a:p>
          <a:p>
            <a:pPr marL="0" marR="0" lvl="1" indent="0" algn="l" defTabSz="457200" rtl="0" eaLnBrk="1" fontAlgn="auto" latinLnBrk="0" hangingPunct="1">
              <a:lnSpc>
                <a:spcPct val="125000"/>
              </a:lnSpc>
              <a:spcBef>
                <a:spcPts val="0"/>
              </a:spcBef>
              <a:spcAft>
                <a:spcPts val="0"/>
              </a:spcAft>
              <a:buClrTx/>
              <a:buSzTx/>
              <a:buFontTx/>
              <a:buNone/>
              <a:tabLst/>
              <a:defRPr/>
            </a:pPr>
            <a:r>
              <a:rPr lang="en-US" sz="1600" b="1" u="sng" kern="1200" dirty="0" smtClean="0">
                <a:solidFill>
                  <a:srgbClr val="000000"/>
                </a:solidFill>
                <a:latin typeface="Arial" pitchFamily="34" charset="0"/>
                <a:cs typeface="Arial" pitchFamily="34" charset="0"/>
              </a:rPr>
              <a:t>Scratch resistant exit window:</a:t>
            </a:r>
            <a:r>
              <a:rPr lang="en-US" sz="1600" b="1" u="sng" kern="1200" baseline="0" dirty="0" smtClean="0">
                <a:solidFill>
                  <a:srgbClr val="000000"/>
                </a:solidFill>
                <a:latin typeface="Arial" pitchFamily="34" charset="0"/>
                <a:cs typeface="Arial" pitchFamily="34" charset="0"/>
              </a:rPr>
              <a:t> </a:t>
            </a:r>
            <a:r>
              <a:rPr lang="en-US" sz="1600" b="0" u="none" kern="0" baseline="0" dirty="0" smtClean="0">
                <a:solidFill>
                  <a:sysClr val="windowText" lastClr="000000"/>
                </a:solidFill>
                <a:latin typeface="+mn-lt"/>
                <a:cs typeface="+mn-cs"/>
              </a:rPr>
              <a:t>   Polycarbonate window for increased impact strength and scratch resistance; helps maintain optical clarity in the toughest indoor and outdoor environments where abrasives such as dirt/sand/dust are prevalent.</a:t>
            </a:r>
          </a:p>
          <a:p>
            <a:pPr marL="0" marR="0" lvl="1" indent="0" algn="l" defTabSz="457200" rtl="0" eaLnBrk="1" fontAlgn="auto" latinLnBrk="0" hangingPunct="1">
              <a:lnSpc>
                <a:spcPct val="125000"/>
              </a:lnSpc>
              <a:spcBef>
                <a:spcPts val="0"/>
              </a:spcBef>
              <a:spcAft>
                <a:spcPts val="0"/>
              </a:spcAft>
              <a:buClrTx/>
              <a:buSzTx/>
              <a:buFontTx/>
              <a:buNone/>
              <a:tabLst/>
              <a:defRPr/>
            </a:pPr>
            <a:endParaRPr lang="en-US" sz="1600" dirty="0" smtClean="0"/>
          </a:p>
          <a:p>
            <a:pPr marL="0" marR="0" lvl="1" indent="0" algn="l" defTabSz="457200" eaLnBrk="1" fontAlgn="auto" latinLnBrk="0" hangingPunct="1">
              <a:lnSpc>
                <a:spcPct val="125000"/>
              </a:lnSpc>
              <a:spcBef>
                <a:spcPts val="0"/>
              </a:spcBef>
              <a:spcAft>
                <a:spcPts val="0"/>
              </a:spcAft>
              <a:buClrTx/>
              <a:buSzTx/>
              <a:buFontTx/>
              <a:buNone/>
              <a:tabLst/>
              <a:defRPr/>
            </a:pPr>
            <a:r>
              <a:rPr lang="en-US" sz="1400" b="1" u="sng" dirty="0" smtClean="0"/>
              <a:t>Polycarbonate Hard Hat</a:t>
            </a:r>
            <a:r>
              <a:rPr lang="en-US" sz="1400" b="0" u="none" dirty="0" smtClean="0"/>
              <a:t>:</a:t>
            </a:r>
            <a:r>
              <a:rPr lang="en-US" sz="1400" b="0" u="none" baseline="0" dirty="0" smtClean="0"/>
              <a:t>  New innovative design acts as a shock absorber to provide additional impact durability</a:t>
            </a:r>
            <a:endParaRPr lang="en-US" sz="1400" dirty="0" smtClean="0">
              <a:latin typeface="Arial" pitchFamily="34" charset="0"/>
              <a:cs typeface="Arial" pitchFamily="34" charset="0"/>
            </a:endParaRPr>
          </a:p>
          <a:p>
            <a:endParaRPr lang="en-US" dirty="0" smtClean="0"/>
          </a:p>
          <a:p>
            <a:pPr rtl="0"/>
            <a:r>
              <a:rPr lang="en-US" b="1" u="sng" baseline="0" dirty="0" smtClean="0">
                <a:latin typeface="Arial"/>
              </a:rPr>
              <a:t>Legacy Grip Enhancing Features</a:t>
            </a:r>
            <a:r>
              <a:rPr lang="en-US" sz="1400" b="1" u="sng" dirty="0" smtClean="0"/>
              <a:t>:</a:t>
            </a:r>
            <a:r>
              <a:rPr lang="en-US" sz="1400" b="1" u="sng" baseline="0" dirty="0" smtClean="0"/>
              <a:t> </a:t>
            </a:r>
            <a:r>
              <a:rPr lang="en-US" sz="1400" b="0" u="none" baseline="0" dirty="0" smtClean="0"/>
              <a:t> As always, the comfort of our end users comes first. In the case of the 3600 Series (corded and cordless) we designed and tested for a wide range of end-users hand sizes and an equally wide range of customer applications.</a:t>
            </a:r>
            <a:endParaRPr lang="en-US" sz="1400" dirty="0" smtClean="0">
              <a:latin typeface="Arial" pitchFamily="34" charset="0"/>
              <a:cs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pPr/>
              <a:t>16</a:t>
            </a:fld>
            <a:endParaRPr lang="en-US" dirty="0"/>
          </a:p>
        </p:txBody>
      </p:sp>
    </p:spTree>
    <p:extLst>
      <p:ext uri="{BB962C8B-B14F-4D97-AF65-F5344CB8AC3E}">
        <p14:creationId xmlns:p14="http://schemas.microsoft.com/office/powerpoint/2010/main" val="41346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tx2"/>
        </a:solidFill>
        <a:effectLst/>
      </p:bgPr>
    </p:bg>
    <p:spTree>
      <p:nvGrpSpPr>
        <p:cNvPr id="1" name=""/>
        <p:cNvGrpSpPr/>
        <p:nvPr/>
      </p:nvGrpSpPr>
      <p:grpSpPr>
        <a:xfrm>
          <a:off x="0" y="0"/>
          <a:ext cx="0" cy="0"/>
          <a:chOff x="0" y="0"/>
          <a:chExt cx="0" cy="0"/>
        </a:xfrm>
      </p:grpSpPr>
      <p:sp>
        <p:nvSpPr>
          <p:cNvPr id="47" name="Freeform 46"/>
          <p:cNvSpPr/>
          <p:nvPr userDrawn="1"/>
        </p:nvSpPr>
        <p:spPr>
          <a:xfrm rot="10800000">
            <a:off x="1121939" y="-29144"/>
            <a:ext cx="11066886" cy="6887144"/>
          </a:xfrm>
          <a:custGeom>
            <a:avLst/>
            <a:gdLst>
              <a:gd name="connsiteX0" fmla="*/ 481263 w 12881810"/>
              <a:gd name="connsiteY0" fmla="*/ 64168 h 5213684"/>
              <a:gd name="connsiteX1" fmla="*/ 12881810 w 12881810"/>
              <a:gd name="connsiteY1" fmla="*/ 64168 h 5213684"/>
              <a:gd name="connsiteX2" fmla="*/ 10186737 w 12881810"/>
              <a:gd name="connsiteY2" fmla="*/ 5213684 h 5213684"/>
              <a:gd name="connsiteX3" fmla="*/ 465221 w 12881810"/>
              <a:gd name="connsiteY3" fmla="*/ 5213684 h 5213684"/>
              <a:gd name="connsiteX4" fmla="*/ 465221 w 12881810"/>
              <a:gd name="connsiteY4" fmla="*/ 0 h 5213684"/>
              <a:gd name="connsiteX5" fmla="*/ 0 w 12881810"/>
              <a:gd name="connsiteY5" fmla="*/ 385010 h 5213684"/>
              <a:gd name="connsiteX0" fmla="*/ 16042 w 12416589"/>
              <a:gd name="connsiteY0" fmla="*/ 64168 h 5213684"/>
              <a:gd name="connsiteX1" fmla="*/ 12416589 w 12416589"/>
              <a:gd name="connsiteY1" fmla="*/ 64168 h 5213684"/>
              <a:gd name="connsiteX2" fmla="*/ 9721516 w 12416589"/>
              <a:gd name="connsiteY2" fmla="*/ 5213684 h 5213684"/>
              <a:gd name="connsiteX3" fmla="*/ 0 w 12416589"/>
              <a:gd name="connsiteY3" fmla="*/ 5213684 h 5213684"/>
              <a:gd name="connsiteX4" fmla="*/ 0 w 12416589"/>
              <a:gd name="connsiteY4" fmla="*/ 0 h 5213684"/>
              <a:gd name="connsiteX0" fmla="*/ 16042 w 12416589"/>
              <a:gd name="connsiteY0" fmla="*/ 0 h 5149516"/>
              <a:gd name="connsiteX1" fmla="*/ 12416589 w 12416589"/>
              <a:gd name="connsiteY1" fmla="*/ 0 h 5149516"/>
              <a:gd name="connsiteX2" fmla="*/ 9721516 w 12416589"/>
              <a:gd name="connsiteY2" fmla="*/ 5149516 h 5149516"/>
              <a:gd name="connsiteX3" fmla="*/ 0 w 12416589"/>
              <a:gd name="connsiteY3" fmla="*/ 5149516 h 5149516"/>
              <a:gd name="connsiteX0" fmla="*/ 16042 w 12416589"/>
              <a:gd name="connsiteY0" fmla="*/ 0 h 5149516"/>
              <a:gd name="connsiteX1" fmla="*/ 12416589 w 12416589"/>
              <a:gd name="connsiteY1" fmla="*/ 0 h 5149516"/>
              <a:gd name="connsiteX2" fmla="*/ 9721516 w 12416589"/>
              <a:gd name="connsiteY2" fmla="*/ 5149516 h 5149516"/>
              <a:gd name="connsiteX3" fmla="*/ 0 w 12416589"/>
              <a:gd name="connsiteY3" fmla="*/ 5149516 h 5149516"/>
              <a:gd name="connsiteX4" fmla="*/ 16042 w 12416589"/>
              <a:gd name="connsiteY4" fmla="*/ 0 h 5149516"/>
              <a:gd name="connsiteX0" fmla="*/ 16042 w 12481957"/>
              <a:gd name="connsiteY0" fmla="*/ 16168 h 5165684"/>
              <a:gd name="connsiteX1" fmla="*/ 12481957 w 12481957"/>
              <a:gd name="connsiteY1" fmla="*/ 0 h 5165684"/>
              <a:gd name="connsiteX2" fmla="*/ 9721516 w 12481957"/>
              <a:gd name="connsiteY2" fmla="*/ 5165684 h 5165684"/>
              <a:gd name="connsiteX3" fmla="*/ 0 w 12481957"/>
              <a:gd name="connsiteY3" fmla="*/ 5165684 h 5165684"/>
              <a:gd name="connsiteX4" fmla="*/ 16042 w 12481957"/>
              <a:gd name="connsiteY4" fmla="*/ 16168 h 5165684"/>
              <a:gd name="connsiteX0" fmla="*/ 16042 w 12481957"/>
              <a:gd name="connsiteY0" fmla="*/ 16168 h 5185476"/>
              <a:gd name="connsiteX1" fmla="*/ 12481957 w 12481957"/>
              <a:gd name="connsiteY1" fmla="*/ 0 h 5185476"/>
              <a:gd name="connsiteX2" fmla="*/ 7963489 w 12481957"/>
              <a:gd name="connsiteY2" fmla="*/ 5185476 h 5185476"/>
              <a:gd name="connsiteX3" fmla="*/ 0 w 12481957"/>
              <a:gd name="connsiteY3" fmla="*/ 5165684 h 5185476"/>
              <a:gd name="connsiteX4" fmla="*/ 16042 w 12481957"/>
              <a:gd name="connsiteY4" fmla="*/ 16168 h 5185476"/>
              <a:gd name="connsiteX0" fmla="*/ 16042 w 12127779"/>
              <a:gd name="connsiteY0" fmla="*/ 27622 h 5196930"/>
              <a:gd name="connsiteX1" fmla="*/ 12127779 w 12127779"/>
              <a:gd name="connsiteY1" fmla="*/ 0 h 5196930"/>
              <a:gd name="connsiteX2" fmla="*/ 7963489 w 12127779"/>
              <a:gd name="connsiteY2" fmla="*/ 5196930 h 5196930"/>
              <a:gd name="connsiteX3" fmla="*/ 0 w 12127779"/>
              <a:gd name="connsiteY3" fmla="*/ 5177138 h 5196930"/>
              <a:gd name="connsiteX4" fmla="*/ 16042 w 12127779"/>
              <a:gd name="connsiteY4" fmla="*/ 27622 h 5196930"/>
              <a:gd name="connsiteX0" fmla="*/ 16042 w 12127779"/>
              <a:gd name="connsiteY0" fmla="*/ 16168 h 5185476"/>
              <a:gd name="connsiteX1" fmla="*/ 12127779 w 12127779"/>
              <a:gd name="connsiteY1" fmla="*/ 0 h 5185476"/>
              <a:gd name="connsiteX2" fmla="*/ 7963489 w 12127779"/>
              <a:gd name="connsiteY2" fmla="*/ 5185476 h 5185476"/>
              <a:gd name="connsiteX3" fmla="*/ 0 w 12127779"/>
              <a:gd name="connsiteY3" fmla="*/ 5165684 h 5185476"/>
              <a:gd name="connsiteX4" fmla="*/ 16042 w 12127779"/>
              <a:gd name="connsiteY4" fmla="*/ 16168 h 5185476"/>
              <a:gd name="connsiteX0" fmla="*/ 16042 w 12092362"/>
              <a:gd name="connsiteY0" fmla="*/ 4714 h 5174022"/>
              <a:gd name="connsiteX1" fmla="*/ 12092362 w 12092362"/>
              <a:gd name="connsiteY1" fmla="*/ 0 h 5174022"/>
              <a:gd name="connsiteX2" fmla="*/ 7963489 w 12092362"/>
              <a:gd name="connsiteY2" fmla="*/ 5174022 h 5174022"/>
              <a:gd name="connsiteX3" fmla="*/ 0 w 12092362"/>
              <a:gd name="connsiteY3" fmla="*/ 5154230 h 5174022"/>
              <a:gd name="connsiteX4" fmla="*/ 16042 w 12092362"/>
              <a:gd name="connsiteY4" fmla="*/ 4714 h 5174022"/>
              <a:gd name="connsiteX0" fmla="*/ 16042 w 12092362"/>
              <a:gd name="connsiteY0" fmla="*/ 4714 h 5174022"/>
              <a:gd name="connsiteX1" fmla="*/ 12092362 w 12092362"/>
              <a:gd name="connsiteY1" fmla="*/ 0 h 5174022"/>
              <a:gd name="connsiteX2" fmla="*/ 8554008 w 12092362"/>
              <a:gd name="connsiteY2" fmla="*/ 5174022 h 5174022"/>
              <a:gd name="connsiteX3" fmla="*/ 0 w 12092362"/>
              <a:gd name="connsiteY3" fmla="*/ 5154230 h 5174022"/>
              <a:gd name="connsiteX4" fmla="*/ 16042 w 12092362"/>
              <a:gd name="connsiteY4" fmla="*/ 4714 h 5174022"/>
              <a:gd name="connsiteX0" fmla="*/ 11 w 12076331"/>
              <a:gd name="connsiteY0" fmla="*/ 4714 h 5174022"/>
              <a:gd name="connsiteX1" fmla="*/ 12076331 w 12076331"/>
              <a:gd name="connsiteY1" fmla="*/ 0 h 5174022"/>
              <a:gd name="connsiteX2" fmla="*/ 8537977 w 12076331"/>
              <a:gd name="connsiteY2" fmla="*/ 5174022 h 5174022"/>
              <a:gd name="connsiteX3" fmla="*/ 2085326 w 12076331"/>
              <a:gd name="connsiteY3" fmla="*/ 5166300 h 5174022"/>
              <a:gd name="connsiteX4" fmla="*/ 11 w 12076331"/>
              <a:gd name="connsiteY4" fmla="*/ 4714 h 5174022"/>
              <a:gd name="connsiteX0" fmla="*/ 11 w 12076331"/>
              <a:gd name="connsiteY0" fmla="*/ 4714 h 5178370"/>
              <a:gd name="connsiteX1" fmla="*/ 12076331 w 12076331"/>
              <a:gd name="connsiteY1" fmla="*/ 0 h 5178370"/>
              <a:gd name="connsiteX2" fmla="*/ 8537977 w 12076331"/>
              <a:gd name="connsiteY2" fmla="*/ 5174022 h 5178370"/>
              <a:gd name="connsiteX3" fmla="*/ 2085326 w 12076331"/>
              <a:gd name="connsiteY3" fmla="*/ 5178370 h 5178370"/>
              <a:gd name="connsiteX4" fmla="*/ 11 w 12076331"/>
              <a:gd name="connsiteY4" fmla="*/ 4714 h 5178370"/>
              <a:gd name="connsiteX0" fmla="*/ 46719 w 9991005"/>
              <a:gd name="connsiteY0" fmla="*/ 0 h 5185725"/>
              <a:gd name="connsiteX1" fmla="*/ 9991005 w 9991005"/>
              <a:gd name="connsiteY1" fmla="*/ 7355 h 5185725"/>
              <a:gd name="connsiteX2" fmla="*/ 6452651 w 9991005"/>
              <a:gd name="connsiteY2" fmla="*/ 5181377 h 5185725"/>
              <a:gd name="connsiteX3" fmla="*/ 0 w 9991005"/>
              <a:gd name="connsiteY3" fmla="*/ 5185725 h 5185725"/>
              <a:gd name="connsiteX4" fmla="*/ 46719 w 9991005"/>
              <a:gd name="connsiteY4" fmla="*/ 0 h 5185725"/>
              <a:gd name="connsiteX0" fmla="*/ 31381 w 9991005"/>
              <a:gd name="connsiteY0" fmla="*/ 0 h 5185725"/>
              <a:gd name="connsiteX1" fmla="*/ 9991005 w 9991005"/>
              <a:gd name="connsiteY1" fmla="*/ 7355 h 5185725"/>
              <a:gd name="connsiteX2" fmla="*/ 6452651 w 9991005"/>
              <a:gd name="connsiteY2" fmla="*/ 5181377 h 5185725"/>
              <a:gd name="connsiteX3" fmla="*/ 0 w 9991005"/>
              <a:gd name="connsiteY3" fmla="*/ 5185725 h 5185725"/>
              <a:gd name="connsiteX4" fmla="*/ 31381 w 9991005"/>
              <a:gd name="connsiteY4" fmla="*/ 0 h 5185725"/>
              <a:gd name="connsiteX0" fmla="*/ 614239 w 10573863"/>
              <a:gd name="connsiteY0" fmla="*/ 0 h 5181377"/>
              <a:gd name="connsiteX1" fmla="*/ 10573863 w 10573863"/>
              <a:gd name="connsiteY1" fmla="*/ 7355 h 5181377"/>
              <a:gd name="connsiteX2" fmla="*/ 7035509 w 10573863"/>
              <a:gd name="connsiteY2" fmla="*/ 5181377 h 5181377"/>
              <a:gd name="connsiteX3" fmla="*/ 0 w 10573863"/>
              <a:gd name="connsiteY3" fmla="*/ 5173656 h 5181377"/>
              <a:gd name="connsiteX4" fmla="*/ 614239 w 10573863"/>
              <a:gd name="connsiteY4" fmla="*/ 0 h 5181377"/>
              <a:gd name="connsiteX0" fmla="*/ 614239 w 10573863"/>
              <a:gd name="connsiteY0" fmla="*/ 0 h 5185726"/>
              <a:gd name="connsiteX1" fmla="*/ 10573863 w 10573863"/>
              <a:gd name="connsiteY1" fmla="*/ 7355 h 5185726"/>
              <a:gd name="connsiteX2" fmla="*/ 7035509 w 10573863"/>
              <a:gd name="connsiteY2" fmla="*/ 5181377 h 5185726"/>
              <a:gd name="connsiteX3" fmla="*/ 0 w 10573863"/>
              <a:gd name="connsiteY3" fmla="*/ 5185726 h 5185726"/>
              <a:gd name="connsiteX4" fmla="*/ 614239 w 10573863"/>
              <a:gd name="connsiteY4" fmla="*/ 0 h 5185726"/>
              <a:gd name="connsiteX0" fmla="*/ 16043 w 10573863"/>
              <a:gd name="connsiteY0" fmla="*/ 0 h 5185726"/>
              <a:gd name="connsiteX1" fmla="*/ 10573863 w 10573863"/>
              <a:gd name="connsiteY1" fmla="*/ 7355 h 5185726"/>
              <a:gd name="connsiteX2" fmla="*/ 7035509 w 10573863"/>
              <a:gd name="connsiteY2" fmla="*/ 5181377 h 5185726"/>
              <a:gd name="connsiteX3" fmla="*/ 0 w 10573863"/>
              <a:gd name="connsiteY3" fmla="*/ 5185726 h 5185726"/>
              <a:gd name="connsiteX4" fmla="*/ 16043 w 10573863"/>
              <a:gd name="connsiteY4" fmla="*/ 0 h 5185726"/>
              <a:gd name="connsiteX0" fmla="*/ 746 w 10589243"/>
              <a:gd name="connsiteY0" fmla="*/ 4714 h 5178371"/>
              <a:gd name="connsiteX1" fmla="*/ 10589243 w 10589243"/>
              <a:gd name="connsiteY1" fmla="*/ 0 h 5178371"/>
              <a:gd name="connsiteX2" fmla="*/ 7050889 w 10589243"/>
              <a:gd name="connsiteY2" fmla="*/ 5174022 h 5178371"/>
              <a:gd name="connsiteX3" fmla="*/ 15380 w 10589243"/>
              <a:gd name="connsiteY3" fmla="*/ 5178371 h 5178371"/>
              <a:gd name="connsiteX4" fmla="*/ 746 w 10589243"/>
              <a:gd name="connsiteY4" fmla="*/ 4714 h 5178371"/>
              <a:gd name="connsiteX0" fmla="*/ 1630 w 10574789"/>
              <a:gd name="connsiteY0" fmla="*/ 4714 h 5178371"/>
              <a:gd name="connsiteX1" fmla="*/ 10574789 w 10574789"/>
              <a:gd name="connsiteY1" fmla="*/ 0 h 5178371"/>
              <a:gd name="connsiteX2" fmla="*/ 7036435 w 10574789"/>
              <a:gd name="connsiteY2" fmla="*/ 5174022 h 5178371"/>
              <a:gd name="connsiteX3" fmla="*/ 926 w 10574789"/>
              <a:gd name="connsiteY3" fmla="*/ 5178371 h 5178371"/>
              <a:gd name="connsiteX4" fmla="*/ 1630 w 10574789"/>
              <a:gd name="connsiteY4" fmla="*/ 4714 h 5178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4789" h="5178371">
                <a:moveTo>
                  <a:pt x="1630" y="4714"/>
                </a:moveTo>
                <a:lnTo>
                  <a:pt x="10574789" y="0"/>
                </a:lnTo>
                <a:lnTo>
                  <a:pt x="7036435" y="5174022"/>
                </a:lnTo>
                <a:lnTo>
                  <a:pt x="926" y="5178371"/>
                </a:lnTo>
                <a:cubicBezTo>
                  <a:pt x="6273" y="3461866"/>
                  <a:pt x="-3717" y="1721219"/>
                  <a:pt x="1630" y="4714"/>
                </a:cubicBezTo>
                <a:close/>
              </a:path>
            </a:pathLst>
          </a:custGeom>
          <a:solidFill>
            <a:schemeClr val="bg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8" name="Freeform 47"/>
          <p:cNvSpPr/>
          <p:nvPr userDrawn="1"/>
        </p:nvSpPr>
        <p:spPr>
          <a:xfrm>
            <a:off x="9861233" y="2529515"/>
            <a:ext cx="2327592" cy="4350260"/>
          </a:xfrm>
          <a:custGeom>
            <a:avLst/>
            <a:gdLst>
              <a:gd name="connsiteX0" fmla="*/ 3673642 w 3673642"/>
              <a:gd name="connsiteY0" fmla="*/ 0 h 6866021"/>
              <a:gd name="connsiteX1" fmla="*/ 3673642 w 3673642"/>
              <a:gd name="connsiteY1" fmla="*/ 6866021 h 6866021"/>
              <a:gd name="connsiteX2" fmla="*/ 0 w 3673642"/>
              <a:gd name="connsiteY2" fmla="*/ 6866021 h 6866021"/>
              <a:gd name="connsiteX3" fmla="*/ 3673642 w 3673642"/>
              <a:gd name="connsiteY3" fmla="*/ 0 h 6866021"/>
            </a:gdLst>
            <a:ahLst/>
            <a:cxnLst>
              <a:cxn ang="0">
                <a:pos x="connsiteX0" y="connsiteY0"/>
              </a:cxn>
              <a:cxn ang="0">
                <a:pos x="connsiteX1" y="connsiteY1"/>
              </a:cxn>
              <a:cxn ang="0">
                <a:pos x="connsiteX2" y="connsiteY2"/>
              </a:cxn>
              <a:cxn ang="0">
                <a:pos x="connsiteX3" y="connsiteY3"/>
              </a:cxn>
            </a:cxnLst>
            <a:rect l="l" t="t" r="r" b="b"/>
            <a:pathLst>
              <a:path w="3673642" h="6866021">
                <a:moveTo>
                  <a:pt x="3673642" y="0"/>
                </a:moveTo>
                <a:lnTo>
                  <a:pt x="3673642" y="6866021"/>
                </a:lnTo>
                <a:lnTo>
                  <a:pt x="0" y="6866021"/>
                </a:lnTo>
                <a:lnTo>
                  <a:pt x="3673642" y="0"/>
                </a:lnTo>
                <a:close/>
              </a:path>
            </a:pathLst>
          </a:custGeom>
          <a:solidFill>
            <a:schemeClr val="tx2"/>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5" name="Freeform 24"/>
          <p:cNvSpPr/>
          <p:nvPr userDrawn="1"/>
        </p:nvSpPr>
        <p:spPr>
          <a:xfrm>
            <a:off x="10193867" y="3163299"/>
            <a:ext cx="1994958" cy="3728569"/>
          </a:xfrm>
          <a:custGeom>
            <a:avLst/>
            <a:gdLst>
              <a:gd name="connsiteX0" fmla="*/ 3673642 w 3673642"/>
              <a:gd name="connsiteY0" fmla="*/ 0 h 6866021"/>
              <a:gd name="connsiteX1" fmla="*/ 3673642 w 3673642"/>
              <a:gd name="connsiteY1" fmla="*/ 6866021 h 6866021"/>
              <a:gd name="connsiteX2" fmla="*/ 0 w 3673642"/>
              <a:gd name="connsiteY2" fmla="*/ 6866021 h 6866021"/>
              <a:gd name="connsiteX3" fmla="*/ 3673642 w 3673642"/>
              <a:gd name="connsiteY3" fmla="*/ 0 h 6866021"/>
            </a:gdLst>
            <a:ahLst/>
            <a:cxnLst>
              <a:cxn ang="0">
                <a:pos x="connsiteX0" y="connsiteY0"/>
              </a:cxn>
              <a:cxn ang="0">
                <a:pos x="connsiteX1" y="connsiteY1"/>
              </a:cxn>
              <a:cxn ang="0">
                <a:pos x="connsiteX2" y="connsiteY2"/>
              </a:cxn>
              <a:cxn ang="0">
                <a:pos x="connsiteX3" y="connsiteY3"/>
              </a:cxn>
            </a:cxnLst>
            <a:rect l="l" t="t" r="r" b="b"/>
            <a:pathLst>
              <a:path w="3673642" h="6866021">
                <a:moveTo>
                  <a:pt x="3673642" y="0"/>
                </a:moveTo>
                <a:lnTo>
                  <a:pt x="3673642" y="6866021"/>
                </a:lnTo>
                <a:lnTo>
                  <a:pt x="0" y="6866021"/>
                </a:lnTo>
                <a:lnTo>
                  <a:pt x="3673642" y="0"/>
                </a:lnTo>
                <a:close/>
              </a:path>
            </a:pathLst>
          </a:cu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4" name="Text Placeholder 2"/>
          <p:cNvSpPr>
            <a:spLocks noGrp="1"/>
          </p:cNvSpPr>
          <p:nvPr>
            <p:ph type="body" idx="1"/>
          </p:nvPr>
        </p:nvSpPr>
        <p:spPr>
          <a:xfrm>
            <a:off x="3370206" y="4830797"/>
            <a:ext cx="6948077" cy="1371600"/>
          </a:xfrm>
        </p:spPr>
        <p:txBody>
          <a:bodyPr anchor="t">
            <a:normAutofit/>
          </a:bodyPr>
          <a:lstStyle>
            <a:lvl1pPr marL="0" indent="0">
              <a:spcBef>
                <a:spcPts val="600"/>
              </a:spcBef>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5" name="Title 1"/>
          <p:cNvSpPr>
            <a:spLocks noGrp="1"/>
          </p:cNvSpPr>
          <p:nvPr>
            <p:ph type="title" hasCustomPrompt="1"/>
          </p:nvPr>
        </p:nvSpPr>
        <p:spPr>
          <a:xfrm>
            <a:off x="3370207" y="2544797"/>
            <a:ext cx="6948076" cy="2286000"/>
          </a:xfrm>
        </p:spPr>
        <p:txBody>
          <a:bodyPr anchor="b" anchorCtr="0">
            <a:normAutofit/>
          </a:bodyPr>
          <a:lstStyle>
            <a:lvl1pPr algn="l">
              <a:defRPr sz="4000" b="1" cap="none" baseline="0">
                <a:solidFill>
                  <a:schemeClr val="accent1"/>
                </a:solidFill>
              </a:defRPr>
            </a:lvl1pPr>
          </a:lstStyle>
          <a:p>
            <a:r>
              <a:rPr lang="en-GB" dirty="0"/>
              <a:t>Click to edit master title style</a:t>
            </a:r>
          </a:p>
        </p:txBody>
      </p:sp>
      <p:sp>
        <p:nvSpPr>
          <p:cNvPr id="5" name="Footer Placeholder 4"/>
          <p:cNvSpPr>
            <a:spLocks noGrp="1"/>
          </p:cNvSpPr>
          <p:nvPr>
            <p:ph type="ftr" sz="quarter" idx="11"/>
          </p:nvPr>
        </p:nvSpPr>
        <p:spPr>
          <a:xfrm>
            <a:off x="3267869" y="6584951"/>
            <a:ext cx="5653087" cy="273049"/>
          </a:xfrm>
        </p:spPr>
        <p:txBody>
          <a:bodyPr/>
          <a:lstStyle/>
          <a:p>
            <a:r>
              <a:rPr lang="en-US" dirty="0"/>
              <a:t> Confidential: For Internal Use Only</a:t>
            </a:r>
          </a:p>
        </p:txBody>
      </p:sp>
      <p:sp>
        <p:nvSpPr>
          <p:cNvPr id="23" name="Freeform 22"/>
          <p:cNvSpPr/>
          <p:nvPr userDrawn="1"/>
        </p:nvSpPr>
        <p:spPr>
          <a:xfrm rot="10800000">
            <a:off x="-12525" y="-1"/>
            <a:ext cx="4440145" cy="6864265"/>
          </a:xfrm>
          <a:custGeom>
            <a:avLst/>
            <a:gdLst>
              <a:gd name="connsiteX0" fmla="*/ 3673642 w 3673642"/>
              <a:gd name="connsiteY0" fmla="*/ 0 h 6866021"/>
              <a:gd name="connsiteX1" fmla="*/ 3673642 w 3673642"/>
              <a:gd name="connsiteY1" fmla="*/ 6866021 h 6866021"/>
              <a:gd name="connsiteX2" fmla="*/ 0 w 3673642"/>
              <a:gd name="connsiteY2" fmla="*/ 6866021 h 6866021"/>
              <a:gd name="connsiteX3" fmla="*/ 3673642 w 3673642"/>
              <a:gd name="connsiteY3" fmla="*/ 0 h 6866021"/>
              <a:gd name="connsiteX0" fmla="*/ 3673642 w 3673642"/>
              <a:gd name="connsiteY0" fmla="*/ 0 h 6866021"/>
              <a:gd name="connsiteX1" fmla="*/ 3673642 w 3673642"/>
              <a:gd name="connsiteY1" fmla="*/ 6866021 h 6866021"/>
              <a:gd name="connsiteX2" fmla="*/ 0 w 3673642"/>
              <a:gd name="connsiteY2" fmla="*/ 6866021 h 6866021"/>
              <a:gd name="connsiteX3" fmla="*/ 3065652 w 3673642"/>
              <a:gd name="connsiteY3" fmla="*/ 1170673 h 6866021"/>
              <a:gd name="connsiteX4" fmla="*/ 3673642 w 3673642"/>
              <a:gd name="connsiteY4" fmla="*/ 0 h 6866021"/>
              <a:gd name="connsiteX0" fmla="*/ 3673642 w 3678838"/>
              <a:gd name="connsiteY0" fmla="*/ 0 h 6866021"/>
              <a:gd name="connsiteX1" fmla="*/ 3678838 w 3678838"/>
              <a:gd name="connsiteY1" fmla="*/ 1175869 h 6866021"/>
              <a:gd name="connsiteX2" fmla="*/ 3673642 w 3678838"/>
              <a:gd name="connsiteY2" fmla="*/ 6866021 h 6866021"/>
              <a:gd name="connsiteX3" fmla="*/ 0 w 3678838"/>
              <a:gd name="connsiteY3" fmla="*/ 6866021 h 6866021"/>
              <a:gd name="connsiteX4" fmla="*/ 3065652 w 3678838"/>
              <a:gd name="connsiteY4" fmla="*/ 1170673 h 6866021"/>
              <a:gd name="connsiteX5" fmla="*/ 3673642 w 3678838"/>
              <a:gd name="connsiteY5" fmla="*/ 0 h 6866021"/>
              <a:gd name="connsiteX0" fmla="*/ 3678839 w 3678839"/>
              <a:gd name="connsiteY0" fmla="*/ 0 h 6876414"/>
              <a:gd name="connsiteX1" fmla="*/ 3678838 w 3678839"/>
              <a:gd name="connsiteY1" fmla="*/ 1186262 h 6876414"/>
              <a:gd name="connsiteX2" fmla="*/ 3673642 w 3678839"/>
              <a:gd name="connsiteY2" fmla="*/ 6876414 h 6876414"/>
              <a:gd name="connsiteX3" fmla="*/ 0 w 3678839"/>
              <a:gd name="connsiteY3" fmla="*/ 6876414 h 6876414"/>
              <a:gd name="connsiteX4" fmla="*/ 3065652 w 3678839"/>
              <a:gd name="connsiteY4" fmla="*/ 1181066 h 6876414"/>
              <a:gd name="connsiteX5" fmla="*/ 3678839 w 3678839"/>
              <a:gd name="connsiteY5" fmla="*/ 0 h 6876414"/>
              <a:gd name="connsiteX0" fmla="*/ 3065652 w 3678838"/>
              <a:gd name="connsiteY0" fmla="*/ 0 h 5695348"/>
              <a:gd name="connsiteX1" fmla="*/ 3678838 w 3678838"/>
              <a:gd name="connsiteY1" fmla="*/ 5196 h 5695348"/>
              <a:gd name="connsiteX2" fmla="*/ 3673642 w 3678838"/>
              <a:gd name="connsiteY2" fmla="*/ 5695348 h 5695348"/>
              <a:gd name="connsiteX3" fmla="*/ 0 w 3678838"/>
              <a:gd name="connsiteY3" fmla="*/ 5695348 h 5695348"/>
              <a:gd name="connsiteX4" fmla="*/ 3065652 w 3678838"/>
              <a:gd name="connsiteY4" fmla="*/ 0 h 5695348"/>
              <a:gd name="connsiteX0" fmla="*/ 3065652 w 3684034"/>
              <a:gd name="connsiteY0" fmla="*/ 0 h 5695348"/>
              <a:gd name="connsiteX1" fmla="*/ 3684034 w 3684034"/>
              <a:gd name="connsiteY1" fmla="*/ 5196 h 5695348"/>
              <a:gd name="connsiteX2" fmla="*/ 3673642 w 3684034"/>
              <a:gd name="connsiteY2" fmla="*/ 5695348 h 5695348"/>
              <a:gd name="connsiteX3" fmla="*/ 0 w 3684034"/>
              <a:gd name="connsiteY3" fmla="*/ 5695348 h 5695348"/>
              <a:gd name="connsiteX4" fmla="*/ 3065652 w 3684034"/>
              <a:gd name="connsiteY4" fmla="*/ 0 h 5695348"/>
              <a:gd name="connsiteX0" fmla="*/ 3065652 w 3684034"/>
              <a:gd name="connsiteY0" fmla="*/ 1 h 5695349"/>
              <a:gd name="connsiteX1" fmla="*/ 3684034 w 3684034"/>
              <a:gd name="connsiteY1" fmla="*/ 0 h 5695349"/>
              <a:gd name="connsiteX2" fmla="*/ 3673642 w 3684034"/>
              <a:gd name="connsiteY2" fmla="*/ 5695349 h 5695349"/>
              <a:gd name="connsiteX3" fmla="*/ 0 w 3684034"/>
              <a:gd name="connsiteY3" fmla="*/ 5695349 h 5695349"/>
              <a:gd name="connsiteX4" fmla="*/ 3065652 w 3684034"/>
              <a:gd name="connsiteY4" fmla="*/ 1 h 569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4034" h="5695349">
                <a:moveTo>
                  <a:pt x="3065652" y="1"/>
                </a:moveTo>
                <a:lnTo>
                  <a:pt x="3684034" y="0"/>
                </a:lnTo>
                <a:lnTo>
                  <a:pt x="3673642" y="5695349"/>
                </a:lnTo>
                <a:lnTo>
                  <a:pt x="0" y="5695349"/>
                </a:lnTo>
                <a:lnTo>
                  <a:pt x="3065652" y="1"/>
                </a:lnTo>
                <a:close/>
              </a:path>
            </a:pathLst>
          </a:cu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grpSp>
        <p:nvGrpSpPr>
          <p:cNvPr id="24" name="Group 23"/>
          <p:cNvGrpSpPr/>
          <p:nvPr userDrawn="1"/>
        </p:nvGrpSpPr>
        <p:grpSpPr>
          <a:xfrm>
            <a:off x="609600" y="1400503"/>
            <a:ext cx="1334725" cy="2123307"/>
            <a:chOff x="612775" y="835025"/>
            <a:chExt cx="2700338" cy="4319588"/>
          </a:xfrm>
          <a:solidFill>
            <a:schemeClr val="bg1"/>
          </a:solidFill>
        </p:grpSpPr>
        <p:sp>
          <p:nvSpPr>
            <p:cNvPr id="26" name="Freeform 25"/>
            <p:cNvSpPr>
              <a:spLocks/>
            </p:cNvSpPr>
            <p:nvPr userDrawn="1"/>
          </p:nvSpPr>
          <p:spPr bwMode="auto">
            <a:xfrm>
              <a:off x="2401888" y="2170113"/>
              <a:ext cx="214313" cy="600075"/>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6"/>
            <p:cNvSpPr>
              <a:spLocks/>
            </p:cNvSpPr>
            <p:nvPr userDrawn="1"/>
          </p:nvSpPr>
          <p:spPr bwMode="auto">
            <a:xfrm>
              <a:off x="1003300" y="835025"/>
              <a:ext cx="1279525" cy="2409825"/>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7"/>
            <p:cNvSpPr>
              <a:spLocks/>
            </p:cNvSpPr>
            <p:nvPr userDrawn="1"/>
          </p:nvSpPr>
          <p:spPr bwMode="auto">
            <a:xfrm>
              <a:off x="1978025" y="1746250"/>
              <a:ext cx="211138" cy="1023938"/>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9" name="Freeform 28"/>
            <p:cNvSpPr>
              <a:spLocks/>
            </p:cNvSpPr>
            <p:nvPr userDrawn="1"/>
          </p:nvSpPr>
          <p:spPr bwMode="auto">
            <a:xfrm>
              <a:off x="2189163" y="1955800"/>
              <a:ext cx="517525" cy="214313"/>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3" name="Freeform 42"/>
            <p:cNvSpPr>
              <a:spLocks/>
            </p:cNvSpPr>
            <p:nvPr userDrawn="1"/>
          </p:nvSpPr>
          <p:spPr bwMode="auto">
            <a:xfrm>
              <a:off x="612775" y="1220788"/>
              <a:ext cx="728663" cy="1401763"/>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9" name="Freeform 48"/>
            <p:cNvSpPr>
              <a:spLocks/>
            </p:cNvSpPr>
            <p:nvPr userDrawn="1"/>
          </p:nvSpPr>
          <p:spPr bwMode="auto">
            <a:xfrm>
              <a:off x="617538" y="2184400"/>
              <a:ext cx="1360488" cy="1660525"/>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0" name="Freeform 49"/>
            <p:cNvSpPr>
              <a:spLocks/>
            </p:cNvSpPr>
            <p:nvPr userDrawn="1"/>
          </p:nvSpPr>
          <p:spPr bwMode="auto">
            <a:xfrm>
              <a:off x="2616200" y="2503488"/>
              <a:ext cx="696913" cy="614363"/>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1" name="Freeform 50"/>
            <p:cNvSpPr>
              <a:spLocks/>
            </p:cNvSpPr>
            <p:nvPr userDrawn="1"/>
          </p:nvSpPr>
          <p:spPr bwMode="auto">
            <a:xfrm>
              <a:off x="617538" y="4494213"/>
              <a:ext cx="520700" cy="660400"/>
            </a:xfrm>
            <a:custGeom>
              <a:avLst/>
              <a:gdLst>
                <a:gd name="T0" fmla="*/ 312 w 328"/>
                <a:gd name="T1" fmla="*/ 333 h 416"/>
                <a:gd name="T2" fmla="*/ 267 w 328"/>
                <a:gd name="T3" fmla="*/ 416 h 416"/>
                <a:gd name="T4" fmla="*/ 0 w 328"/>
                <a:gd name="T5" fmla="*/ 416 h 416"/>
                <a:gd name="T6" fmla="*/ 172 w 328"/>
                <a:gd name="T7" fmla="*/ 83 h 416"/>
                <a:gd name="T8" fmla="*/ 19 w 328"/>
                <a:gd name="T9" fmla="*/ 83 h 416"/>
                <a:gd name="T10" fmla="*/ 61 w 328"/>
                <a:gd name="T11" fmla="*/ 0 h 416"/>
                <a:gd name="T12" fmla="*/ 328 w 328"/>
                <a:gd name="T13" fmla="*/ 0 h 416"/>
                <a:gd name="T14" fmla="*/ 156 w 328"/>
                <a:gd name="T15" fmla="*/ 333 h 416"/>
                <a:gd name="T16" fmla="*/ 312 w 328"/>
                <a:gd name="T17" fmla="*/ 333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416">
                  <a:moveTo>
                    <a:pt x="312" y="333"/>
                  </a:moveTo>
                  <a:lnTo>
                    <a:pt x="267" y="416"/>
                  </a:lnTo>
                  <a:lnTo>
                    <a:pt x="0" y="416"/>
                  </a:lnTo>
                  <a:lnTo>
                    <a:pt x="172" y="83"/>
                  </a:lnTo>
                  <a:lnTo>
                    <a:pt x="19" y="83"/>
                  </a:lnTo>
                  <a:lnTo>
                    <a:pt x="61" y="0"/>
                  </a:lnTo>
                  <a:lnTo>
                    <a:pt x="328" y="0"/>
                  </a:lnTo>
                  <a:lnTo>
                    <a:pt x="156" y="333"/>
                  </a:lnTo>
                  <a:lnTo>
                    <a:pt x="312"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2" name="Freeform 51"/>
            <p:cNvSpPr>
              <a:spLocks/>
            </p:cNvSpPr>
            <p:nvPr userDrawn="1"/>
          </p:nvSpPr>
          <p:spPr bwMode="auto">
            <a:xfrm>
              <a:off x="1190625" y="4494213"/>
              <a:ext cx="379413" cy="660400"/>
            </a:xfrm>
            <a:custGeom>
              <a:avLst/>
              <a:gdLst>
                <a:gd name="T0" fmla="*/ 102 w 239"/>
                <a:gd name="T1" fmla="*/ 168 h 416"/>
                <a:gd name="T2" fmla="*/ 239 w 239"/>
                <a:gd name="T3" fmla="*/ 168 h 416"/>
                <a:gd name="T4" fmla="*/ 239 w 239"/>
                <a:gd name="T5" fmla="*/ 248 h 416"/>
                <a:gd name="T6" fmla="*/ 102 w 239"/>
                <a:gd name="T7" fmla="*/ 248 h 416"/>
                <a:gd name="T8" fmla="*/ 102 w 239"/>
                <a:gd name="T9" fmla="*/ 333 h 416"/>
                <a:gd name="T10" fmla="*/ 239 w 239"/>
                <a:gd name="T11" fmla="*/ 333 h 416"/>
                <a:gd name="T12" fmla="*/ 239 w 239"/>
                <a:gd name="T13" fmla="*/ 416 h 416"/>
                <a:gd name="T14" fmla="*/ 0 w 239"/>
                <a:gd name="T15" fmla="*/ 416 h 416"/>
                <a:gd name="T16" fmla="*/ 0 w 239"/>
                <a:gd name="T17" fmla="*/ 0 h 416"/>
                <a:gd name="T18" fmla="*/ 239 w 239"/>
                <a:gd name="T19" fmla="*/ 0 h 416"/>
                <a:gd name="T20" fmla="*/ 239 w 239"/>
                <a:gd name="T21" fmla="*/ 83 h 416"/>
                <a:gd name="T22" fmla="*/ 102 w 239"/>
                <a:gd name="T23" fmla="*/ 83 h 416"/>
                <a:gd name="T24" fmla="*/ 102 w 239"/>
                <a:gd name="T25" fmla="*/ 168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9" h="416">
                  <a:moveTo>
                    <a:pt x="102" y="168"/>
                  </a:moveTo>
                  <a:lnTo>
                    <a:pt x="239" y="168"/>
                  </a:lnTo>
                  <a:lnTo>
                    <a:pt x="239" y="248"/>
                  </a:lnTo>
                  <a:lnTo>
                    <a:pt x="102" y="248"/>
                  </a:lnTo>
                  <a:lnTo>
                    <a:pt x="102" y="333"/>
                  </a:lnTo>
                  <a:lnTo>
                    <a:pt x="239" y="333"/>
                  </a:lnTo>
                  <a:lnTo>
                    <a:pt x="239" y="416"/>
                  </a:lnTo>
                  <a:lnTo>
                    <a:pt x="0" y="416"/>
                  </a:lnTo>
                  <a:lnTo>
                    <a:pt x="0" y="0"/>
                  </a:lnTo>
                  <a:lnTo>
                    <a:pt x="239" y="0"/>
                  </a:lnTo>
                  <a:lnTo>
                    <a:pt x="239" y="83"/>
                  </a:lnTo>
                  <a:lnTo>
                    <a:pt x="102" y="83"/>
                  </a:lnTo>
                  <a:lnTo>
                    <a:pt x="102"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3" name="Freeform 52"/>
            <p:cNvSpPr>
              <a:spLocks noEditPoints="1"/>
            </p:cNvSpPr>
            <p:nvPr userDrawn="1"/>
          </p:nvSpPr>
          <p:spPr bwMode="auto">
            <a:xfrm>
              <a:off x="1641475" y="4494213"/>
              <a:ext cx="471488" cy="660400"/>
            </a:xfrm>
            <a:custGeom>
              <a:avLst/>
              <a:gdLst>
                <a:gd name="T0" fmla="*/ 60 w 126"/>
                <a:gd name="T1" fmla="*/ 0 h 176"/>
                <a:gd name="T2" fmla="*/ 104 w 126"/>
                <a:gd name="T3" fmla="*/ 9 h 176"/>
                <a:gd name="T4" fmla="*/ 124 w 126"/>
                <a:gd name="T5" fmla="*/ 48 h 176"/>
                <a:gd name="T6" fmla="*/ 112 w 126"/>
                <a:gd name="T7" fmla="*/ 78 h 176"/>
                <a:gd name="T8" fmla="*/ 93 w 126"/>
                <a:gd name="T9" fmla="*/ 89 h 176"/>
                <a:gd name="T10" fmla="*/ 114 w 126"/>
                <a:gd name="T11" fmla="*/ 99 h 176"/>
                <a:gd name="T12" fmla="*/ 126 w 126"/>
                <a:gd name="T13" fmla="*/ 129 h 176"/>
                <a:gd name="T14" fmla="*/ 108 w 126"/>
                <a:gd name="T15" fmla="*/ 168 h 176"/>
                <a:gd name="T16" fmla="*/ 71 w 126"/>
                <a:gd name="T17" fmla="*/ 176 h 176"/>
                <a:gd name="T18" fmla="*/ 0 w 126"/>
                <a:gd name="T19" fmla="*/ 176 h 176"/>
                <a:gd name="T20" fmla="*/ 0 w 126"/>
                <a:gd name="T21" fmla="*/ 0 h 176"/>
                <a:gd name="T22" fmla="*/ 60 w 126"/>
                <a:gd name="T23" fmla="*/ 0 h 176"/>
                <a:gd name="T24" fmla="*/ 42 w 126"/>
                <a:gd name="T25" fmla="*/ 73 h 176"/>
                <a:gd name="T26" fmla="*/ 53 w 126"/>
                <a:gd name="T27" fmla="*/ 73 h 176"/>
                <a:gd name="T28" fmla="*/ 80 w 126"/>
                <a:gd name="T29" fmla="*/ 52 h 176"/>
                <a:gd name="T30" fmla="*/ 52 w 126"/>
                <a:gd name="T31" fmla="*/ 32 h 176"/>
                <a:gd name="T32" fmla="*/ 42 w 126"/>
                <a:gd name="T33" fmla="*/ 32 h 176"/>
                <a:gd name="T34" fmla="*/ 42 w 126"/>
                <a:gd name="T35" fmla="*/ 73 h 176"/>
                <a:gd name="T36" fmla="*/ 42 w 126"/>
                <a:gd name="T37" fmla="*/ 145 h 176"/>
                <a:gd name="T38" fmla="*/ 58 w 126"/>
                <a:gd name="T39" fmla="*/ 145 h 176"/>
                <a:gd name="T40" fmla="*/ 83 w 126"/>
                <a:gd name="T41" fmla="*/ 125 h 176"/>
                <a:gd name="T42" fmla="*/ 74 w 126"/>
                <a:gd name="T43" fmla="*/ 107 h 176"/>
                <a:gd name="T44" fmla="*/ 52 w 126"/>
                <a:gd name="T45" fmla="*/ 104 h 176"/>
                <a:gd name="T46" fmla="*/ 42 w 126"/>
                <a:gd name="T47" fmla="*/ 104 h 176"/>
                <a:gd name="T48" fmla="*/ 42 w 126"/>
                <a:gd name="T49" fmla="*/ 14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6" h="176">
                  <a:moveTo>
                    <a:pt x="60" y="0"/>
                  </a:moveTo>
                  <a:cubicBezTo>
                    <a:pt x="82" y="0"/>
                    <a:pt x="95" y="3"/>
                    <a:pt x="104" y="9"/>
                  </a:cubicBezTo>
                  <a:cubicBezTo>
                    <a:pt x="116" y="16"/>
                    <a:pt x="124" y="31"/>
                    <a:pt x="124" y="48"/>
                  </a:cubicBezTo>
                  <a:cubicBezTo>
                    <a:pt x="124" y="60"/>
                    <a:pt x="120" y="71"/>
                    <a:pt x="112" y="78"/>
                  </a:cubicBezTo>
                  <a:cubicBezTo>
                    <a:pt x="107" y="84"/>
                    <a:pt x="103" y="86"/>
                    <a:pt x="93" y="89"/>
                  </a:cubicBezTo>
                  <a:cubicBezTo>
                    <a:pt x="104" y="91"/>
                    <a:pt x="109" y="93"/>
                    <a:pt x="114" y="99"/>
                  </a:cubicBezTo>
                  <a:cubicBezTo>
                    <a:pt x="122" y="106"/>
                    <a:pt x="126" y="116"/>
                    <a:pt x="126" y="129"/>
                  </a:cubicBezTo>
                  <a:cubicBezTo>
                    <a:pt x="126" y="145"/>
                    <a:pt x="120" y="160"/>
                    <a:pt x="108" y="168"/>
                  </a:cubicBezTo>
                  <a:cubicBezTo>
                    <a:pt x="100" y="173"/>
                    <a:pt x="89" y="176"/>
                    <a:pt x="71" y="176"/>
                  </a:cubicBezTo>
                  <a:cubicBezTo>
                    <a:pt x="0" y="176"/>
                    <a:pt x="0" y="176"/>
                    <a:pt x="0" y="176"/>
                  </a:cubicBezTo>
                  <a:cubicBezTo>
                    <a:pt x="0" y="0"/>
                    <a:pt x="0" y="0"/>
                    <a:pt x="0" y="0"/>
                  </a:cubicBezTo>
                  <a:lnTo>
                    <a:pt x="60" y="0"/>
                  </a:lnTo>
                  <a:close/>
                  <a:moveTo>
                    <a:pt x="42" y="73"/>
                  </a:moveTo>
                  <a:cubicBezTo>
                    <a:pt x="53" y="73"/>
                    <a:pt x="53" y="73"/>
                    <a:pt x="53" y="73"/>
                  </a:cubicBezTo>
                  <a:cubicBezTo>
                    <a:pt x="72" y="73"/>
                    <a:pt x="80" y="67"/>
                    <a:pt x="80" y="52"/>
                  </a:cubicBezTo>
                  <a:cubicBezTo>
                    <a:pt x="80" y="38"/>
                    <a:pt x="72" y="32"/>
                    <a:pt x="52" y="32"/>
                  </a:cubicBezTo>
                  <a:cubicBezTo>
                    <a:pt x="42" y="32"/>
                    <a:pt x="42" y="32"/>
                    <a:pt x="42" y="32"/>
                  </a:cubicBezTo>
                  <a:lnTo>
                    <a:pt x="42" y="73"/>
                  </a:lnTo>
                  <a:close/>
                  <a:moveTo>
                    <a:pt x="42" y="145"/>
                  </a:moveTo>
                  <a:cubicBezTo>
                    <a:pt x="58" y="145"/>
                    <a:pt x="58" y="145"/>
                    <a:pt x="58" y="145"/>
                  </a:cubicBezTo>
                  <a:cubicBezTo>
                    <a:pt x="76" y="145"/>
                    <a:pt x="83" y="139"/>
                    <a:pt x="83" y="125"/>
                  </a:cubicBezTo>
                  <a:cubicBezTo>
                    <a:pt x="83" y="117"/>
                    <a:pt x="80" y="111"/>
                    <a:pt x="74" y="107"/>
                  </a:cubicBezTo>
                  <a:cubicBezTo>
                    <a:pt x="69" y="104"/>
                    <a:pt x="65" y="104"/>
                    <a:pt x="52" y="104"/>
                  </a:cubicBezTo>
                  <a:cubicBezTo>
                    <a:pt x="42" y="104"/>
                    <a:pt x="42" y="104"/>
                    <a:pt x="42" y="104"/>
                  </a:cubicBezTo>
                  <a:lnTo>
                    <a:pt x="42"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4" name="Freeform 53"/>
            <p:cNvSpPr>
              <a:spLocks noEditPoints="1"/>
            </p:cNvSpPr>
            <p:nvPr userDrawn="1"/>
          </p:nvSpPr>
          <p:spPr bwMode="auto">
            <a:xfrm>
              <a:off x="2184400" y="4494213"/>
              <a:ext cx="495300" cy="660400"/>
            </a:xfrm>
            <a:custGeom>
              <a:avLst/>
              <a:gdLst>
                <a:gd name="T0" fmla="*/ 42 w 132"/>
                <a:gd name="T1" fmla="*/ 176 h 176"/>
                <a:gd name="T2" fmla="*/ 0 w 132"/>
                <a:gd name="T3" fmla="*/ 176 h 176"/>
                <a:gd name="T4" fmla="*/ 0 w 132"/>
                <a:gd name="T5" fmla="*/ 0 h 176"/>
                <a:gd name="T6" fmla="*/ 57 w 132"/>
                <a:gd name="T7" fmla="*/ 0 h 176"/>
                <a:gd name="T8" fmla="*/ 108 w 132"/>
                <a:gd name="T9" fmla="*/ 14 h 176"/>
                <a:gd name="T10" fmla="*/ 127 w 132"/>
                <a:gd name="T11" fmla="*/ 58 h 176"/>
                <a:gd name="T12" fmla="*/ 93 w 132"/>
                <a:gd name="T13" fmla="*/ 111 h 176"/>
                <a:gd name="T14" fmla="*/ 132 w 132"/>
                <a:gd name="T15" fmla="*/ 176 h 176"/>
                <a:gd name="T16" fmla="*/ 81 w 132"/>
                <a:gd name="T17" fmla="*/ 176 h 176"/>
                <a:gd name="T18" fmla="*/ 42 w 132"/>
                <a:gd name="T19" fmla="*/ 108 h 176"/>
                <a:gd name="T20" fmla="*/ 42 w 132"/>
                <a:gd name="T21" fmla="*/ 176 h 176"/>
                <a:gd name="T22" fmla="*/ 56 w 132"/>
                <a:gd name="T23" fmla="*/ 84 h 176"/>
                <a:gd name="T24" fmla="*/ 84 w 132"/>
                <a:gd name="T25" fmla="*/ 60 h 176"/>
                <a:gd name="T26" fmla="*/ 59 w 132"/>
                <a:gd name="T27" fmla="*/ 35 h 176"/>
                <a:gd name="T28" fmla="*/ 42 w 132"/>
                <a:gd name="T29" fmla="*/ 35 h 176"/>
                <a:gd name="T30" fmla="*/ 42 w 132"/>
                <a:gd name="T31" fmla="*/ 84 h 176"/>
                <a:gd name="T32" fmla="*/ 56 w 132"/>
                <a:gd name="T33" fmla="*/ 8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76">
                  <a:moveTo>
                    <a:pt x="42" y="176"/>
                  </a:moveTo>
                  <a:cubicBezTo>
                    <a:pt x="0" y="176"/>
                    <a:pt x="0" y="176"/>
                    <a:pt x="0" y="176"/>
                  </a:cubicBezTo>
                  <a:cubicBezTo>
                    <a:pt x="0" y="0"/>
                    <a:pt x="0" y="0"/>
                    <a:pt x="0" y="0"/>
                  </a:cubicBezTo>
                  <a:cubicBezTo>
                    <a:pt x="57" y="0"/>
                    <a:pt x="57" y="0"/>
                    <a:pt x="57" y="0"/>
                  </a:cubicBezTo>
                  <a:cubicBezTo>
                    <a:pt x="80" y="0"/>
                    <a:pt x="96" y="5"/>
                    <a:pt x="108" y="14"/>
                  </a:cubicBezTo>
                  <a:cubicBezTo>
                    <a:pt x="120" y="23"/>
                    <a:pt x="127" y="39"/>
                    <a:pt x="127" y="58"/>
                  </a:cubicBezTo>
                  <a:cubicBezTo>
                    <a:pt x="127" y="85"/>
                    <a:pt x="116" y="102"/>
                    <a:pt x="93" y="111"/>
                  </a:cubicBezTo>
                  <a:cubicBezTo>
                    <a:pt x="132" y="176"/>
                    <a:pt x="132" y="176"/>
                    <a:pt x="132" y="176"/>
                  </a:cubicBezTo>
                  <a:cubicBezTo>
                    <a:pt x="81" y="176"/>
                    <a:pt x="81" y="176"/>
                    <a:pt x="81" y="176"/>
                  </a:cubicBezTo>
                  <a:cubicBezTo>
                    <a:pt x="42" y="108"/>
                    <a:pt x="42" y="108"/>
                    <a:pt x="42" y="108"/>
                  </a:cubicBezTo>
                  <a:lnTo>
                    <a:pt x="42" y="176"/>
                  </a:lnTo>
                  <a:close/>
                  <a:moveTo>
                    <a:pt x="56" y="84"/>
                  </a:moveTo>
                  <a:cubicBezTo>
                    <a:pt x="73" y="84"/>
                    <a:pt x="84" y="75"/>
                    <a:pt x="84" y="60"/>
                  </a:cubicBezTo>
                  <a:cubicBezTo>
                    <a:pt x="84" y="45"/>
                    <a:pt x="74" y="35"/>
                    <a:pt x="59" y="35"/>
                  </a:cubicBezTo>
                  <a:cubicBezTo>
                    <a:pt x="42" y="35"/>
                    <a:pt x="42" y="35"/>
                    <a:pt x="42" y="35"/>
                  </a:cubicBezTo>
                  <a:cubicBezTo>
                    <a:pt x="42" y="84"/>
                    <a:pt x="42" y="84"/>
                    <a:pt x="42" y="84"/>
                  </a:cubicBezTo>
                  <a:lnTo>
                    <a:pt x="56"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5" name="Freeform 54"/>
            <p:cNvSpPr>
              <a:spLocks noEditPoints="1"/>
            </p:cNvSpPr>
            <p:nvPr userDrawn="1"/>
          </p:nvSpPr>
          <p:spPr bwMode="auto">
            <a:xfrm>
              <a:off x="2679700" y="4494213"/>
              <a:ext cx="633413" cy="660400"/>
            </a:xfrm>
            <a:custGeom>
              <a:avLst/>
              <a:gdLst>
                <a:gd name="T0" fmla="*/ 265 w 399"/>
                <a:gd name="T1" fmla="*/ 0 h 416"/>
                <a:gd name="T2" fmla="*/ 135 w 399"/>
                <a:gd name="T3" fmla="*/ 0 h 416"/>
                <a:gd name="T4" fmla="*/ 0 w 399"/>
                <a:gd name="T5" fmla="*/ 416 h 416"/>
                <a:gd name="T6" fmla="*/ 106 w 399"/>
                <a:gd name="T7" fmla="*/ 416 h 416"/>
                <a:gd name="T8" fmla="*/ 130 w 399"/>
                <a:gd name="T9" fmla="*/ 335 h 416"/>
                <a:gd name="T10" fmla="*/ 265 w 399"/>
                <a:gd name="T11" fmla="*/ 335 h 416"/>
                <a:gd name="T12" fmla="*/ 291 w 399"/>
                <a:gd name="T13" fmla="*/ 416 h 416"/>
                <a:gd name="T14" fmla="*/ 399 w 399"/>
                <a:gd name="T15" fmla="*/ 416 h 416"/>
                <a:gd name="T16" fmla="*/ 265 w 399"/>
                <a:gd name="T17" fmla="*/ 0 h 416"/>
                <a:gd name="T18" fmla="*/ 156 w 399"/>
                <a:gd name="T19" fmla="*/ 253 h 416"/>
                <a:gd name="T20" fmla="*/ 199 w 399"/>
                <a:gd name="T21" fmla="*/ 120 h 416"/>
                <a:gd name="T22" fmla="*/ 239 w 399"/>
                <a:gd name="T23" fmla="*/ 253 h 416"/>
                <a:gd name="T24" fmla="*/ 156 w 399"/>
                <a:gd name="T25" fmla="*/ 253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16">
                  <a:moveTo>
                    <a:pt x="265" y="0"/>
                  </a:moveTo>
                  <a:lnTo>
                    <a:pt x="135" y="0"/>
                  </a:lnTo>
                  <a:lnTo>
                    <a:pt x="0" y="416"/>
                  </a:lnTo>
                  <a:lnTo>
                    <a:pt x="106" y="416"/>
                  </a:lnTo>
                  <a:lnTo>
                    <a:pt x="130" y="335"/>
                  </a:lnTo>
                  <a:lnTo>
                    <a:pt x="265" y="335"/>
                  </a:lnTo>
                  <a:lnTo>
                    <a:pt x="291" y="416"/>
                  </a:lnTo>
                  <a:lnTo>
                    <a:pt x="399" y="416"/>
                  </a:lnTo>
                  <a:lnTo>
                    <a:pt x="265" y="0"/>
                  </a:lnTo>
                  <a:close/>
                  <a:moveTo>
                    <a:pt x="156" y="253"/>
                  </a:moveTo>
                  <a:lnTo>
                    <a:pt x="199" y="120"/>
                  </a:lnTo>
                  <a:lnTo>
                    <a:pt x="239" y="253"/>
                  </a:lnTo>
                  <a:lnTo>
                    <a:pt x="156"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6" name="Slide Number Placeholder 5"/>
          <p:cNvSpPr>
            <a:spLocks noGrp="1"/>
          </p:cNvSpPr>
          <p:nvPr>
            <p:ph type="sldNum" sz="quarter" idx="12"/>
          </p:nvPr>
        </p:nvSpPr>
        <p:spPr>
          <a:xfrm>
            <a:off x="0" y="6584951"/>
            <a:ext cx="1219201" cy="273049"/>
          </a:xfrm>
        </p:spPr>
        <p:txBody>
          <a:body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62608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Large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dirty="0"/>
              <a:t> Confidential: For Internal Use Only</a:t>
            </a:r>
          </a:p>
        </p:txBody>
      </p:sp>
      <p:sp>
        <p:nvSpPr>
          <p:cNvPr id="6" name="Slide Number Placeholder 5"/>
          <p:cNvSpPr>
            <a:spLocks noGrp="1"/>
          </p:cNvSpPr>
          <p:nvPr>
            <p:ph type="sldNum" sz="quarter" idx="12"/>
          </p:nvPr>
        </p:nvSpPr>
        <p:spPr/>
        <p:txBody>
          <a:bodyPr/>
          <a:lstStyle/>
          <a:p>
            <a:fld id="{AAEAE4A8-A6E5-453E-B946-FB774B73F48C}" type="slidenum">
              <a:rPr lang="en-US" smtClean="0"/>
              <a:pPr/>
              <a:t>‹#›</a:t>
            </a:fld>
            <a:endParaRPr lang="en-US" dirty="0"/>
          </a:p>
        </p:txBody>
      </p:sp>
      <p:sp>
        <p:nvSpPr>
          <p:cNvPr id="3" name="Content Placeholder 2"/>
          <p:cNvSpPr>
            <a:spLocks noGrp="1"/>
          </p:cNvSpPr>
          <p:nvPr>
            <p:ph idx="1"/>
          </p:nvPr>
        </p:nvSpPr>
        <p:spPr>
          <a:xfrm>
            <a:off x="5898994" y="1918010"/>
            <a:ext cx="5595013" cy="4618836"/>
          </a:xfrm>
        </p:spPr>
        <p:txBody>
          <a:bodyPr bIns="731520" anchor="ctr" anchorCtr="0">
            <a:normAutofit/>
          </a:bodyPr>
          <a:lstStyle>
            <a:lvl1pPr marL="274320" marR="0" indent="-228600" algn="l" defTabSz="914400" rtl="0" eaLnBrk="1" fontAlgn="auto" latinLnBrk="0" hangingPunct="1">
              <a:lnSpc>
                <a:spcPct val="95000"/>
              </a:lnSpc>
              <a:spcBef>
                <a:spcPts val="3000"/>
              </a:spcBef>
              <a:spcAft>
                <a:spcPts val="0"/>
              </a:spcAft>
              <a:buClr>
                <a:schemeClr val="tx2"/>
              </a:buClr>
              <a:buSzPct val="90000"/>
              <a:buFont typeface="Wingdings" panose="05000000000000000000" pitchFamily="2" charset="2"/>
              <a:buChar char="§"/>
              <a:tabLst/>
              <a:defRPr sz="3200"/>
            </a:lvl1pPr>
          </a:lstStyle>
          <a:p>
            <a:pPr lvl="0"/>
            <a:r>
              <a:rPr lang="en-US" dirty="0"/>
              <a:t>Edit Master text styles</a:t>
            </a:r>
          </a:p>
        </p:txBody>
      </p:sp>
      <p:sp>
        <p:nvSpPr>
          <p:cNvPr id="2" name="Title 1"/>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77802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ue Background Large Title and Conten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 Confidential: For Internal Use Only</a:t>
            </a:r>
          </a:p>
        </p:txBody>
      </p:sp>
      <p:sp>
        <p:nvSpPr>
          <p:cNvPr id="4" name="Slide Number Placeholder 3"/>
          <p:cNvSpPr>
            <a:spLocks noGrp="1"/>
          </p:cNvSpPr>
          <p:nvPr>
            <p:ph type="sldNum" sz="quarter" idx="11"/>
          </p:nvPr>
        </p:nvSpPr>
        <p:spPr/>
        <p:txBody>
          <a:bodyPr/>
          <a:lstStyle/>
          <a:p>
            <a:fld id="{AAEAE4A8-A6E5-453E-B946-FB774B73F48C}" type="slidenum">
              <a:rPr lang="en-US" smtClean="0"/>
              <a:pPr/>
              <a:t>‹#›</a:t>
            </a:fld>
            <a:endParaRPr lang="en-US" dirty="0"/>
          </a:p>
        </p:txBody>
      </p:sp>
      <p:grpSp>
        <p:nvGrpSpPr>
          <p:cNvPr id="14" name="Group 13"/>
          <p:cNvGrpSpPr/>
          <p:nvPr userDrawn="1"/>
        </p:nvGrpSpPr>
        <p:grpSpPr>
          <a:xfrm>
            <a:off x="1014762" y="1248451"/>
            <a:ext cx="4240024" cy="4864498"/>
            <a:chOff x="9959950" y="4707058"/>
            <a:chExt cx="2029842" cy="1996506"/>
          </a:xfrm>
          <a:solidFill>
            <a:schemeClr val="bg1">
              <a:alpha val="10000"/>
            </a:schemeClr>
          </a:solidFill>
        </p:grpSpPr>
        <p:sp>
          <p:nvSpPr>
            <p:cNvPr id="15" name="Freeform 14"/>
            <p:cNvSpPr>
              <a:spLocks/>
            </p:cNvSpPr>
            <p:nvPr userDrawn="1"/>
          </p:nvSpPr>
          <p:spPr bwMode="auto">
            <a:xfrm>
              <a:off x="11304825" y="5592639"/>
              <a:ext cx="161099" cy="398038"/>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 name="Freeform 15"/>
            <p:cNvSpPr>
              <a:spLocks/>
            </p:cNvSpPr>
            <p:nvPr userDrawn="1"/>
          </p:nvSpPr>
          <p:spPr bwMode="auto">
            <a:xfrm>
              <a:off x="10253507" y="4707058"/>
              <a:ext cx="961818" cy="1598468"/>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6"/>
            <p:cNvSpPr>
              <a:spLocks/>
            </p:cNvSpPr>
            <p:nvPr userDrawn="1"/>
          </p:nvSpPr>
          <p:spPr bwMode="auto">
            <a:xfrm>
              <a:off x="10986207" y="5311485"/>
              <a:ext cx="158712" cy="679191"/>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7"/>
            <p:cNvSpPr>
              <a:spLocks/>
            </p:cNvSpPr>
            <p:nvPr userDrawn="1"/>
          </p:nvSpPr>
          <p:spPr bwMode="auto">
            <a:xfrm>
              <a:off x="11144920" y="5450483"/>
              <a:ext cx="389023" cy="142157"/>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18"/>
            <p:cNvSpPr>
              <a:spLocks/>
            </p:cNvSpPr>
            <p:nvPr userDrawn="1"/>
          </p:nvSpPr>
          <p:spPr bwMode="auto">
            <a:xfrm>
              <a:off x="9959950" y="4962940"/>
              <a:ext cx="547735" cy="929808"/>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19"/>
            <p:cNvSpPr>
              <a:spLocks/>
            </p:cNvSpPr>
            <p:nvPr userDrawn="1"/>
          </p:nvSpPr>
          <p:spPr bwMode="auto">
            <a:xfrm>
              <a:off x="9963530" y="5602116"/>
              <a:ext cx="1022678" cy="1101448"/>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1" name="Freeform 20"/>
            <p:cNvSpPr>
              <a:spLocks/>
            </p:cNvSpPr>
            <p:nvPr userDrawn="1"/>
          </p:nvSpPr>
          <p:spPr bwMode="auto">
            <a:xfrm>
              <a:off x="11465923" y="5813771"/>
              <a:ext cx="523869" cy="407515"/>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5" name="Title 4"/>
          <p:cNvSpPr>
            <a:spLocks noGrp="1"/>
          </p:cNvSpPr>
          <p:nvPr>
            <p:ph type="title" hasCustomPrompt="1"/>
          </p:nvPr>
        </p:nvSpPr>
        <p:spPr>
          <a:xfrm>
            <a:off x="704089" y="1371601"/>
            <a:ext cx="5183756" cy="4293219"/>
          </a:xfrm>
        </p:spPr>
        <p:txBody>
          <a:bodyPr anchor="ctr" anchorCtr="0">
            <a:normAutofit/>
          </a:bodyPr>
          <a:lstStyle>
            <a:lvl1pPr>
              <a:defRPr sz="4400">
                <a:solidFill>
                  <a:schemeClr val="bg1"/>
                </a:solidFill>
              </a:defRPr>
            </a:lvl1pPr>
          </a:lstStyle>
          <a:p>
            <a:r>
              <a:rPr lang="en-US" dirty="0"/>
              <a:t>Click To Edit Master Title Style</a:t>
            </a:r>
          </a:p>
        </p:txBody>
      </p:sp>
      <p:sp>
        <p:nvSpPr>
          <p:cNvPr id="22" name="Content Placeholder 3"/>
          <p:cNvSpPr>
            <a:spLocks noGrp="1"/>
          </p:cNvSpPr>
          <p:nvPr>
            <p:ph sz="half" idx="2"/>
          </p:nvPr>
        </p:nvSpPr>
        <p:spPr>
          <a:xfrm>
            <a:off x="6205869" y="1326995"/>
            <a:ext cx="5302190" cy="4591201"/>
          </a:xfrm>
        </p:spPr>
        <p:txBody>
          <a:bodyPr>
            <a:normAutofit/>
          </a:bodyPr>
          <a:lstStyle>
            <a:lvl1pPr>
              <a:buClr>
                <a:schemeClr val="accent6"/>
              </a:buClr>
              <a:defRPr sz="2000">
                <a:solidFill>
                  <a:schemeClr val="bg1"/>
                </a:solidFill>
              </a:defRPr>
            </a:lvl1pPr>
            <a:lvl2pPr>
              <a:buClr>
                <a:schemeClr val="accent6"/>
              </a:buClr>
              <a:defRPr sz="1800">
                <a:solidFill>
                  <a:schemeClr val="bg1"/>
                </a:solidFill>
              </a:defRPr>
            </a:lvl2pPr>
            <a:lvl3pPr>
              <a:buClr>
                <a:schemeClr val="accent6"/>
              </a:buClr>
              <a:defRPr sz="1600">
                <a:solidFill>
                  <a:schemeClr val="bg1"/>
                </a:solidFill>
              </a:defRPr>
            </a:lvl3pPr>
            <a:lvl4pPr>
              <a:buClr>
                <a:schemeClr val="accent6"/>
              </a:buClr>
              <a:defRPr sz="1400">
                <a:solidFill>
                  <a:schemeClr val="bg1"/>
                </a:solidFill>
              </a:defRPr>
            </a:lvl4pPr>
            <a:lvl5pPr>
              <a:buClr>
                <a:schemeClr val="accent6"/>
              </a:buClr>
              <a:defRPr sz="1400">
                <a:solidFill>
                  <a:schemeClr val="bg1"/>
                </a:solidFill>
              </a:defRPr>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4" name="Rectangle 23"/>
          <p:cNvSpPr/>
          <p:nvPr userDrawn="1"/>
        </p:nvSpPr>
        <p:spPr>
          <a:xfrm>
            <a:off x="0" y="0"/>
            <a:ext cx="12188825" cy="6978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solidFill>
                <a:prstClr val="white"/>
              </a:solidFill>
            </a:endParaRPr>
          </a:p>
        </p:txBody>
      </p:sp>
      <p:grpSp>
        <p:nvGrpSpPr>
          <p:cNvPr id="25" name="Group 24"/>
          <p:cNvGrpSpPr>
            <a:grpSpLocks noChangeAspect="1"/>
          </p:cNvGrpSpPr>
          <p:nvPr userDrawn="1"/>
        </p:nvGrpSpPr>
        <p:grpSpPr>
          <a:xfrm>
            <a:off x="403282" y="151854"/>
            <a:ext cx="1297406" cy="418699"/>
            <a:chOff x="254000" y="6443663"/>
            <a:chExt cx="1096963" cy="354012"/>
          </a:xfrm>
          <a:solidFill>
            <a:schemeClr val="bg1"/>
          </a:solidFill>
        </p:grpSpPr>
        <p:sp>
          <p:nvSpPr>
            <p:cNvPr id="26" name="Freeform 6"/>
            <p:cNvSpPr>
              <a:spLocks/>
            </p:cNvSpPr>
            <p:nvPr/>
          </p:nvSpPr>
          <p:spPr bwMode="auto">
            <a:xfrm>
              <a:off x="465138" y="6600825"/>
              <a:ext cx="25400" cy="71437"/>
            </a:xfrm>
            <a:custGeom>
              <a:avLst/>
              <a:gdLst>
                <a:gd name="T0" fmla="*/ 16 w 16"/>
                <a:gd name="T1" fmla="*/ 16 h 45"/>
                <a:gd name="T2" fmla="*/ 0 w 16"/>
                <a:gd name="T3" fmla="*/ 0 h 45"/>
                <a:gd name="T4" fmla="*/ 0 w 16"/>
                <a:gd name="T5" fmla="*/ 45 h 45"/>
                <a:gd name="T6" fmla="*/ 16 w 16"/>
                <a:gd name="T7" fmla="*/ 45 h 45"/>
                <a:gd name="T8" fmla="*/ 16 w 16"/>
                <a:gd name="T9" fmla="*/ 16 h 45"/>
              </a:gdLst>
              <a:ahLst/>
              <a:cxnLst>
                <a:cxn ang="0">
                  <a:pos x="T0" y="T1"/>
                </a:cxn>
                <a:cxn ang="0">
                  <a:pos x="T2" y="T3"/>
                </a:cxn>
                <a:cxn ang="0">
                  <a:pos x="T4" y="T5"/>
                </a:cxn>
                <a:cxn ang="0">
                  <a:pos x="T6" y="T7"/>
                </a:cxn>
                <a:cxn ang="0">
                  <a:pos x="T8" y="T9"/>
                </a:cxn>
              </a:cxnLst>
              <a:rect l="0" t="0" r="r" b="b"/>
              <a:pathLst>
                <a:path w="16" h="45">
                  <a:moveTo>
                    <a:pt x="16" y="16"/>
                  </a:moveTo>
                  <a:lnTo>
                    <a:pt x="0" y="0"/>
                  </a:lnTo>
                  <a:lnTo>
                    <a:pt x="0" y="45"/>
                  </a:lnTo>
                  <a:lnTo>
                    <a:pt x="16" y="45"/>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7"/>
            <p:cNvSpPr>
              <a:spLocks/>
            </p:cNvSpPr>
            <p:nvPr/>
          </p:nvSpPr>
          <p:spPr bwMode="auto">
            <a:xfrm>
              <a:off x="300038" y="6443663"/>
              <a:ext cx="150813" cy="284162"/>
            </a:xfrm>
            <a:custGeom>
              <a:avLst/>
              <a:gdLst>
                <a:gd name="T0" fmla="*/ 178 w 299"/>
                <a:gd name="T1" fmla="*/ 212 h 563"/>
                <a:gd name="T2" fmla="*/ 299 w 299"/>
                <a:gd name="T3" fmla="*/ 212 h 563"/>
                <a:gd name="T4" fmla="*/ 250 w 299"/>
                <a:gd name="T5" fmla="*/ 163 h 563"/>
                <a:gd name="T6" fmla="*/ 249 w 299"/>
                <a:gd name="T7" fmla="*/ 163 h 563"/>
                <a:gd name="T8" fmla="*/ 186 w 299"/>
                <a:gd name="T9" fmla="*/ 163 h 563"/>
                <a:gd name="T10" fmla="*/ 260 w 299"/>
                <a:gd name="T11" fmla="*/ 81 h 563"/>
                <a:gd name="T12" fmla="*/ 178 w 299"/>
                <a:gd name="T13" fmla="*/ 0 h 563"/>
                <a:gd name="T14" fmla="*/ 178 w 299"/>
                <a:gd name="T15" fmla="*/ 163 h 563"/>
                <a:gd name="T16" fmla="*/ 178 w 299"/>
                <a:gd name="T17" fmla="*/ 163 h 563"/>
                <a:gd name="T18" fmla="*/ 43 w 299"/>
                <a:gd name="T19" fmla="*/ 28 h 563"/>
                <a:gd name="T20" fmla="*/ 22 w 299"/>
                <a:gd name="T21" fmla="*/ 40 h 563"/>
                <a:gd name="T22" fmla="*/ 0 w 299"/>
                <a:gd name="T23" fmla="*/ 55 h 563"/>
                <a:gd name="T24" fmla="*/ 129 w 299"/>
                <a:gd name="T25" fmla="*/ 183 h 563"/>
                <a:gd name="T26" fmla="*/ 129 w 299"/>
                <a:gd name="T27" fmla="*/ 464 h 563"/>
                <a:gd name="T28" fmla="*/ 228 w 299"/>
                <a:gd name="T29" fmla="*/ 563 h 563"/>
                <a:gd name="T30" fmla="*/ 228 w 299"/>
                <a:gd name="T31" fmla="*/ 493 h 563"/>
                <a:gd name="T32" fmla="*/ 178 w 299"/>
                <a:gd name="T33" fmla="*/ 443 h 563"/>
                <a:gd name="T34" fmla="*/ 178 w 299"/>
                <a:gd name="T35" fmla="*/ 21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563">
                  <a:moveTo>
                    <a:pt x="178" y="212"/>
                  </a:moveTo>
                  <a:cubicBezTo>
                    <a:pt x="299" y="212"/>
                    <a:pt x="299" y="212"/>
                    <a:pt x="299" y="212"/>
                  </a:cubicBezTo>
                  <a:cubicBezTo>
                    <a:pt x="250" y="163"/>
                    <a:pt x="250" y="163"/>
                    <a:pt x="250" y="163"/>
                  </a:cubicBezTo>
                  <a:cubicBezTo>
                    <a:pt x="249" y="163"/>
                    <a:pt x="249" y="163"/>
                    <a:pt x="249" y="163"/>
                  </a:cubicBezTo>
                  <a:cubicBezTo>
                    <a:pt x="186" y="163"/>
                    <a:pt x="186" y="163"/>
                    <a:pt x="186" y="163"/>
                  </a:cubicBezTo>
                  <a:cubicBezTo>
                    <a:pt x="227" y="159"/>
                    <a:pt x="260" y="124"/>
                    <a:pt x="260" y="81"/>
                  </a:cubicBezTo>
                  <a:cubicBezTo>
                    <a:pt x="260" y="36"/>
                    <a:pt x="223" y="0"/>
                    <a:pt x="178" y="0"/>
                  </a:cubicBezTo>
                  <a:cubicBezTo>
                    <a:pt x="178" y="163"/>
                    <a:pt x="178" y="163"/>
                    <a:pt x="178" y="163"/>
                  </a:cubicBezTo>
                  <a:cubicBezTo>
                    <a:pt x="178" y="163"/>
                    <a:pt x="178" y="163"/>
                    <a:pt x="178" y="163"/>
                  </a:cubicBezTo>
                  <a:cubicBezTo>
                    <a:pt x="43" y="28"/>
                    <a:pt x="43" y="28"/>
                    <a:pt x="43" y="28"/>
                  </a:cubicBezTo>
                  <a:cubicBezTo>
                    <a:pt x="36" y="31"/>
                    <a:pt x="29" y="35"/>
                    <a:pt x="22" y="40"/>
                  </a:cubicBezTo>
                  <a:cubicBezTo>
                    <a:pt x="14" y="45"/>
                    <a:pt x="7" y="50"/>
                    <a:pt x="0" y="55"/>
                  </a:cubicBezTo>
                  <a:cubicBezTo>
                    <a:pt x="129" y="183"/>
                    <a:pt x="129" y="183"/>
                    <a:pt x="129" y="183"/>
                  </a:cubicBezTo>
                  <a:cubicBezTo>
                    <a:pt x="129" y="464"/>
                    <a:pt x="129" y="464"/>
                    <a:pt x="129" y="464"/>
                  </a:cubicBezTo>
                  <a:cubicBezTo>
                    <a:pt x="228" y="563"/>
                    <a:pt x="228" y="563"/>
                    <a:pt x="228" y="563"/>
                  </a:cubicBezTo>
                  <a:cubicBezTo>
                    <a:pt x="228" y="493"/>
                    <a:pt x="228" y="493"/>
                    <a:pt x="228" y="493"/>
                  </a:cubicBezTo>
                  <a:cubicBezTo>
                    <a:pt x="178" y="443"/>
                    <a:pt x="178" y="443"/>
                    <a:pt x="178" y="443"/>
                  </a:cubicBezTo>
                  <a:lnTo>
                    <a:pt x="178"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8"/>
            <p:cNvSpPr>
              <a:spLocks/>
            </p:cNvSpPr>
            <p:nvPr/>
          </p:nvSpPr>
          <p:spPr bwMode="auto">
            <a:xfrm>
              <a:off x="414338" y="6550025"/>
              <a:ext cx="25400" cy="122237"/>
            </a:xfrm>
            <a:custGeom>
              <a:avLst/>
              <a:gdLst>
                <a:gd name="T0" fmla="*/ 0 w 16"/>
                <a:gd name="T1" fmla="*/ 0 h 77"/>
                <a:gd name="T2" fmla="*/ 0 w 16"/>
                <a:gd name="T3" fmla="*/ 77 h 77"/>
                <a:gd name="T4" fmla="*/ 16 w 16"/>
                <a:gd name="T5" fmla="*/ 77 h 77"/>
                <a:gd name="T6" fmla="*/ 16 w 16"/>
                <a:gd name="T7" fmla="*/ 16 h 77"/>
                <a:gd name="T8" fmla="*/ 0 w 16"/>
                <a:gd name="T9" fmla="*/ 0 h 77"/>
              </a:gdLst>
              <a:ahLst/>
              <a:cxnLst>
                <a:cxn ang="0">
                  <a:pos x="T0" y="T1"/>
                </a:cxn>
                <a:cxn ang="0">
                  <a:pos x="T2" y="T3"/>
                </a:cxn>
                <a:cxn ang="0">
                  <a:pos x="T4" y="T5"/>
                </a:cxn>
                <a:cxn ang="0">
                  <a:pos x="T6" y="T7"/>
                </a:cxn>
                <a:cxn ang="0">
                  <a:pos x="T8" y="T9"/>
                </a:cxn>
              </a:cxnLst>
              <a:rect l="0" t="0" r="r" b="b"/>
              <a:pathLst>
                <a:path w="16" h="77">
                  <a:moveTo>
                    <a:pt x="0" y="0"/>
                  </a:moveTo>
                  <a:lnTo>
                    <a:pt x="0" y="77"/>
                  </a:lnTo>
                  <a:lnTo>
                    <a:pt x="16" y="77"/>
                  </a:lnTo>
                  <a:lnTo>
                    <a:pt x="16"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9" name="Freeform 9"/>
            <p:cNvSpPr>
              <a:spLocks/>
            </p:cNvSpPr>
            <p:nvPr/>
          </p:nvSpPr>
          <p:spPr bwMode="auto">
            <a:xfrm>
              <a:off x="439738" y="6575425"/>
              <a:ext cx="60325" cy="25400"/>
            </a:xfrm>
            <a:custGeom>
              <a:avLst/>
              <a:gdLst>
                <a:gd name="T0" fmla="*/ 38 w 38"/>
                <a:gd name="T1" fmla="*/ 16 h 16"/>
                <a:gd name="T2" fmla="*/ 22 w 38"/>
                <a:gd name="T3" fmla="*/ 0 h 16"/>
                <a:gd name="T4" fmla="*/ 0 w 38"/>
                <a:gd name="T5" fmla="*/ 0 h 16"/>
                <a:gd name="T6" fmla="*/ 16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22" y="0"/>
                  </a:lnTo>
                  <a:lnTo>
                    <a:pt x="0" y="0"/>
                  </a:lnTo>
                  <a:lnTo>
                    <a:pt x="16" y="1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10"/>
            <p:cNvSpPr>
              <a:spLocks/>
            </p:cNvSpPr>
            <p:nvPr/>
          </p:nvSpPr>
          <p:spPr bwMode="auto">
            <a:xfrm>
              <a:off x="254000" y="6489700"/>
              <a:ext cx="85725" cy="163512"/>
            </a:xfrm>
            <a:custGeom>
              <a:avLst/>
              <a:gdLst>
                <a:gd name="T0" fmla="*/ 170 w 170"/>
                <a:gd name="T1" fmla="*/ 327 h 327"/>
                <a:gd name="T2" fmla="*/ 170 w 170"/>
                <a:gd name="T3" fmla="*/ 324 h 327"/>
                <a:gd name="T4" fmla="*/ 170 w 170"/>
                <a:gd name="T5" fmla="*/ 324 h 327"/>
                <a:gd name="T6" fmla="*/ 170 w 170"/>
                <a:gd name="T7" fmla="*/ 114 h 327"/>
                <a:gd name="T8" fmla="*/ 56 w 170"/>
                <a:gd name="T9" fmla="*/ 0 h 327"/>
                <a:gd name="T10" fmla="*/ 29 w 170"/>
                <a:gd name="T11" fmla="*/ 43 h 327"/>
                <a:gd name="T12" fmla="*/ 121 w 170"/>
                <a:gd name="T13" fmla="*/ 135 h 327"/>
                <a:gd name="T14" fmla="*/ 121 w 170"/>
                <a:gd name="T15" fmla="*/ 205 h 327"/>
                <a:gd name="T16" fmla="*/ 121 w 170"/>
                <a:gd name="T17" fmla="*/ 205 h 327"/>
                <a:gd name="T18" fmla="*/ 9 w 170"/>
                <a:gd name="T19" fmla="*/ 93 h 327"/>
                <a:gd name="T20" fmla="*/ 0 w 170"/>
                <a:gd name="T21" fmla="*/ 155 h 327"/>
                <a:gd name="T22" fmla="*/ 170 w 170"/>
                <a:gd name="T23"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327">
                  <a:moveTo>
                    <a:pt x="170" y="327"/>
                  </a:moveTo>
                  <a:cubicBezTo>
                    <a:pt x="170" y="324"/>
                    <a:pt x="170" y="324"/>
                    <a:pt x="170" y="324"/>
                  </a:cubicBezTo>
                  <a:cubicBezTo>
                    <a:pt x="170" y="324"/>
                    <a:pt x="170" y="324"/>
                    <a:pt x="170" y="324"/>
                  </a:cubicBezTo>
                  <a:cubicBezTo>
                    <a:pt x="170" y="114"/>
                    <a:pt x="170" y="114"/>
                    <a:pt x="170" y="114"/>
                  </a:cubicBezTo>
                  <a:cubicBezTo>
                    <a:pt x="56" y="0"/>
                    <a:pt x="56" y="0"/>
                    <a:pt x="56" y="0"/>
                  </a:cubicBezTo>
                  <a:cubicBezTo>
                    <a:pt x="46" y="13"/>
                    <a:pt x="36" y="28"/>
                    <a:pt x="29" y="43"/>
                  </a:cubicBezTo>
                  <a:cubicBezTo>
                    <a:pt x="121" y="135"/>
                    <a:pt x="121" y="135"/>
                    <a:pt x="121" y="135"/>
                  </a:cubicBezTo>
                  <a:cubicBezTo>
                    <a:pt x="121" y="205"/>
                    <a:pt x="121" y="205"/>
                    <a:pt x="121" y="205"/>
                  </a:cubicBezTo>
                  <a:cubicBezTo>
                    <a:pt x="121" y="205"/>
                    <a:pt x="121" y="205"/>
                    <a:pt x="121" y="205"/>
                  </a:cubicBezTo>
                  <a:cubicBezTo>
                    <a:pt x="9" y="93"/>
                    <a:pt x="9" y="93"/>
                    <a:pt x="9" y="93"/>
                  </a:cubicBezTo>
                  <a:cubicBezTo>
                    <a:pt x="4" y="113"/>
                    <a:pt x="1" y="133"/>
                    <a:pt x="0" y="155"/>
                  </a:cubicBezTo>
                  <a:cubicBezTo>
                    <a:pt x="0" y="155"/>
                    <a:pt x="165" y="322"/>
                    <a:pt x="170"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11"/>
            <p:cNvSpPr>
              <a:spLocks/>
            </p:cNvSpPr>
            <p:nvPr/>
          </p:nvSpPr>
          <p:spPr bwMode="auto">
            <a:xfrm>
              <a:off x="254000" y="6602413"/>
              <a:ext cx="160338" cy="195262"/>
            </a:xfrm>
            <a:custGeom>
              <a:avLst/>
              <a:gdLst>
                <a:gd name="T0" fmla="*/ 0 w 101"/>
                <a:gd name="T1" fmla="*/ 0 h 123"/>
                <a:gd name="T2" fmla="*/ 0 w 101"/>
                <a:gd name="T3" fmla="*/ 23 h 123"/>
                <a:gd name="T4" fmla="*/ 101 w 101"/>
                <a:gd name="T5" fmla="*/ 123 h 123"/>
                <a:gd name="T6" fmla="*/ 101 w 101"/>
                <a:gd name="T7" fmla="*/ 101 h 123"/>
                <a:gd name="T8" fmla="*/ 0 w 101"/>
                <a:gd name="T9" fmla="*/ 0 h 123"/>
              </a:gdLst>
              <a:ahLst/>
              <a:cxnLst>
                <a:cxn ang="0">
                  <a:pos x="T0" y="T1"/>
                </a:cxn>
                <a:cxn ang="0">
                  <a:pos x="T2" y="T3"/>
                </a:cxn>
                <a:cxn ang="0">
                  <a:pos x="T4" y="T5"/>
                </a:cxn>
                <a:cxn ang="0">
                  <a:pos x="T6" y="T7"/>
                </a:cxn>
                <a:cxn ang="0">
                  <a:pos x="T8" y="T9"/>
                </a:cxn>
              </a:cxnLst>
              <a:rect l="0" t="0" r="r" b="b"/>
              <a:pathLst>
                <a:path w="101" h="123">
                  <a:moveTo>
                    <a:pt x="0" y="0"/>
                  </a:moveTo>
                  <a:lnTo>
                    <a:pt x="0" y="23"/>
                  </a:lnTo>
                  <a:lnTo>
                    <a:pt x="101" y="123"/>
                  </a:lnTo>
                  <a:lnTo>
                    <a:pt x="101" y="10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12"/>
            <p:cNvSpPr>
              <a:spLocks/>
            </p:cNvSpPr>
            <p:nvPr/>
          </p:nvSpPr>
          <p:spPr bwMode="auto">
            <a:xfrm>
              <a:off x="490538" y="6640513"/>
              <a:ext cx="80963" cy="73025"/>
            </a:xfrm>
            <a:custGeom>
              <a:avLst/>
              <a:gdLst>
                <a:gd name="T0" fmla="*/ 99 w 163"/>
                <a:gd name="T1" fmla="*/ 0 h 145"/>
                <a:gd name="T2" fmla="*/ 49 w 163"/>
                <a:gd name="T3" fmla="*/ 0 h 145"/>
                <a:gd name="T4" fmla="*/ 49 w 163"/>
                <a:gd name="T5" fmla="*/ 63 h 145"/>
                <a:gd name="T6" fmla="*/ 0 w 163"/>
                <a:gd name="T7" fmla="*/ 63 h 145"/>
                <a:gd name="T8" fmla="*/ 81 w 163"/>
                <a:gd name="T9" fmla="*/ 145 h 145"/>
                <a:gd name="T10" fmla="*/ 163 w 163"/>
                <a:gd name="T11" fmla="*/ 63 h 145"/>
                <a:gd name="T12" fmla="*/ 99 w 163"/>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63" h="145">
                  <a:moveTo>
                    <a:pt x="99" y="0"/>
                  </a:moveTo>
                  <a:cubicBezTo>
                    <a:pt x="49" y="0"/>
                    <a:pt x="49" y="0"/>
                    <a:pt x="49" y="0"/>
                  </a:cubicBezTo>
                  <a:cubicBezTo>
                    <a:pt x="49" y="63"/>
                    <a:pt x="49" y="63"/>
                    <a:pt x="49" y="63"/>
                  </a:cubicBezTo>
                  <a:cubicBezTo>
                    <a:pt x="0" y="63"/>
                    <a:pt x="0" y="63"/>
                    <a:pt x="0" y="63"/>
                  </a:cubicBezTo>
                  <a:cubicBezTo>
                    <a:pt x="0" y="108"/>
                    <a:pt x="36" y="145"/>
                    <a:pt x="81" y="145"/>
                  </a:cubicBezTo>
                  <a:cubicBezTo>
                    <a:pt x="126" y="145"/>
                    <a:pt x="163" y="108"/>
                    <a:pt x="163" y="63"/>
                  </a:cubicBez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13"/>
            <p:cNvSpPr>
              <a:spLocks/>
            </p:cNvSpPr>
            <p:nvPr/>
          </p:nvSpPr>
          <p:spPr bwMode="auto">
            <a:xfrm>
              <a:off x="606425" y="6526213"/>
              <a:ext cx="144463" cy="180975"/>
            </a:xfrm>
            <a:custGeom>
              <a:avLst/>
              <a:gdLst>
                <a:gd name="T0" fmla="*/ 87 w 91"/>
                <a:gd name="T1" fmla="*/ 92 h 114"/>
                <a:gd name="T2" fmla="*/ 74 w 91"/>
                <a:gd name="T3" fmla="*/ 114 h 114"/>
                <a:gd name="T4" fmla="*/ 0 w 91"/>
                <a:gd name="T5" fmla="*/ 114 h 114"/>
                <a:gd name="T6" fmla="*/ 48 w 91"/>
                <a:gd name="T7" fmla="*/ 23 h 114"/>
                <a:gd name="T8" fmla="*/ 6 w 91"/>
                <a:gd name="T9" fmla="*/ 23 h 114"/>
                <a:gd name="T10" fmla="*/ 18 w 91"/>
                <a:gd name="T11" fmla="*/ 0 h 114"/>
                <a:gd name="T12" fmla="*/ 91 w 91"/>
                <a:gd name="T13" fmla="*/ 0 h 114"/>
                <a:gd name="T14" fmla="*/ 44 w 91"/>
                <a:gd name="T15" fmla="*/ 92 h 114"/>
                <a:gd name="T16" fmla="*/ 87 w 91"/>
                <a:gd name="T17"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4">
                  <a:moveTo>
                    <a:pt x="87" y="92"/>
                  </a:moveTo>
                  <a:lnTo>
                    <a:pt x="74" y="114"/>
                  </a:lnTo>
                  <a:lnTo>
                    <a:pt x="0" y="114"/>
                  </a:lnTo>
                  <a:lnTo>
                    <a:pt x="48" y="23"/>
                  </a:lnTo>
                  <a:lnTo>
                    <a:pt x="6" y="23"/>
                  </a:lnTo>
                  <a:lnTo>
                    <a:pt x="18" y="0"/>
                  </a:lnTo>
                  <a:lnTo>
                    <a:pt x="91" y="0"/>
                  </a:lnTo>
                  <a:lnTo>
                    <a:pt x="44" y="92"/>
                  </a:lnTo>
                  <a:lnTo>
                    <a:pt x="87"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14"/>
            <p:cNvSpPr>
              <a:spLocks/>
            </p:cNvSpPr>
            <p:nvPr/>
          </p:nvSpPr>
          <p:spPr bwMode="auto">
            <a:xfrm>
              <a:off x="766763" y="6526213"/>
              <a:ext cx="103188" cy="180975"/>
            </a:xfrm>
            <a:custGeom>
              <a:avLst/>
              <a:gdLst>
                <a:gd name="T0" fmla="*/ 28 w 65"/>
                <a:gd name="T1" fmla="*/ 46 h 114"/>
                <a:gd name="T2" fmla="*/ 65 w 65"/>
                <a:gd name="T3" fmla="*/ 46 h 114"/>
                <a:gd name="T4" fmla="*/ 65 w 65"/>
                <a:gd name="T5" fmla="*/ 68 h 114"/>
                <a:gd name="T6" fmla="*/ 28 w 65"/>
                <a:gd name="T7" fmla="*/ 68 h 114"/>
                <a:gd name="T8" fmla="*/ 28 w 65"/>
                <a:gd name="T9" fmla="*/ 92 h 114"/>
                <a:gd name="T10" fmla="*/ 65 w 65"/>
                <a:gd name="T11" fmla="*/ 92 h 114"/>
                <a:gd name="T12" fmla="*/ 65 w 65"/>
                <a:gd name="T13" fmla="*/ 114 h 114"/>
                <a:gd name="T14" fmla="*/ 0 w 65"/>
                <a:gd name="T15" fmla="*/ 114 h 114"/>
                <a:gd name="T16" fmla="*/ 0 w 65"/>
                <a:gd name="T17" fmla="*/ 0 h 114"/>
                <a:gd name="T18" fmla="*/ 65 w 65"/>
                <a:gd name="T19" fmla="*/ 0 h 114"/>
                <a:gd name="T20" fmla="*/ 65 w 65"/>
                <a:gd name="T21" fmla="*/ 23 h 114"/>
                <a:gd name="T22" fmla="*/ 28 w 65"/>
                <a:gd name="T23" fmla="*/ 23 h 114"/>
                <a:gd name="T24" fmla="*/ 28 w 65"/>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14">
                  <a:moveTo>
                    <a:pt x="28" y="46"/>
                  </a:moveTo>
                  <a:lnTo>
                    <a:pt x="65" y="46"/>
                  </a:lnTo>
                  <a:lnTo>
                    <a:pt x="65" y="68"/>
                  </a:lnTo>
                  <a:lnTo>
                    <a:pt x="28" y="68"/>
                  </a:lnTo>
                  <a:lnTo>
                    <a:pt x="28" y="92"/>
                  </a:lnTo>
                  <a:lnTo>
                    <a:pt x="65" y="92"/>
                  </a:lnTo>
                  <a:lnTo>
                    <a:pt x="65" y="114"/>
                  </a:lnTo>
                  <a:lnTo>
                    <a:pt x="0" y="114"/>
                  </a:lnTo>
                  <a:lnTo>
                    <a:pt x="0" y="0"/>
                  </a:lnTo>
                  <a:lnTo>
                    <a:pt x="65" y="0"/>
                  </a:lnTo>
                  <a:lnTo>
                    <a:pt x="65" y="23"/>
                  </a:lnTo>
                  <a:lnTo>
                    <a:pt x="28" y="23"/>
                  </a:lnTo>
                  <a:lnTo>
                    <a:pt x="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15"/>
            <p:cNvSpPr>
              <a:spLocks noEditPoints="1"/>
            </p:cNvSpPr>
            <p:nvPr/>
          </p:nvSpPr>
          <p:spPr bwMode="auto">
            <a:xfrm>
              <a:off x="889000" y="6526213"/>
              <a:ext cx="131763" cy="180975"/>
            </a:xfrm>
            <a:custGeom>
              <a:avLst/>
              <a:gdLst>
                <a:gd name="T0" fmla="*/ 123 w 260"/>
                <a:gd name="T1" fmla="*/ 0 h 360"/>
                <a:gd name="T2" fmla="*/ 215 w 260"/>
                <a:gd name="T3" fmla="*/ 17 h 360"/>
                <a:gd name="T4" fmla="*/ 255 w 260"/>
                <a:gd name="T5" fmla="*/ 98 h 360"/>
                <a:gd name="T6" fmla="*/ 231 w 260"/>
                <a:gd name="T7" fmla="*/ 160 h 360"/>
                <a:gd name="T8" fmla="*/ 193 w 260"/>
                <a:gd name="T9" fmla="*/ 181 h 360"/>
                <a:gd name="T10" fmla="*/ 236 w 260"/>
                <a:gd name="T11" fmla="*/ 202 h 360"/>
                <a:gd name="T12" fmla="*/ 260 w 260"/>
                <a:gd name="T13" fmla="*/ 264 h 360"/>
                <a:gd name="T14" fmla="*/ 223 w 260"/>
                <a:gd name="T15" fmla="*/ 343 h 360"/>
                <a:gd name="T16" fmla="*/ 147 w 260"/>
                <a:gd name="T17" fmla="*/ 360 h 360"/>
                <a:gd name="T18" fmla="*/ 0 w 260"/>
                <a:gd name="T19" fmla="*/ 360 h 360"/>
                <a:gd name="T20" fmla="*/ 0 w 260"/>
                <a:gd name="T21" fmla="*/ 0 h 360"/>
                <a:gd name="T22" fmla="*/ 123 w 260"/>
                <a:gd name="T23" fmla="*/ 0 h 360"/>
                <a:gd name="T24" fmla="*/ 88 w 260"/>
                <a:gd name="T25" fmla="*/ 149 h 360"/>
                <a:gd name="T26" fmla="*/ 109 w 260"/>
                <a:gd name="T27" fmla="*/ 149 h 360"/>
                <a:gd name="T28" fmla="*/ 166 w 260"/>
                <a:gd name="T29" fmla="*/ 107 h 360"/>
                <a:gd name="T30" fmla="*/ 108 w 260"/>
                <a:gd name="T31" fmla="*/ 65 h 360"/>
                <a:gd name="T32" fmla="*/ 88 w 260"/>
                <a:gd name="T33" fmla="*/ 65 h 360"/>
                <a:gd name="T34" fmla="*/ 88 w 260"/>
                <a:gd name="T35" fmla="*/ 149 h 360"/>
                <a:gd name="T36" fmla="*/ 88 w 260"/>
                <a:gd name="T37" fmla="*/ 297 h 360"/>
                <a:gd name="T38" fmla="*/ 119 w 260"/>
                <a:gd name="T39" fmla="*/ 297 h 360"/>
                <a:gd name="T40" fmla="*/ 172 w 260"/>
                <a:gd name="T41" fmla="*/ 256 h 360"/>
                <a:gd name="T42" fmla="*/ 152 w 260"/>
                <a:gd name="T43" fmla="*/ 219 h 360"/>
                <a:gd name="T44" fmla="*/ 107 w 260"/>
                <a:gd name="T45" fmla="*/ 212 h 360"/>
                <a:gd name="T46" fmla="*/ 88 w 260"/>
                <a:gd name="T47" fmla="*/ 212 h 360"/>
                <a:gd name="T48" fmla="*/ 88 w 260"/>
                <a:gd name="T49" fmla="*/ 29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60">
                  <a:moveTo>
                    <a:pt x="123" y="0"/>
                  </a:moveTo>
                  <a:cubicBezTo>
                    <a:pt x="169" y="0"/>
                    <a:pt x="195" y="5"/>
                    <a:pt x="215" y="17"/>
                  </a:cubicBezTo>
                  <a:cubicBezTo>
                    <a:pt x="240" y="32"/>
                    <a:pt x="255" y="63"/>
                    <a:pt x="255" y="98"/>
                  </a:cubicBezTo>
                  <a:cubicBezTo>
                    <a:pt x="255" y="123"/>
                    <a:pt x="247" y="144"/>
                    <a:pt x="231" y="160"/>
                  </a:cubicBezTo>
                  <a:cubicBezTo>
                    <a:pt x="220" y="171"/>
                    <a:pt x="212" y="176"/>
                    <a:pt x="193" y="181"/>
                  </a:cubicBezTo>
                  <a:cubicBezTo>
                    <a:pt x="215" y="186"/>
                    <a:pt x="225" y="191"/>
                    <a:pt x="236" y="202"/>
                  </a:cubicBezTo>
                  <a:cubicBezTo>
                    <a:pt x="252" y="217"/>
                    <a:pt x="260" y="238"/>
                    <a:pt x="260" y="264"/>
                  </a:cubicBezTo>
                  <a:cubicBezTo>
                    <a:pt x="260" y="298"/>
                    <a:pt x="247" y="327"/>
                    <a:pt x="223" y="343"/>
                  </a:cubicBezTo>
                  <a:cubicBezTo>
                    <a:pt x="206" y="355"/>
                    <a:pt x="184" y="360"/>
                    <a:pt x="147" y="360"/>
                  </a:cubicBezTo>
                  <a:cubicBezTo>
                    <a:pt x="0" y="360"/>
                    <a:pt x="0" y="360"/>
                    <a:pt x="0" y="360"/>
                  </a:cubicBezTo>
                  <a:cubicBezTo>
                    <a:pt x="0" y="0"/>
                    <a:pt x="0" y="0"/>
                    <a:pt x="0" y="0"/>
                  </a:cubicBezTo>
                  <a:lnTo>
                    <a:pt x="123" y="0"/>
                  </a:lnTo>
                  <a:close/>
                  <a:moveTo>
                    <a:pt x="88" y="149"/>
                  </a:moveTo>
                  <a:cubicBezTo>
                    <a:pt x="109" y="149"/>
                    <a:pt x="109" y="149"/>
                    <a:pt x="109" y="149"/>
                  </a:cubicBezTo>
                  <a:cubicBezTo>
                    <a:pt x="149" y="149"/>
                    <a:pt x="166" y="136"/>
                    <a:pt x="166" y="107"/>
                  </a:cubicBezTo>
                  <a:cubicBezTo>
                    <a:pt x="166" y="78"/>
                    <a:pt x="149" y="65"/>
                    <a:pt x="108" y="65"/>
                  </a:cubicBezTo>
                  <a:cubicBezTo>
                    <a:pt x="88" y="65"/>
                    <a:pt x="88" y="65"/>
                    <a:pt x="88" y="65"/>
                  </a:cubicBezTo>
                  <a:lnTo>
                    <a:pt x="88" y="149"/>
                  </a:lnTo>
                  <a:close/>
                  <a:moveTo>
                    <a:pt x="88" y="297"/>
                  </a:moveTo>
                  <a:cubicBezTo>
                    <a:pt x="119" y="297"/>
                    <a:pt x="119" y="297"/>
                    <a:pt x="119" y="297"/>
                  </a:cubicBezTo>
                  <a:cubicBezTo>
                    <a:pt x="156" y="297"/>
                    <a:pt x="172" y="285"/>
                    <a:pt x="172" y="256"/>
                  </a:cubicBezTo>
                  <a:cubicBezTo>
                    <a:pt x="172" y="238"/>
                    <a:pt x="165" y="226"/>
                    <a:pt x="152" y="219"/>
                  </a:cubicBezTo>
                  <a:cubicBezTo>
                    <a:pt x="143" y="214"/>
                    <a:pt x="134" y="212"/>
                    <a:pt x="107" y="212"/>
                  </a:cubicBezTo>
                  <a:cubicBezTo>
                    <a:pt x="88" y="212"/>
                    <a:pt x="88" y="212"/>
                    <a:pt x="88" y="212"/>
                  </a:cubicBezTo>
                  <a:lnTo>
                    <a:pt x="88"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16"/>
            <p:cNvSpPr>
              <a:spLocks noEditPoints="1"/>
            </p:cNvSpPr>
            <p:nvPr/>
          </p:nvSpPr>
          <p:spPr bwMode="auto">
            <a:xfrm>
              <a:off x="1039813" y="6526213"/>
              <a:ext cx="136525" cy="180975"/>
            </a:xfrm>
            <a:custGeom>
              <a:avLst/>
              <a:gdLst>
                <a:gd name="T0" fmla="*/ 88 w 271"/>
                <a:gd name="T1" fmla="*/ 360 h 360"/>
                <a:gd name="T2" fmla="*/ 0 w 271"/>
                <a:gd name="T3" fmla="*/ 360 h 360"/>
                <a:gd name="T4" fmla="*/ 0 w 271"/>
                <a:gd name="T5" fmla="*/ 0 h 360"/>
                <a:gd name="T6" fmla="*/ 117 w 271"/>
                <a:gd name="T7" fmla="*/ 0 h 360"/>
                <a:gd name="T8" fmla="*/ 222 w 271"/>
                <a:gd name="T9" fmla="*/ 27 h 360"/>
                <a:gd name="T10" fmla="*/ 261 w 271"/>
                <a:gd name="T11" fmla="*/ 118 h 360"/>
                <a:gd name="T12" fmla="*/ 192 w 271"/>
                <a:gd name="T13" fmla="*/ 228 h 360"/>
                <a:gd name="T14" fmla="*/ 271 w 271"/>
                <a:gd name="T15" fmla="*/ 360 h 360"/>
                <a:gd name="T16" fmla="*/ 166 w 271"/>
                <a:gd name="T17" fmla="*/ 360 h 360"/>
                <a:gd name="T18" fmla="*/ 88 w 271"/>
                <a:gd name="T19" fmla="*/ 221 h 360"/>
                <a:gd name="T20" fmla="*/ 88 w 271"/>
                <a:gd name="T21" fmla="*/ 360 h 360"/>
                <a:gd name="T22" fmla="*/ 116 w 271"/>
                <a:gd name="T23" fmla="*/ 171 h 360"/>
                <a:gd name="T24" fmla="*/ 173 w 271"/>
                <a:gd name="T25" fmla="*/ 122 h 360"/>
                <a:gd name="T26" fmla="*/ 121 w 271"/>
                <a:gd name="T27" fmla="*/ 72 h 360"/>
                <a:gd name="T28" fmla="*/ 88 w 271"/>
                <a:gd name="T29" fmla="*/ 72 h 360"/>
                <a:gd name="T30" fmla="*/ 88 w 271"/>
                <a:gd name="T31" fmla="*/ 171 h 360"/>
                <a:gd name="T32" fmla="*/ 116 w 271"/>
                <a:gd name="T33" fmla="*/ 17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360">
                  <a:moveTo>
                    <a:pt x="88" y="360"/>
                  </a:moveTo>
                  <a:cubicBezTo>
                    <a:pt x="0" y="360"/>
                    <a:pt x="0" y="360"/>
                    <a:pt x="0" y="360"/>
                  </a:cubicBezTo>
                  <a:cubicBezTo>
                    <a:pt x="0" y="0"/>
                    <a:pt x="0" y="0"/>
                    <a:pt x="0" y="0"/>
                  </a:cubicBezTo>
                  <a:cubicBezTo>
                    <a:pt x="117" y="0"/>
                    <a:pt x="117" y="0"/>
                    <a:pt x="117" y="0"/>
                  </a:cubicBezTo>
                  <a:cubicBezTo>
                    <a:pt x="164" y="0"/>
                    <a:pt x="199" y="9"/>
                    <a:pt x="222" y="27"/>
                  </a:cubicBezTo>
                  <a:cubicBezTo>
                    <a:pt x="247" y="46"/>
                    <a:pt x="261" y="79"/>
                    <a:pt x="261" y="118"/>
                  </a:cubicBezTo>
                  <a:cubicBezTo>
                    <a:pt x="261" y="173"/>
                    <a:pt x="238" y="209"/>
                    <a:pt x="192" y="228"/>
                  </a:cubicBezTo>
                  <a:cubicBezTo>
                    <a:pt x="271" y="360"/>
                    <a:pt x="271" y="360"/>
                    <a:pt x="271" y="360"/>
                  </a:cubicBezTo>
                  <a:cubicBezTo>
                    <a:pt x="166" y="360"/>
                    <a:pt x="166" y="360"/>
                    <a:pt x="166" y="360"/>
                  </a:cubicBezTo>
                  <a:cubicBezTo>
                    <a:pt x="88" y="221"/>
                    <a:pt x="88" y="221"/>
                    <a:pt x="88" y="221"/>
                  </a:cubicBezTo>
                  <a:lnTo>
                    <a:pt x="88" y="360"/>
                  </a:lnTo>
                  <a:close/>
                  <a:moveTo>
                    <a:pt x="116" y="171"/>
                  </a:moveTo>
                  <a:cubicBezTo>
                    <a:pt x="151" y="171"/>
                    <a:pt x="173" y="153"/>
                    <a:pt x="173" y="122"/>
                  </a:cubicBezTo>
                  <a:cubicBezTo>
                    <a:pt x="173" y="92"/>
                    <a:pt x="152" y="72"/>
                    <a:pt x="121" y="72"/>
                  </a:cubicBezTo>
                  <a:cubicBezTo>
                    <a:pt x="88" y="72"/>
                    <a:pt x="88" y="72"/>
                    <a:pt x="88" y="72"/>
                  </a:cubicBezTo>
                  <a:cubicBezTo>
                    <a:pt x="88" y="171"/>
                    <a:pt x="88" y="171"/>
                    <a:pt x="88" y="171"/>
                  </a:cubicBezTo>
                  <a:lnTo>
                    <a:pt x="11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7" name="Freeform 17"/>
            <p:cNvSpPr>
              <a:spLocks noEditPoints="1"/>
            </p:cNvSpPr>
            <p:nvPr/>
          </p:nvSpPr>
          <p:spPr bwMode="auto">
            <a:xfrm>
              <a:off x="1176338" y="6526213"/>
              <a:ext cx="174625" cy="180975"/>
            </a:xfrm>
            <a:custGeom>
              <a:avLst/>
              <a:gdLst>
                <a:gd name="T0" fmla="*/ 73 w 110"/>
                <a:gd name="T1" fmla="*/ 0 h 114"/>
                <a:gd name="T2" fmla="*/ 38 w 110"/>
                <a:gd name="T3" fmla="*/ 0 h 114"/>
                <a:gd name="T4" fmla="*/ 0 w 110"/>
                <a:gd name="T5" fmla="*/ 114 h 114"/>
                <a:gd name="T6" fmla="*/ 29 w 110"/>
                <a:gd name="T7" fmla="*/ 114 h 114"/>
                <a:gd name="T8" fmla="*/ 36 w 110"/>
                <a:gd name="T9" fmla="*/ 92 h 114"/>
                <a:gd name="T10" fmla="*/ 73 w 110"/>
                <a:gd name="T11" fmla="*/ 92 h 114"/>
                <a:gd name="T12" fmla="*/ 80 w 110"/>
                <a:gd name="T13" fmla="*/ 114 h 114"/>
                <a:gd name="T14" fmla="*/ 110 w 110"/>
                <a:gd name="T15" fmla="*/ 114 h 114"/>
                <a:gd name="T16" fmla="*/ 73 w 110"/>
                <a:gd name="T17" fmla="*/ 0 h 114"/>
                <a:gd name="T18" fmla="*/ 43 w 110"/>
                <a:gd name="T19" fmla="*/ 70 h 114"/>
                <a:gd name="T20" fmla="*/ 55 w 110"/>
                <a:gd name="T21" fmla="*/ 33 h 114"/>
                <a:gd name="T22" fmla="*/ 66 w 110"/>
                <a:gd name="T23" fmla="*/ 70 h 114"/>
                <a:gd name="T24" fmla="*/ 43 w 110"/>
                <a:gd name="T25" fmla="*/ 7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14">
                  <a:moveTo>
                    <a:pt x="73" y="0"/>
                  </a:moveTo>
                  <a:lnTo>
                    <a:pt x="38" y="0"/>
                  </a:lnTo>
                  <a:lnTo>
                    <a:pt x="0" y="114"/>
                  </a:lnTo>
                  <a:lnTo>
                    <a:pt x="29" y="114"/>
                  </a:lnTo>
                  <a:lnTo>
                    <a:pt x="36" y="92"/>
                  </a:lnTo>
                  <a:lnTo>
                    <a:pt x="73" y="92"/>
                  </a:lnTo>
                  <a:lnTo>
                    <a:pt x="80" y="114"/>
                  </a:lnTo>
                  <a:lnTo>
                    <a:pt x="110" y="114"/>
                  </a:lnTo>
                  <a:lnTo>
                    <a:pt x="73" y="0"/>
                  </a:lnTo>
                  <a:close/>
                  <a:moveTo>
                    <a:pt x="43" y="70"/>
                  </a:moveTo>
                  <a:lnTo>
                    <a:pt x="55" y="33"/>
                  </a:lnTo>
                  <a:lnTo>
                    <a:pt x="66" y="70"/>
                  </a:lnTo>
                  <a:lnTo>
                    <a:pt x="43"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29721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rey Background Title and Two Content">
    <p:bg>
      <p:bgPr>
        <a:solidFill>
          <a:schemeClr val="accent2"/>
        </a:solidFill>
        <a:effectLst/>
      </p:bgPr>
    </p:bg>
    <p:spTree>
      <p:nvGrpSpPr>
        <p:cNvPr id="1" name=""/>
        <p:cNvGrpSpPr/>
        <p:nvPr/>
      </p:nvGrpSpPr>
      <p:grpSpPr>
        <a:xfrm>
          <a:off x="0" y="0"/>
          <a:ext cx="0" cy="0"/>
          <a:chOff x="0" y="0"/>
          <a:chExt cx="0" cy="0"/>
        </a:xfrm>
      </p:grpSpPr>
      <p:grpSp>
        <p:nvGrpSpPr>
          <p:cNvPr id="37" name="Group 36"/>
          <p:cNvGrpSpPr/>
          <p:nvPr userDrawn="1"/>
        </p:nvGrpSpPr>
        <p:grpSpPr>
          <a:xfrm>
            <a:off x="7404412" y="1248451"/>
            <a:ext cx="4240024" cy="4864498"/>
            <a:chOff x="9959950" y="4707058"/>
            <a:chExt cx="2029842" cy="1996506"/>
          </a:xfrm>
          <a:solidFill>
            <a:schemeClr val="bg1">
              <a:alpha val="10000"/>
            </a:schemeClr>
          </a:solidFill>
        </p:grpSpPr>
        <p:sp>
          <p:nvSpPr>
            <p:cNvPr id="38" name="Freeform 37"/>
            <p:cNvSpPr>
              <a:spLocks/>
            </p:cNvSpPr>
            <p:nvPr userDrawn="1"/>
          </p:nvSpPr>
          <p:spPr bwMode="auto">
            <a:xfrm>
              <a:off x="11304825" y="5592639"/>
              <a:ext cx="161099" cy="398038"/>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9" name="Freeform 38"/>
            <p:cNvSpPr>
              <a:spLocks/>
            </p:cNvSpPr>
            <p:nvPr userDrawn="1"/>
          </p:nvSpPr>
          <p:spPr bwMode="auto">
            <a:xfrm>
              <a:off x="10253507" y="4707058"/>
              <a:ext cx="961818" cy="1598468"/>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0" name="Freeform 39"/>
            <p:cNvSpPr>
              <a:spLocks/>
            </p:cNvSpPr>
            <p:nvPr userDrawn="1"/>
          </p:nvSpPr>
          <p:spPr bwMode="auto">
            <a:xfrm>
              <a:off x="10986207" y="5311485"/>
              <a:ext cx="158712" cy="679191"/>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1" name="Freeform 40"/>
            <p:cNvSpPr>
              <a:spLocks/>
            </p:cNvSpPr>
            <p:nvPr userDrawn="1"/>
          </p:nvSpPr>
          <p:spPr bwMode="auto">
            <a:xfrm>
              <a:off x="11144920" y="5450483"/>
              <a:ext cx="389023" cy="142157"/>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2" name="Freeform 41"/>
            <p:cNvSpPr>
              <a:spLocks/>
            </p:cNvSpPr>
            <p:nvPr userDrawn="1"/>
          </p:nvSpPr>
          <p:spPr bwMode="auto">
            <a:xfrm>
              <a:off x="9959950" y="4962940"/>
              <a:ext cx="547735" cy="929808"/>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3" name="Freeform 42"/>
            <p:cNvSpPr>
              <a:spLocks/>
            </p:cNvSpPr>
            <p:nvPr userDrawn="1"/>
          </p:nvSpPr>
          <p:spPr bwMode="auto">
            <a:xfrm>
              <a:off x="9963530" y="5602116"/>
              <a:ext cx="1022678" cy="1101448"/>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4" name="Freeform 43"/>
            <p:cNvSpPr>
              <a:spLocks/>
            </p:cNvSpPr>
            <p:nvPr userDrawn="1"/>
          </p:nvSpPr>
          <p:spPr bwMode="auto">
            <a:xfrm>
              <a:off x="11465923" y="5813771"/>
              <a:ext cx="523869" cy="407515"/>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 Confidential: For Internal Use Only</a:t>
            </a:r>
          </a:p>
        </p:txBody>
      </p:sp>
      <p:sp>
        <p:nvSpPr>
          <p:cNvPr id="4" name="Slide Number Placeholder 3"/>
          <p:cNvSpPr>
            <a:spLocks noGrp="1"/>
          </p:cNvSpPr>
          <p:nvPr>
            <p:ph type="sldNum" sz="quarter" idx="11"/>
          </p:nvPr>
        </p:nvSpPr>
        <p:spPr/>
        <p:txBody>
          <a:bodyPr/>
          <a:lstStyle/>
          <a:p>
            <a:fld id="{AAEAE4A8-A6E5-453E-B946-FB774B73F48C}" type="slidenum">
              <a:rPr lang="en-US" smtClean="0"/>
              <a:pPr/>
              <a:t>‹#›</a:t>
            </a:fld>
            <a:endParaRPr lang="en-US" dirty="0"/>
          </a:p>
        </p:txBody>
      </p:sp>
      <p:sp>
        <p:nvSpPr>
          <p:cNvPr id="5" name="Rectangle 4"/>
          <p:cNvSpPr/>
          <p:nvPr userDrawn="1"/>
        </p:nvSpPr>
        <p:spPr>
          <a:xfrm>
            <a:off x="0" y="0"/>
            <a:ext cx="12188825" cy="6978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solidFill>
                <a:prstClr val="white"/>
              </a:solidFill>
            </a:endParaRPr>
          </a:p>
        </p:txBody>
      </p:sp>
      <p:grpSp>
        <p:nvGrpSpPr>
          <p:cNvPr id="6" name="Group 5"/>
          <p:cNvGrpSpPr>
            <a:grpSpLocks noChangeAspect="1"/>
          </p:cNvGrpSpPr>
          <p:nvPr userDrawn="1"/>
        </p:nvGrpSpPr>
        <p:grpSpPr>
          <a:xfrm>
            <a:off x="403282" y="151854"/>
            <a:ext cx="1297406" cy="418699"/>
            <a:chOff x="254000" y="6443663"/>
            <a:chExt cx="1096963" cy="354012"/>
          </a:xfrm>
          <a:solidFill>
            <a:schemeClr val="bg1"/>
          </a:solidFill>
        </p:grpSpPr>
        <p:sp>
          <p:nvSpPr>
            <p:cNvPr id="7" name="Freeform 6"/>
            <p:cNvSpPr>
              <a:spLocks/>
            </p:cNvSpPr>
            <p:nvPr/>
          </p:nvSpPr>
          <p:spPr bwMode="auto">
            <a:xfrm>
              <a:off x="465138" y="6600825"/>
              <a:ext cx="25400" cy="71437"/>
            </a:xfrm>
            <a:custGeom>
              <a:avLst/>
              <a:gdLst>
                <a:gd name="T0" fmla="*/ 16 w 16"/>
                <a:gd name="T1" fmla="*/ 16 h 45"/>
                <a:gd name="T2" fmla="*/ 0 w 16"/>
                <a:gd name="T3" fmla="*/ 0 h 45"/>
                <a:gd name="T4" fmla="*/ 0 w 16"/>
                <a:gd name="T5" fmla="*/ 45 h 45"/>
                <a:gd name="T6" fmla="*/ 16 w 16"/>
                <a:gd name="T7" fmla="*/ 45 h 45"/>
                <a:gd name="T8" fmla="*/ 16 w 16"/>
                <a:gd name="T9" fmla="*/ 16 h 45"/>
              </a:gdLst>
              <a:ahLst/>
              <a:cxnLst>
                <a:cxn ang="0">
                  <a:pos x="T0" y="T1"/>
                </a:cxn>
                <a:cxn ang="0">
                  <a:pos x="T2" y="T3"/>
                </a:cxn>
                <a:cxn ang="0">
                  <a:pos x="T4" y="T5"/>
                </a:cxn>
                <a:cxn ang="0">
                  <a:pos x="T6" y="T7"/>
                </a:cxn>
                <a:cxn ang="0">
                  <a:pos x="T8" y="T9"/>
                </a:cxn>
              </a:cxnLst>
              <a:rect l="0" t="0" r="r" b="b"/>
              <a:pathLst>
                <a:path w="16" h="45">
                  <a:moveTo>
                    <a:pt x="16" y="16"/>
                  </a:moveTo>
                  <a:lnTo>
                    <a:pt x="0" y="0"/>
                  </a:lnTo>
                  <a:lnTo>
                    <a:pt x="0" y="45"/>
                  </a:lnTo>
                  <a:lnTo>
                    <a:pt x="16" y="45"/>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7"/>
            <p:cNvSpPr>
              <a:spLocks/>
            </p:cNvSpPr>
            <p:nvPr/>
          </p:nvSpPr>
          <p:spPr bwMode="auto">
            <a:xfrm>
              <a:off x="300038" y="6443663"/>
              <a:ext cx="150813" cy="284162"/>
            </a:xfrm>
            <a:custGeom>
              <a:avLst/>
              <a:gdLst>
                <a:gd name="T0" fmla="*/ 178 w 299"/>
                <a:gd name="T1" fmla="*/ 212 h 563"/>
                <a:gd name="T2" fmla="*/ 299 w 299"/>
                <a:gd name="T3" fmla="*/ 212 h 563"/>
                <a:gd name="T4" fmla="*/ 250 w 299"/>
                <a:gd name="T5" fmla="*/ 163 h 563"/>
                <a:gd name="T6" fmla="*/ 249 w 299"/>
                <a:gd name="T7" fmla="*/ 163 h 563"/>
                <a:gd name="T8" fmla="*/ 186 w 299"/>
                <a:gd name="T9" fmla="*/ 163 h 563"/>
                <a:gd name="T10" fmla="*/ 260 w 299"/>
                <a:gd name="T11" fmla="*/ 81 h 563"/>
                <a:gd name="T12" fmla="*/ 178 w 299"/>
                <a:gd name="T13" fmla="*/ 0 h 563"/>
                <a:gd name="T14" fmla="*/ 178 w 299"/>
                <a:gd name="T15" fmla="*/ 163 h 563"/>
                <a:gd name="T16" fmla="*/ 178 w 299"/>
                <a:gd name="T17" fmla="*/ 163 h 563"/>
                <a:gd name="T18" fmla="*/ 43 w 299"/>
                <a:gd name="T19" fmla="*/ 28 h 563"/>
                <a:gd name="T20" fmla="*/ 22 w 299"/>
                <a:gd name="T21" fmla="*/ 40 h 563"/>
                <a:gd name="T22" fmla="*/ 0 w 299"/>
                <a:gd name="T23" fmla="*/ 55 h 563"/>
                <a:gd name="T24" fmla="*/ 129 w 299"/>
                <a:gd name="T25" fmla="*/ 183 h 563"/>
                <a:gd name="T26" fmla="*/ 129 w 299"/>
                <a:gd name="T27" fmla="*/ 464 h 563"/>
                <a:gd name="T28" fmla="*/ 228 w 299"/>
                <a:gd name="T29" fmla="*/ 563 h 563"/>
                <a:gd name="T30" fmla="*/ 228 w 299"/>
                <a:gd name="T31" fmla="*/ 493 h 563"/>
                <a:gd name="T32" fmla="*/ 178 w 299"/>
                <a:gd name="T33" fmla="*/ 443 h 563"/>
                <a:gd name="T34" fmla="*/ 178 w 299"/>
                <a:gd name="T35" fmla="*/ 21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563">
                  <a:moveTo>
                    <a:pt x="178" y="212"/>
                  </a:moveTo>
                  <a:cubicBezTo>
                    <a:pt x="299" y="212"/>
                    <a:pt x="299" y="212"/>
                    <a:pt x="299" y="212"/>
                  </a:cubicBezTo>
                  <a:cubicBezTo>
                    <a:pt x="250" y="163"/>
                    <a:pt x="250" y="163"/>
                    <a:pt x="250" y="163"/>
                  </a:cubicBezTo>
                  <a:cubicBezTo>
                    <a:pt x="249" y="163"/>
                    <a:pt x="249" y="163"/>
                    <a:pt x="249" y="163"/>
                  </a:cubicBezTo>
                  <a:cubicBezTo>
                    <a:pt x="186" y="163"/>
                    <a:pt x="186" y="163"/>
                    <a:pt x="186" y="163"/>
                  </a:cubicBezTo>
                  <a:cubicBezTo>
                    <a:pt x="227" y="159"/>
                    <a:pt x="260" y="124"/>
                    <a:pt x="260" y="81"/>
                  </a:cubicBezTo>
                  <a:cubicBezTo>
                    <a:pt x="260" y="36"/>
                    <a:pt x="223" y="0"/>
                    <a:pt x="178" y="0"/>
                  </a:cubicBezTo>
                  <a:cubicBezTo>
                    <a:pt x="178" y="163"/>
                    <a:pt x="178" y="163"/>
                    <a:pt x="178" y="163"/>
                  </a:cubicBezTo>
                  <a:cubicBezTo>
                    <a:pt x="178" y="163"/>
                    <a:pt x="178" y="163"/>
                    <a:pt x="178" y="163"/>
                  </a:cubicBezTo>
                  <a:cubicBezTo>
                    <a:pt x="43" y="28"/>
                    <a:pt x="43" y="28"/>
                    <a:pt x="43" y="28"/>
                  </a:cubicBezTo>
                  <a:cubicBezTo>
                    <a:pt x="36" y="31"/>
                    <a:pt x="29" y="35"/>
                    <a:pt x="22" y="40"/>
                  </a:cubicBezTo>
                  <a:cubicBezTo>
                    <a:pt x="14" y="45"/>
                    <a:pt x="7" y="50"/>
                    <a:pt x="0" y="55"/>
                  </a:cubicBezTo>
                  <a:cubicBezTo>
                    <a:pt x="129" y="183"/>
                    <a:pt x="129" y="183"/>
                    <a:pt x="129" y="183"/>
                  </a:cubicBezTo>
                  <a:cubicBezTo>
                    <a:pt x="129" y="464"/>
                    <a:pt x="129" y="464"/>
                    <a:pt x="129" y="464"/>
                  </a:cubicBezTo>
                  <a:cubicBezTo>
                    <a:pt x="228" y="563"/>
                    <a:pt x="228" y="563"/>
                    <a:pt x="228" y="563"/>
                  </a:cubicBezTo>
                  <a:cubicBezTo>
                    <a:pt x="228" y="493"/>
                    <a:pt x="228" y="493"/>
                    <a:pt x="228" y="493"/>
                  </a:cubicBezTo>
                  <a:cubicBezTo>
                    <a:pt x="178" y="443"/>
                    <a:pt x="178" y="443"/>
                    <a:pt x="178" y="443"/>
                  </a:cubicBezTo>
                  <a:lnTo>
                    <a:pt x="178"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8"/>
            <p:cNvSpPr>
              <a:spLocks/>
            </p:cNvSpPr>
            <p:nvPr/>
          </p:nvSpPr>
          <p:spPr bwMode="auto">
            <a:xfrm>
              <a:off x="414338" y="6550025"/>
              <a:ext cx="25400" cy="122237"/>
            </a:xfrm>
            <a:custGeom>
              <a:avLst/>
              <a:gdLst>
                <a:gd name="T0" fmla="*/ 0 w 16"/>
                <a:gd name="T1" fmla="*/ 0 h 77"/>
                <a:gd name="T2" fmla="*/ 0 w 16"/>
                <a:gd name="T3" fmla="*/ 77 h 77"/>
                <a:gd name="T4" fmla="*/ 16 w 16"/>
                <a:gd name="T5" fmla="*/ 77 h 77"/>
                <a:gd name="T6" fmla="*/ 16 w 16"/>
                <a:gd name="T7" fmla="*/ 16 h 77"/>
                <a:gd name="T8" fmla="*/ 0 w 16"/>
                <a:gd name="T9" fmla="*/ 0 h 77"/>
              </a:gdLst>
              <a:ahLst/>
              <a:cxnLst>
                <a:cxn ang="0">
                  <a:pos x="T0" y="T1"/>
                </a:cxn>
                <a:cxn ang="0">
                  <a:pos x="T2" y="T3"/>
                </a:cxn>
                <a:cxn ang="0">
                  <a:pos x="T4" y="T5"/>
                </a:cxn>
                <a:cxn ang="0">
                  <a:pos x="T6" y="T7"/>
                </a:cxn>
                <a:cxn ang="0">
                  <a:pos x="T8" y="T9"/>
                </a:cxn>
              </a:cxnLst>
              <a:rect l="0" t="0" r="r" b="b"/>
              <a:pathLst>
                <a:path w="16" h="77">
                  <a:moveTo>
                    <a:pt x="0" y="0"/>
                  </a:moveTo>
                  <a:lnTo>
                    <a:pt x="0" y="77"/>
                  </a:lnTo>
                  <a:lnTo>
                    <a:pt x="16" y="77"/>
                  </a:lnTo>
                  <a:lnTo>
                    <a:pt x="16"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9"/>
            <p:cNvSpPr>
              <a:spLocks/>
            </p:cNvSpPr>
            <p:nvPr/>
          </p:nvSpPr>
          <p:spPr bwMode="auto">
            <a:xfrm>
              <a:off x="439738" y="6575425"/>
              <a:ext cx="60325" cy="25400"/>
            </a:xfrm>
            <a:custGeom>
              <a:avLst/>
              <a:gdLst>
                <a:gd name="T0" fmla="*/ 38 w 38"/>
                <a:gd name="T1" fmla="*/ 16 h 16"/>
                <a:gd name="T2" fmla="*/ 22 w 38"/>
                <a:gd name="T3" fmla="*/ 0 h 16"/>
                <a:gd name="T4" fmla="*/ 0 w 38"/>
                <a:gd name="T5" fmla="*/ 0 h 16"/>
                <a:gd name="T6" fmla="*/ 16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22" y="0"/>
                  </a:lnTo>
                  <a:lnTo>
                    <a:pt x="0" y="0"/>
                  </a:lnTo>
                  <a:lnTo>
                    <a:pt x="16" y="1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0"/>
            <p:cNvSpPr>
              <a:spLocks/>
            </p:cNvSpPr>
            <p:nvPr/>
          </p:nvSpPr>
          <p:spPr bwMode="auto">
            <a:xfrm>
              <a:off x="254000" y="6489700"/>
              <a:ext cx="85725" cy="163512"/>
            </a:xfrm>
            <a:custGeom>
              <a:avLst/>
              <a:gdLst>
                <a:gd name="T0" fmla="*/ 170 w 170"/>
                <a:gd name="T1" fmla="*/ 327 h 327"/>
                <a:gd name="T2" fmla="*/ 170 w 170"/>
                <a:gd name="T3" fmla="*/ 324 h 327"/>
                <a:gd name="T4" fmla="*/ 170 w 170"/>
                <a:gd name="T5" fmla="*/ 324 h 327"/>
                <a:gd name="T6" fmla="*/ 170 w 170"/>
                <a:gd name="T7" fmla="*/ 114 h 327"/>
                <a:gd name="T8" fmla="*/ 56 w 170"/>
                <a:gd name="T9" fmla="*/ 0 h 327"/>
                <a:gd name="T10" fmla="*/ 29 w 170"/>
                <a:gd name="T11" fmla="*/ 43 h 327"/>
                <a:gd name="T12" fmla="*/ 121 w 170"/>
                <a:gd name="T13" fmla="*/ 135 h 327"/>
                <a:gd name="T14" fmla="*/ 121 w 170"/>
                <a:gd name="T15" fmla="*/ 205 h 327"/>
                <a:gd name="T16" fmla="*/ 121 w 170"/>
                <a:gd name="T17" fmla="*/ 205 h 327"/>
                <a:gd name="T18" fmla="*/ 9 w 170"/>
                <a:gd name="T19" fmla="*/ 93 h 327"/>
                <a:gd name="T20" fmla="*/ 0 w 170"/>
                <a:gd name="T21" fmla="*/ 155 h 327"/>
                <a:gd name="T22" fmla="*/ 170 w 170"/>
                <a:gd name="T23"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327">
                  <a:moveTo>
                    <a:pt x="170" y="327"/>
                  </a:moveTo>
                  <a:cubicBezTo>
                    <a:pt x="170" y="324"/>
                    <a:pt x="170" y="324"/>
                    <a:pt x="170" y="324"/>
                  </a:cubicBezTo>
                  <a:cubicBezTo>
                    <a:pt x="170" y="324"/>
                    <a:pt x="170" y="324"/>
                    <a:pt x="170" y="324"/>
                  </a:cubicBezTo>
                  <a:cubicBezTo>
                    <a:pt x="170" y="114"/>
                    <a:pt x="170" y="114"/>
                    <a:pt x="170" y="114"/>
                  </a:cubicBezTo>
                  <a:cubicBezTo>
                    <a:pt x="56" y="0"/>
                    <a:pt x="56" y="0"/>
                    <a:pt x="56" y="0"/>
                  </a:cubicBezTo>
                  <a:cubicBezTo>
                    <a:pt x="46" y="13"/>
                    <a:pt x="36" y="28"/>
                    <a:pt x="29" y="43"/>
                  </a:cubicBezTo>
                  <a:cubicBezTo>
                    <a:pt x="121" y="135"/>
                    <a:pt x="121" y="135"/>
                    <a:pt x="121" y="135"/>
                  </a:cubicBezTo>
                  <a:cubicBezTo>
                    <a:pt x="121" y="205"/>
                    <a:pt x="121" y="205"/>
                    <a:pt x="121" y="205"/>
                  </a:cubicBezTo>
                  <a:cubicBezTo>
                    <a:pt x="121" y="205"/>
                    <a:pt x="121" y="205"/>
                    <a:pt x="121" y="205"/>
                  </a:cubicBezTo>
                  <a:cubicBezTo>
                    <a:pt x="9" y="93"/>
                    <a:pt x="9" y="93"/>
                    <a:pt x="9" y="93"/>
                  </a:cubicBezTo>
                  <a:cubicBezTo>
                    <a:pt x="4" y="113"/>
                    <a:pt x="1" y="133"/>
                    <a:pt x="0" y="155"/>
                  </a:cubicBezTo>
                  <a:cubicBezTo>
                    <a:pt x="0" y="155"/>
                    <a:pt x="165" y="322"/>
                    <a:pt x="170"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1"/>
            <p:cNvSpPr>
              <a:spLocks/>
            </p:cNvSpPr>
            <p:nvPr/>
          </p:nvSpPr>
          <p:spPr bwMode="auto">
            <a:xfrm>
              <a:off x="254000" y="6602413"/>
              <a:ext cx="160338" cy="195262"/>
            </a:xfrm>
            <a:custGeom>
              <a:avLst/>
              <a:gdLst>
                <a:gd name="T0" fmla="*/ 0 w 101"/>
                <a:gd name="T1" fmla="*/ 0 h 123"/>
                <a:gd name="T2" fmla="*/ 0 w 101"/>
                <a:gd name="T3" fmla="*/ 23 h 123"/>
                <a:gd name="T4" fmla="*/ 101 w 101"/>
                <a:gd name="T5" fmla="*/ 123 h 123"/>
                <a:gd name="T6" fmla="*/ 101 w 101"/>
                <a:gd name="T7" fmla="*/ 101 h 123"/>
                <a:gd name="T8" fmla="*/ 0 w 101"/>
                <a:gd name="T9" fmla="*/ 0 h 123"/>
              </a:gdLst>
              <a:ahLst/>
              <a:cxnLst>
                <a:cxn ang="0">
                  <a:pos x="T0" y="T1"/>
                </a:cxn>
                <a:cxn ang="0">
                  <a:pos x="T2" y="T3"/>
                </a:cxn>
                <a:cxn ang="0">
                  <a:pos x="T4" y="T5"/>
                </a:cxn>
                <a:cxn ang="0">
                  <a:pos x="T6" y="T7"/>
                </a:cxn>
                <a:cxn ang="0">
                  <a:pos x="T8" y="T9"/>
                </a:cxn>
              </a:cxnLst>
              <a:rect l="0" t="0" r="r" b="b"/>
              <a:pathLst>
                <a:path w="101" h="123">
                  <a:moveTo>
                    <a:pt x="0" y="0"/>
                  </a:moveTo>
                  <a:lnTo>
                    <a:pt x="0" y="23"/>
                  </a:lnTo>
                  <a:lnTo>
                    <a:pt x="101" y="123"/>
                  </a:lnTo>
                  <a:lnTo>
                    <a:pt x="101" y="10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12"/>
            <p:cNvSpPr>
              <a:spLocks/>
            </p:cNvSpPr>
            <p:nvPr/>
          </p:nvSpPr>
          <p:spPr bwMode="auto">
            <a:xfrm>
              <a:off x="490538" y="6640513"/>
              <a:ext cx="80963" cy="73025"/>
            </a:xfrm>
            <a:custGeom>
              <a:avLst/>
              <a:gdLst>
                <a:gd name="T0" fmla="*/ 99 w 163"/>
                <a:gd name="T1" fmla="*/ 0 h 145"/>
                <a:gd name="T2" fmla="*/ 49 w 163"/>
                <a:gd name="T3" fmla="*/ 0 h 145"/>
                <a:gd name="T4" fmla="*/ 49 w 163"/>
                <a:gd name="T5" fmla="*/ 63 h 145"/>
                <a:gd name="T6" fmla="*/ 0 w 163"/>
                <a:gd name="T7" fmla="*/ 63 h 145"/>
                <a:gd name="T8" fmla="*/ 81 w 163"/>
                <a:gd name="T9" fmla="*/ 145 h 145"/>
                <a:gd name="T10" fmla="*/ 163 w 163"/>
                <a:gd name="T11" fmla="*/ 63 h 145"/>
                <a:gd name="T12" fmla="*/ 99 w 163"/>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63" h="145">
                  <a:moveTo>
                    <a:pt x="99" y="0"/>
                  </a:moveTo>
                  <a:cubicBezTo>
                    <a:pt x="49" y="0"/>
                    <a:pt x="49" y="0"/>
                    <a:pt x="49" y="0"/>
                  </a:cubicBezTo>
                  <a:cubicBezTo>
                    <a:pt x="49" y="63"/>
                    <a:pt x="49" y="63"/>
                    <a:pt x="49" y="63"/>
                  </a:cubicBezTo>
                  <a:cubicBezTo>
                    <a:pt x="0" y="63"/>
                    <a:pt x="0" y="63"/>
                    <a:pt x="0" y="63"/>
                  </a:cubicBezTo>
                  <a:cubicBezTo>
                    <a:pt x="0" y="108"/>
                    <a:pt x="36" y="145"/>
                    <a:pt x="81" y="145"/>
                  </a:cubicBezTo>
                  <a:cubicBezTo>
                    <a:pt x="126" y="145"/>
                    <a:pt x="163" y="108"/>
                    <a:pt x="163" y="63"/>
                  </a:cubicBez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13"/>
            <p:cNvSpPr>
              <a:spLocks/>
            </p:cNvSpPr>
            <p:nvPr/>
          </p:nvSpPr>
          <p:spPr bwMode="auto">
            <a:xfrm>
              <a:off x="606425" y="6526213"/>
              <a:ext cx="144463" cy="180975"/>
            </a:xfrm>
            <a:custGeom>
              <a:avLst/>
              <a:gdLst>
                <a:gd name="T0" fmla="*/ 87 w 91"/>
                <a:gd name="T1" fmla="*/ 92 h 114"/>
                <a:gd name="T2" fmla="*/ 74 w 91"/>
                <a:gd name="T3" fmla="*/ 114 h 114"/>
                <a:gd name="T4" fmla="*/ 0 w 91"/>
                <a:gd name="T5" fmla="*/ 114 h 114"/>
                <a:gd name="T6" fmla="*/ 48 w 91"/>
                <a:gd name="T7" fmla="*/ 23 h 114"/>
                <a:gd name="T8" fmla="*/ 6 w 91"/>
                <a:gd name="T9" fmla="*/ 23 h 114"/>
                <a:gd name="T10" fmla="*/ 18 w 91"/>
                <a:gd name="T11" fmla="*/ 0 h 114"/>
                <a:gd name="T12" fmla="*/ 91 w 91"/>
                <a:gd name="T13" fmla="*/ 0 h 114"/>
                <a:gd name="T14" fmla="*/ 44 w 91"/>
                <a:gd name="T15" fmla="*/ 92 h 114"/>
                <a:gd name="T16" fmla="*/ 87 w 91"/>
                <a:gd name="T17"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4">
                  <a:moveTo>
                    <a:pt x="87" y="92"/>
                  </a:moveTo>
                  <a:lnTo>
                    <a:pt x="74" y="114"/>
                  </a:lnTo>
                  <a:lnTo>
                    <a:pt x="0" y="114"/>
                  </a:lnTo>
                  <a:lnTo>
                    <a:pt x="48" y="23"/>
                  </a:lnTo>
                  <a:lnTo>
                    <a:pt x="6" y="23"/>
                  </a:lnTo>
                  <a:lnTo>
                    <a:pt x="18" y="0"/>
                  </a:lnTo>
                  <a:lnTo>
                    <a:pt x="91" y="0"/>
                  </a:lnTo>
                  <a:lnTo>
                    <a:pt x="44" y="92"/>
                  </a:lnTo>
                  <a:lnTo>
                    <a:pt x="87"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5" name="Freeform 14"/>
            <p:cNvSpPr>
              <a:spLocks/>
            </p:cNvSpPr>
            <p:nvPr/>
          </p:nvSpPr>
          <p:spPr bwMode="auto">
            <a:xfrm>
              <a:off x="766763" y="6526213"/>
              <a:ext cx="103188" cy="180975"/>
            </a:xfrm>
            <a:custGeom>
              <a:avLst/>
              <a:gdLst>
                <a:gd name="T0" fmla="*/ 28 w 65"/>
                <a:gd name="T1" fmla="*/ 46 h 114"/>
                <a:gd name="T2" fmla="*/ 65 w 65"/>
                <a:gd name="T3" fmla="*/ 46 h 114"/>
                <a:gd name="T4" fmla="*/ 65 w 65"/>
                <a:gd name="T5" fmla="*/ 68 h 114"/>
                <a:gd name="T6" fmla="*/ 28 w 65"/>
                <a:gd name="T7" fmla="*/ 68 h 114"/>
                <a:gd name="T8" fmla="*/ 28 w 65"/>
                <a:gd name="T9" fmla="*/ 92 h 114"/>
                <a:gd name="T10" fmla="*/ 65 w 65"/>
                <a:gd name="T11" fmla="*/ 92 h 114"/>
                <a:gd name="T12" fmla="*/ 65 w 65"/>
                <a:gd name="T13" fmla="*/ 114 h 114"/>
                <a:gd name="T14" fmla="*/ 0 w 65"/>
                <a:gd name="T15" fmla="*/ 114 h 114"/>
                <a:gd name="T16" fmla="*/ 0 w 65"/>
                <a:gd name="T17" fmla="*/ 0 h 114"/>
                <a:gd name="T18" fmla="*/ 65 w 65"/>
                <a:gd name="T19" fmla="*/ 0 h 114"/>
                <a:gd name="T20" fmla="*/ 65 w 65"/>
                <a:gd name="T21" fmla="*/ 23 h 114"/>
                <a:gd name="T22" fmla="*/ 28 w 65"/>
                <a:gd name="T23" fmla="*/ 23 h 114"/>
                <a:gd name="T24" fmla="*/ 28 w 65"/>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14">
                  <a:moveTo>
                    <a:pt x="28" y="46"/>
                  </a:moveTo>
                  <a:lnTo>
                    <a:pt x="65" y="46"/>
                  </a:lnTo>
                  <a:lnTo>
                    <a:pt x="65" y="68"/>
                  </a:lnTo>
                  <a:lnTo>
                    <a:pt x="28" y="68"/>
                  </a:lnTo>
                  <a:lnTo>
                    <a:pt x="28" y="92"/>
                  </a:lnTo>
                  <a:lnTo>
                    <a:pt x="65" y="92"/>
                  </a:lnTo>
                  <a:lnTo>
                    <a:pt x="65" y="114"/>
                  </a:lnTo>
                  <a:lnTo>
                    <a:pt x="0" y="114"/>
                  </a:lnTo>
                  <a:lnTo>
                    <a:pt x="0" y="0"/>
                  </a:lnTo>
                  <a:lnTo>
                    <a:pt x="65" y="0"/>
                  </a:lnTo>
                  <a:lnTo>
                    <a:pt x="65" y="23"/>
                  </a:lnTo>
                  <a:lnTo>
                    <a:pt x="28" y="23"/>
                  </a:lnTo>
                  <a:lnTo>
                    <a:pt x="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 name="Freeform 15"/>
            <p:cNvSpPr>
              <a:spLocks noEditPoints="1"/>
            </p:cNvSpPr>
            <p:nvPr/>
          </p:nvSpPr>
          <p:spPr bwMode="auto">
            <a:xfrm>
              <a:off x="889000" y="6526213"/>
              <a:ext cx="131763" cy="180975"/>
            </a:xfrm>
            <a:custGeom>
              <a:avLst/>
              <a:gdLst>
                <a:gd name="T0" fmla="*/ 123 w 260"/>
                <a:gd name="T1" fmla="*/ 0 h 360"/>
                <a:gd name="T2" fmla="*/ 215 w 260"/>
                <a:gd name="T3" fmla="*/ 17 h 360"/>
                <a:gd name="T4" fmla="*/ 255 w 260"/>
                <a:gd name="T5" fmla="*/ 98 h 360"/>
                <a:gd name="T6" fmla="*/ 231 w 260"/>
                <a:gd name="T7" fmla="*/ 160 h 360"/>
                <a:gd name="T8" fmla="*/ 193 w 260"/>
                <a:gd name="T9" fmla="*/ 181 h 360"/>
                <a:gd name="T10" fmla="*/ 236 w 260"/>
                <a:gd name="T11" fmla="*/ 202 h 360"/>
                <a:gd name="T12" fmla="*/ 260 w 260"/>
                <a:gd name="T13" fmla="*/ 264 h 360"/>
                <a:gd name="T14" fmla="*/ 223 w 260"/>
                <a:gd name="T15" fmla="*/ 343 h 360"/>
                <a:gd name="T16" fmla="*/ 147 w 260"/>
                <a:gd name="T17" fmla="*/ 360 h 360"/>
                <a:gd name="T18" fmla="*/ 0 w 260"/>
                <a:gd name="T19" fmla="*/ 360 h 360"/>
                <a:gd name="T20" fmla="*/ 0 w 260"/>
                <a:gd name="T21" fmla="*/ 0 h 360"/>
                <a:gd name="T22" fmla="*/ 123 w 260"/>
                <a:gd name="T23" fmla="*/ 0 h 360"/>
                <a:gd name="T24" fmla="*/ 88 w 260"/>
                <a:gd name="T25" fmla="*/ 149 h 360"/>
                <a:gd name="T26" fmla="*/ 109 w 260"/>
                <a:gd name="T27" fmla="*/ 149 h 360"/>
                <a:gd name="T28" fmla="*/ 166 w 260"/>
                <a:gd name="T29" fmla="*/ 107 h 360"/>
                <a:gd name="T30" fmla="*/ 108 w 260"/>
                <a:gd name="T31" fmla="*/ 65 h 360"/>
                <a:gd name="T32" fmla="*/ 88 w 260"/>
                <a:gd name="T33" fmla="*/ 65 h 360"/>
                <a:gd name="T34" fmla="*/ 88 w 260"/>
                <a:gd name="T35" fmla="*/ 149 h 360"/>
                <a:gd name="T36" fmla="*/ 88 w 260"/>
                <a:gd name="T37" fmla="*/ 297 h 360"/>
                <a:gd name="T38" fmla="*/ 119 w 260"/>
                <a:gd name="T39" fmla="*/ 297 h 360"/>
                <a:gd name="T40" fmla="*/ 172 w 260"/>
                <a:gd name="T41" fmla="*/ 256 h 360"/>
                <a:gd name="T42" fmla="*/ 152 w 260"/>
                <a:gd name="T43" fmla="*/ 219 h 360"/>
                <a:gd name="T44" fmla="*/ 107 w 260"/>
                <a:gd name="T45" fmla="*/ 212 h 360"/>
                <a:gd name="T46" fmla="*/ 88 w 260"/>
                <a:gd name="T47" fmla="*/ 212 h 360"/>
                <a:gd name="T48" fmla="*/ 88 w 260"/>
                <a:gd name="T49" fmla="*/ 29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60">
                  <a:moveTo>
                    <a:pt x="123" y="0"/>
                  </a:moveTo>
                  <a:cubicBezTo>
                    <a:pt x="169" y="0"/>
                    <a:pt x="195" y="5"/>
                    <a:pt x="215" y="17"/>
                  </a:cubicBezTo>
                  <a:cubicBezTo>
                    <a:pt x="240" y="32"/>
                    <a:pt x="255" y="63"/>
                    <a:pt x="255" y="98"/>
                  </a:cubicBezTo>
                  <a:cubicBezTo>
                    <a:pt x="255" y="123"/>
                    <a:pt x="247" y="144"/>
                    <a:pt x="231" y="160"/>
                  </a:cubicBezTo>
                  <a:cubicBezTo>
                    <a:pt x="220" y="171"/>
                    <a:pt x="212" y="176"/>
                    <a:pt x="193" y="181"/>
                  </a:cubicBezTo>
                  <a:cubicBezTo>
                    <a:pt x="215" y="186"/>
                    <a:pt x="225" y="191"/>
                    <a:pt x="236" y="202"/>
                  </a:cubicBezTo>
                  <a:cubicBezTo>
                    <a:pt x="252" y="217"/>
                    <a:pt x="260" y="238"/>
                    <a:pt x="260" y="264"/>
                  </a:cubicBezTo>
                  <a:cubicBezTo>
                    <a:pt x="260" y="298"/>
                    <a:pt x="247" y="327"/>
                    <a:pt x="223" y="343"/>
                  </a:cubicBezTo>
                  <a:cubicBezTo>
                    <a:pt x="206" y="355"/>
                    <a:pt x="184" y="360"/>
                    <a:pt x="147" y="360"/>
                  </a:cubicBezTo>
                  <a:cubicBezTo>
                    <a:pt x="0" y="360"/>
                    <a:pt x="0" y="360"/>
                    <a:pt x="0" y="360"/>
                  </a:cubicBezTo>
                  <a:cubicBezTo>
                    <a:pt x="0" y="0"/>
                    <a:pt x="0" y="0"/>
                    <a:pt x="0" y="0"/>
                  </a:cubicBezTo>
                  <a:lnTo>
                    <a:pt x="123" y="0"/>
                  </a:lnTo>
                  <a:close/>
                  <a:moveTo>
                    <a:pt x="88" y="149"/>
                  </a:moveTo>
                  <a:cubicBezTo>
                    <a:pt x="109" y="149"/>
                    <a:pt x="109" y="149"/>
                    <a:pt x="109" y="149"/>
                  </a:cubicBezTo>
                  <a:cubicBezTo>
                    <a:pt x="149" y="149"/>
                    <a:pt x="166" y="136"/>
                    <a:pt x="166" y="107"/>
                  </a:cubicBezTo>
                  <a:cubicBezTo>
                    <a:pt x="166" y="78"/>
                    <a:pt x="149" y="65"/>
                    <a:pt x="108" y="65"/>
                  </a:cubicBezTo>
                  <a:cubicBezTo>
                    <a:pt x="88" y="65"/>
                    <a:pt x="88" y="65"/>
                    <a:pt x="88" y="65"/>
                  </a:cubicBezTo>
                  <a:lnTo>
                    <a:pt x="88" y="149"/>
                  </a:lnTo>
                  <a:close/>
                  <a:moveTo>
                    <a:pt x="88" y="297"/>
                  </a:moveTo>
                  <a:cubicBezTo>
                    <a:pt x="119" y="297"/>
                    <a:pt x="119" y="297"/>
                    <a:pt x="119" y="297"/>
                  </a:cubicBezTo>
                  <a:cubicBezTo>
                    <a:pt x="156" y="297"/>
                    <a:pt x="172" y="285"/>
                    <a:pt x="172" y="256"/>
                  </a:cubicBezTo>
                  <a:cubicBezTo>
                    <a:pt x="172" y="238"/>
                    <a:pt x="165" y="226"/>
                    <a:pt x="152" y="219"/>
                  </a:cubicBezTo>
                  <a:cubicBezTo>
                    <a:pt x="143" y="214"/>
                    <a:pt x="134" y="212"/>
                    <a:pt x="107" y="212"/>
                  </a:cubicBezTo>
                  <a:cubicBezTo>
                    <a:pt x="88" y="212"/>
                    <a:pt x="88" y="212"/>
                    <a:pt x="88" y="212"/>
                  </a:cubicBezTo>
                  <a:lnTo>
                    <a:pt x="88"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6"/>
            <p:cNvSpPr>
              <a:spLocks noEditPoints="1"/>
            </p:cNvSpPr>
            <p:nvPr/>
          </p:nvSpPr>
          <p:spPr bwMode="auto">
            <a:xfrm>
              <a:off x="1039813" y="6526213"/>
              <a:ext cx="136525" cy="180975"/>
            </a:xfrm>
            <a:custGeom>
              <a:avLst/>
              <a:gdLst>
                <a:gd name="T0" fmla="*/ 88 w 271"/>
                <a:gd name="T1" fmla="*/ 360 h 360"/>
                <a:gd name="T2" fmla="*/ 0 w 271"/>
                <a:gd name="T3" fmla="*/ 360 h 360"/>
                <a:gd name="T4" fmla="*/ 0 w 271"/>
                <a:gd name="T5" fmla="*/ 0 h 360"/>
                <a:gd name="T6" fmla="*/ 117 w 271"/>
                <a:gd name="T7" fmla="*/ 0 h 360"/>
                <a:gd name="T8" fmla="*/ 222 w 271"/>
                <a:gd name="T9" fmla="*/ 27 h 360"/>
                <a:gd name="T10" fmla="*/ 261 w 271"/>
                <a:gd name="T11" fmla="*/ 118 h 360"/>
                <a:gd name="T12" fmla="*/ 192 w 271"/>
                <a:gd name="T13" fmla="*/ 228 h 360"/>
                <a:gd name="T14" fmla="*/ 271 w 271"/>
                <a:gd name="T15" fmla="*/ 360 h 360"/>
                <a:gd name="T16" fmla="*/ 166 w 271"/>
                <a:gd name="T17" fmla="*/ 360 h 360"/>
                <a:gd name="T18" fmla="*/ 88 w 271"/>
                <a:gd name="T19" fmla="*/ 221 h 360"/>
                <a:gd name="T20" fmla="*/ 88 w 271"/>
                <a:gd name="T21" fmla="*/ 360 h 360"/>
                <a:gd name="T22" fmla="*/ 116 w 271"/>
                <a:gd name="T23" fmla="*/ 171 h 360"/>
                <a:gd name="T24" fmla="*/ 173 w 271"/>
                <a:gd name="T25" fmla="*/ 122 h 360"/>
                <a:gd name="T26" fmla="*/ 121 w 271"/>
                <a:gd name="T27" fmla="*/ 72 h 360"/>
                <a:gd name="T28" fmla="*/ 88 w 271"/>
                <a:gd name="T29" fmla="*/ 72 h 360"/>
                <a:gd name="T30" fmla="*/ 88 w 271"/>
                <a:gd name="T31" fmla="*/ 171 h 360"/>
                <a:gd name="T32" fmla="*/ 116 w 271"/>
                <a:gd name="T33" fmla="*/ 17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360">
                  <a:moveTo>
                    <a:pt x="88" y="360"/>
                  </a:moveTo>
                  <a:cubicBezTo>
                    <a:pt x="0" y="360"/>
                    <a:pt x="0" y="360"/>
                    <a:pt x="0" y="360"/>
                  </a:cubicBezTo>
                  <a:cubicBezTo>
                    <a:pt x="0" y="0"/>
                    <a:pt x="0" y="0"/>
                    <a:pt x="0" y="0"/>
                  </a:cubicBezTo>
                  <a:cubicBezTo>
                    <a:pt x="117" y="0"/>
                    <a:pt x="117" y="0"/>
                    <a:pt x="117" y="0"/>
                  </a:cubicBezTo>
                  <a:cubicBezTo>
                    <a:pt x="164" y="0"/>
                    <a:pt x="199" y="9"/>
                    <a:pt x="222" y="27"/>
                  </a:cubicBezTo>
                  <a:cubicBezTo>
                    <a:pt x="247" y="46"/>
                    <a:pt x="261" y="79"/>
                    <a:pt x="261" y="118"/>
                  </a:cubicBezTo>
                  <a:cubicBezTo>
                    <a:pt x="261" y="173"/>
                    <a:pt x="238" y="209"/>
                    <a:pt x="192" y="228"/>
                  </a:cubicBezTo>
                  <a:cubicBezTo>
                    <a:pt x="271" y="360"/>
                    <a:pt x="271" y="360"/>
                    <a:pt x="271" y="360"/>
                  </a:cubicBezTo>
                  <a:cubicBezTo>
                    <a:pt x="166" y="360"/>
                    <a:pt x="166" y="360"/>
                    <a:pt x="166" y="360"/>
                  </a:cubicBezTo>
                  <a:cubicBezTo>
                    <a:pt x="88" y="221"/>
                    <a:pt x="88" y="221"/>
                    <a:pt x="88" y="221"/>
                  </a:cubicBezTo>
                  <a:lnTo>
                    <a:pt x="88" y="360"/>
                  </a:lnTo>
                  <a:close/>
                  <a:moveTo>
                    <a:pt x="116" y="171"/>
                  </a:moveTo>
                  <a:cubicBezTo>
                    <a:pt x="151" y="171"/>
                    <a:pt x="173" y="153"/>
                    <a:pt x="173" y="122"/>
                  </a:cubicBezTo>
                  <a:cubicBezTo>
                    <a:pt x="173" y="92"/>
                    <a:pt x="152" y="72"/>
                    <a:pt x="121" y="72"/>
                  </a:cubicBezTo>
                  <a:cubicBezTo>
                    <a:pt x="88" y="72"/>
                    <a:pt x="88" y="72"/>
                    <a:pt x="88" y="72"/>
                  </a:cubicBezTo>
                  <a:cubicBezTo>
                    <a:pt x="88" y="171"/>
                    <a:pt x="88" y="171"/>
                    <a:pt x="88" y="171"/>
                  </a:cubicBezTo>
                  <a:lnTo>
                    <a:pt x="11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7"/>
            <p:cNvSpPr>
              <a:spLocks noEditPoints="1"/>
            </p:cNvSpPr>
            <p:nvPr/>
          </p:nvSpPr>
          <p:spPr bwMode="auto">
            <a:xfrm>
              <a:off x="1176338" y="6526213"/>
              <a:ext cx="174625" cy="180975"/>
            </a:xfrm>
            <a:custGeom>
              <a:avLst/>
              <a:gdLst>
                <a:gd name="T0" fmla="*/ 73 w 110"/>
                <a:gd name="T1" fmla="*/ 0 h 114"/>
                <a:gd name="T2" fmla="*/ 38 w 110"/>
                <a:gd name="T3" fmla="*/ 0 h 114"/>
                <a:gd name="T4" fmla="*/ 0 w 110"/>
                <a:gd name="T5" fmla="*/ 114 h 114"/>
                <a:gd name="T6" fmla="*/ 29 w 110"/>
                <a:gd name="T7" fmla="*/ 114 h 114"/>
                <a:gd name="T8" fmla="*/ 36 w 110"/>
                <a:gd name="T9" fmla="*/ 92 h 114"/>
                <a:gd name="T10" fmla="*/ 73 w 110"/>
                <a:gd name="T11" fmla="*/ 92 h 114"/>
                <a:gd name="T12" fmla="*/ 80 w 110"/>
                <a:gd name="T13" fmla="*/ 114 h 114"/>
                <a:gd name="T14" fmla="*/ 110 w 110"/>
                <a:gd name="T15" fmla="*/ 114 h 114"/>
                <a:gd name="T16" fmla="*/ 73 w 110"/>
                <a:gd name="T17" fmla="*/ 0 h 114"/>
                <a:gd name="T18" fmla="*/ 43 w 110"/>
                <a:gd name="T19" fmla="*/ 70 h 114"/>
                <a:gd name="T20" fmla="*/ 55 w 110"/>
                <a:gd name="T21" fmla="*/ 33 h 114"/>
                <a:gd name="T22" fmla="*/ 66 w 110"/>
                <a:gd name="T23" fmla="*/ 70 h 114"/>
                <a:gd name="T24" fmla="*/ 43 w 110"/>
                <a:gd name="T25" fmla="*/ 7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14">
                  <a:moveTo>
                    <a:pt x="73" y="0"/>
                  </a:moveTo>
                  <a:lnTo>
                    <a:pt x="38" y="0"/>
                  </a:lnTo>
                  <a:lnTo>
                    <a:pt x="0" y="114"/>
                  </a:lnTo>
                  <a:lnTo>
                    <a:pt x="29" y="114"/>
                  </a:lnTo>
                  <a:lnTo>
                    <a:pt x="36" y="92"/>
                  </a:lnTo>
                  <a:lnTo>
                    <a:pt x="73" y="92"/>
                  </a:lnTo>
                  <a:lnTo>
                    <a:pt x="80" y="114"/>
                  </a:lnTo>
                  <a:lnTo>
                    <a:pt x="110" y="114"/>
                  </a:lnTo>
                  <a:lnTo>
                    <a:pt x="73" y="0"/>
                  </a:lnTo>
                  <a:close/>
                  <a:moveTo>
                    <a:pt x="43" y="70"/>
                  </a:moveTo>
                  <a:lnTo>
                    <a:pt x="55" y="33"/>
                  </a:lnTo>
                  <a:lnTo>
                    <a:pt x="66" y="70"/>
                  </a:lnTo>
                  <a:lnTo>
                    <a:pt x="43"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19" name="Content Placeholder 3"/>
          <p:cNvSpPr>
            <a:spLocks noGrp="1"/>
          </p:cNvSpPr>
          <p:nvPr>
            <p:ph sz="half" idx="2"/>
          </p:nvPr>
        </p:nvSpPr>
        <p:spPr>
          <a:xfrm>
            <a:off x="6205869" y="1918009"/>
            <a:ext cx="5302190" cy="4591201"/>
          </a:xfrm>
        </p:spPr>
        <p:txBody>
          <a:bodyPr>
            <a:normAutofit/>
          </a:bodyPr>
          <a:lstStyle>
            <a:lvl1pPr>
              <a:buClr>
                <a:schemeClr val="accent6"/>
              </a:buClr>
              <a:defRPr sz="2000">
                <a:solidFill>
                  <a:schemeClr val="bg1"/>
                </a:solidFill>
              </a:defRPr>
            </a:lvl1pPr>
            <a:lvl2pPr>
              <a:buClr>
                <a:schemeClr val="accent6"/>
              </a:buClr>
              <a:defRPr sz="1800">
                <a:solidFill>
                  <a:schemeClr val="bg1"/>
                </a:solidFill>
              </a:defRPr>
            </a:lvl2pPr>
            <a:lvl3pPr>
              <a:buClr>
                <a:schemeClr val="accent6"/>
              </a:buClr>
              <a:defRPr sz="1600">
                <a:solidFill>
                  <a:schemeClr val="bg1"/>
                </a:solidFill>
              </a:defRPr>
            </a:lvl3pPr>
            <a:lvl4pPr>
              <a:buClr>
                <a:schemeClr val="accent6"/>
              </a:buClr>
              <a:defRPr sz="1400">
                <a:solidFill>
                  <a:schemeClr val="bg1"/>
                </a:solidFill>
              </a:defRPr>
            </a:lvl4pPr>
            <a:lvl5pPr>
              <a:buClr>
                <a:schemeClr val="accent6"/>
              </a:buClr>
              <a:defRPr sz="1400">
                <a:solidFill>
                  <a:schemeClr val="bg1"/>
                </a:solidFill>
              </a:defRPr>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0" name="Content Placeholder 2"/>
          <p:cNvSpPr>
            <a:spLocks noGrp="1"/>
          </p:cNvSpPr>
          <p:nvPr>
            <p:ph sz="half" idx="1"/>
          </p:nvPr>
        </p:nvSpPr>
        <p:spPr>
          <a:xfrm>
            <a:off x="704088" y="1918009"/>
            <a:ext cx="5302190" cy="4591201"/>
          </a:xfrm>
        </p:spPr>
        <p:txBody>
          <a:bodyPr>
            <a:normAutofit/>
          </a:bodyPr>
          <a:lstStyle>
            <a:lvl1pPr>
              <a:buClr>
                <a:schemeClr val="accent6"/>
              </a:buClr>
              <a:defRPr sz="2000">
                <a:solidFill>
                  <a:schemeClr val="bg1"/>
                </a:solidFill>
              </a:defRPr>
            </a:lvl1pPr>
            <a:lvl2pPr>
              <a:buClr>
                <a:schemeClr val="accent6"/>
              </a:buClr>
              <a:defRPr sz="1800">
                <a:solidFill>
                  <a:schemeClr val="bg1"/>
                </a:solidFill>
              </a:defRPr>
            </a:lvl2pPr>
            <a:lvl3pPr>
              <a:buClr>
                <a:schemeClr val="accent6"/>
              </a:buClr>
              <a:defRPr sz="1600">
                <a:solidFill>
                  <a:schemeClr val="bg1"/>
                </a:solidFill>
              </a:defRPr>
            </a:lvl3pPr>
            <a:lvl4pPr>
              <a:buClr>
                <a:schemeClr val="accent6"/>
              </a:buClr>
              <a:defRPr sz="1400">
                <a:solidFill>
                  <a:schemeClr val="bg1"/>
                </a:solidFill>
              </a:defRPr>
            </a:lvl4pPr>
            <a:lvl5pPr>
              <a:buClr>
                <a:schemeClr val="accent6"/>
              </a:buClr>
              <a:defRPr sz="1400">
                <a:solidFill>
                  <a:schemeClr val="bg1"/>
                </a:solidFill>
              </a:defRPr>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2611642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ark Blue Background Large Title and Content">
    <p:bg>
      <p:bgPr>
        <a:solidFill>
          <a:schemeClr val="tx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1014762" y="1248451"/>
            <a:ext cx="4240024" cy="4864498"/>
            <a:chOff x="9959950" y="4707058"/>
            <a:chExt cx="2029842" cy="1996506"/>
          </a:xfrm>
          <a:solidFill>
            <a:schemeClr val="bg1">
              <a:alpha val="10000"/>
            </a:schemeClr>
          </a:solidFill>
        </p:grpSpPr>
        <p:sp>
          <p:nvSpPr>
            <p:cNvPr id="6" name="Freeform 5"/>
            <p:cNvSpPr>
              <a:spLocks/>
            </p:cNvSpPr>
            <p:nvPr userDrawn="1"/>
          </p:nvSpPr>
          <p:spPr bwMode="auto">
            <a:xfrm>
              <a:off x="11304825" y="5592639"/>
              <a:ext cx="161099" cy="398038"/>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 name="Freeform 6"/>
            <p:cNvSpPr>
              <a:spLocks/>
            </p:cNvSpPr>
            <p:nvPr userDrawn="1"/>
          </p:nvSpPr>
          <p:spPr bwMode="auto">
            <a:xfrm>
              <a:off x="10253507" y="4707058"/>
              <a:ext cx="961818" cy="1598468"/>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7"/>
            <p:cNvSpPr>
              <a:spLocks/>
            </p:cNvSpPr>
            <p:nvPr userDrawn="1"/>
          </p:nvSpPr>
          <p:spPr bwMode="auto">
            <a:xfrm>
              <a:off x="10986207" y="5311485"/>
              <a:ext cx="158712" cy="679191"/>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8"/>
            <p:cNvSpPr>
              <a:spLocks/>
            </p:cNvSpPr>
            <p:nvPr userDrawn="1"/>
          </p:nvSpPr>
          <p:spPr bwMode="auto">
            <a:xfrm>
              <a:off x="11144920" y="5450483"/>
              <a:ext cx="389023" cy="142157"/>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9"/>
            <p:cNvSpPr>
              <a:spLocks/>
            </p:cNvSpPr>
            <p:nvPr userDrawn="1"/>
          </p:nvSpPr>
          <p:spPr bwMode="auto">
            <a:xfrm>
              <a:off x="9959950" y="4962940"/>
              <a:ext cx="547735" cy="929808"/>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0"/>
            <p:cNvSpPr>
              <a:spLocks/>
            </p:cNvSpPr>
            <p:nvPr userDrawn="1"/>
          </p:nvSpPr>
          <p:spPr bwMode="auto">
            <a:xfrm>
              <a:off x="9963530" y="5602116"/>
              <a:ext cx="1022678" cy="1101448"/>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1"/>
            <p:cNvSpPr>
              <a:spLocks/>
            </p:cNvSpPr>
            <p:nvPr userDrawn="1"/>
          </p:nvSpPr>
          <p:spPr bwMode="auto">
            <a:xfrm>
              <a:off x="11465923" y="5813771"/>
              <a:ext cx="523869" cy="407515"/>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704089" y="1483113"/>
            <a:ext cx="5217210" cy="3958680"/>
          </a:xfrm>
        </p:spPr>
        <p:txBody>
          <a:bodyPr anchor="ctr" anchorCtr="0">
            <a:normAutofit/>
          </a:bodyPr>
          <a:lstStyle>
            <a:lvl1pPr>
              <a:defRPr sz="4800">
                <a:solidFill>
                  <a:schemeClr val="accent6"/>
                </a:solidFill>
              </a:defRPr>
            </a:lvl1pPr>
          </a:lstStyle>
          <a:p>
            <a:r>
              <a:rPr lang="en-US"/>
              <a:t>Click to edit Master title style</a:t>
            </a:r>
          </a:p>
        </p:txBody>
      </p:sp>
      <p:sp>
        <p:nvSpPr>
          <p:cNvPr id="3" name="Footer Placeholder 2"/>
          <p:cNvSpPr>
            <a:spLocks noGrp="1"/>
          </p:cNvSpPr>
          <p:nvPr>
            <p:ph type="ftr" sz="quarter" idx="10"/>
          </p:nvPr>
        </p:nvSpPr>
        <p:spPr/>
        <p:txBody>
          <a:bodyPr/>
          <a:lstStyle/>
          <a:p>
            <a:r>
              <a:rPr lang="en-US" dirty="0"/>
              <a:t> Confidential: For Internal Use Only</a:t>
            </a:r>
          </a:p>
        </p:txBody>
      </p:sp>
      <p:sp>
        <p:nvSpPr>
          <p:cNvPr id="4" name="Slide Number Placeholder 3"/>
          <p:cNvSpPr>
            <a:spLocks noGrp="1"/>
          </p:cNvSpPr>
          <p:nvPr>
            <p:ph type="sldNum" sz="quarter" idx="11"/>
          </p:nvPr>
        </p:nvSpPr>
        <p:spPr/>
        <p:txBody>
          <a:bodyPr/>
          <a:lstStyle/>
          <a:p>
            <a:fld id="{AAEAE4A8-A6E5-453E-B946-FB774B73F48C}" type="slidenum">
              <a:rPr lang="en-US" smtClean="0"/>
              <a:pPr/>
              <a:t>‹#›</a:t>
            </a:fld>
            <a:endParaRPr lang="en-US" dirty="0"/>
          </a:p>
        </p:txBody>
      </p:sp>
      <p:sp>
        <p:nvSpPr>
          <p:cNvPr id="13" name="Rectangle 12"/>
          <p:cNvSpPr/>
          <p:nvPr userDrawn="1"/>
        </p:nvSpPr>
        <p:spPr>
          <a:xfrm>
            <a:off x="0" y="0"/>
            <a:ext cx="12188825" cy="6978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solidFill>
                <a:prstClr val="white"/>
              </a:solidFill>
            </a:endParaRPr>
          </a:p>
        </p:txBody>
      </p:sp>
      <p:grpSp>
        <p:nvGrpSpPr>
          <p:cNvPr id="14" name="Group 13"/>
          <p:cNvGrpSpPr>
            <a:grpSpLocks noChangeAspect="1"/>
          </p:cNvGrpSpPr>
          <p:nvPr userDrawn="1"/>
        </p:nvGrpSpPr>
        <p:grpSpPr>
          <a:xfrm>
            <a:off x="403282" y="151854"/>
            <a:ext cx="1297406" cy="418699"/>
            <a:chOff x="254000" y="6443663"/>
            <a:chExt cx="1096963" cy="354012"/>
          </a:xfrm>
          <a:solidFill>
            <a:schemeClr val="bg1"/>
          </a:solidFill>
        </p:grpSpPr>
        <p:sp>
          <p:nvSpPr>
            <p:cNvPr id="15" name="Freeform 6"/>
            <p:cNvSpPr>
              <a:spLocks/>
            </p:cNvSpPr>
            <p:nvPr/>
          </p:nvSpPr>
          <p:spPr bwMode="auto">
            <a:xfrm>
              <a:off x="465138" y="6600825"/>
              <a:ext cx="25400" cy="71437"/>
            </a:xfrm>
            <a:custGeom>
              <a:avLst/>
              <a:gdLst>
                <a:gd name="T0" fmla="*/ 16 w 16"/>
                <a:gd name="T1" fmla="*/ 16 h 45"/>
                <a:gd name="T2" fmla="*/ 0 w 16"/>
                <a:gd name="T3" fmla="*/ 0 h 45"/>
                <a:gd name="T4" fmla="*/ 0 w 16"/>
                <a:gd name="T5" fmla="*/ 45 h 45"/>
                <a:gd name="T6" fmla="*/ 16 w 16"/>
                <a:gd name="T7" fmla="*/ 45 h 45"/>
                <a:gd name="T8" fmla="*/ 16 w 16"/>
                <a:gd name="T9" fmla="*/ 16 h 45"/>
              </a:gdLst>
              <a:ahLst/>
              <a:cxnLst>
                <a:cxn ang="0">
                  <a:pos x="T0" y="T1"/>
                </a:cxn>
                <a:cxn ang="0">
                  <a:pos x="T2" y="T3"/>
                </a:cxn>
                <a:cxn ang="0">
                  <a:pos x="T4" y="T5"/>
                </a:cxn>
                <a:cxn ang="0">
                  <a:pos x="T6" y="T7"/>
                </a:cxn>
                <a:cxn ang="0">
                  <a:pos x="T8" y="T9"/>
                </a:cxn>
              </a:cxnLst>
              <a:rect l="0" t="0" r="r" b="b"/>
              <a:pathLst>
                <a:path w="16" h="45">
                  <a:moveTo>
                    <a:pt x="16" y="16"/>
                  </a:moveTo>
                  <a:lnTo>
                    <a:pt x="0" y="0"/>
                  </a:lnTo>
                  <a:lnTo>
                    <a:pt x="0" y="45"/>
                  </a:lnTo>
                  <a:lnTo>
                    <a:pt x="16" y="45"/>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 name="Freeform 7"/>
            <p:cNvSpPr>
              <a:spLocks/>
            </p:cNvSpPr>
            <p:nvPr/>
          </p:nvSpPr>
          <p:spPr bwMode="auto">
            <a:xfrm>
              <a:off x="300038" y="6443663"/>
              <a:ext cx="150813" cy="284162"/>
            </a:xfrm>
            <a:custGeom>
              <a:avLst/>
              <a:gdLst>
                <a:gd name="T0" fmla="*/ 178 w 299"/>
                <a:gd name="T1" fmla="*/ 212 h 563"/>
                <a:gd name="T2" fmla="*/ 299 w 299"/>
                <a:gd name="T3" fmla="*/ 212 h 563"/>
                <a:gd name="T4" fmla="*/ 250 w 299"/>
                <a:gd name="T5" fmla="*/ 163 h 563"/>
                <a:gd name="T6" fmla="*/ 249 w 299"/>
                <a:gd name="T7" fmla="*/ 163 h 563"/>
                <a:gd name="T8" fmla="*/ 186 w 299"/>
                <a:gd name="T9" fmla="*/ 163 h 563"/>
                <a:gd name="T10" fmla="*/ 260 w 299"/>
                <a:gd name="T11" fmla="*/ 81 h 563"/>
                <a:gd name="T12" fmla="*/ 178 w 299"/>
                <a:gd name="T13" fmla="*/ 0 h 563"/>
                <a:gd name="T14" fmla="*/ 178 w 299"/>
                <a:gd name="T15" fmla="*/ 163 h 563"/>
                <a:gd name="T16" fmla="*/ 178 w 299"/>
                <a:gd name="T17" fmla="*/ 163 h 563"/>
                <a:gd name="T18" fmla="*/ 43 w 299"/>
                <a:gd name="T19" fmla="*/ 28 h 563"/>
                <a:gd name="T20" fmla="*/ 22 w 299"/>
                <a:gd name="T21" fmla="*/ 40 h 563"/>
                <a:gd name="T22" fmla="*/ 0 w 299"/>
                <a:gd name="T23" fmla="*/ 55 h 563"/>
                <a:gd name="T24" fmla="*/ 129 w 299"/>
                <a:gd name="T25" fmla="*/ 183 h 563"/>
                <a:gd name="T26" fmla="*/ 129 w 299"/>
                <a:gd name="T27" fmla="*/ 464 h 563"/>
                <a:gd name="T28" fmla="*/ 228 w 299"/>
                <a:gd name="T29" fmla="*/ 563 h 563"/>
                <a:gd name="T30" fmla="*/ 228 w 299"/>
                <a:gd name="T31" fmla="*/ 493 h 563"/>
                <a:gd name="T32" fmla="*/ 178 w 299"/>
                <a:gd name="T33" fmla="*/ 443 h 563"/>
                <a:gd name="T34" fmla="*/ 178 w 299"/>
                <a:gd name="T35" fmla="*/ 21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563">
                  <a:moveTo>
                    <a:pt x="178" y="212"/>
                  </a:moveTo>
                  <a:cubicBezTo>
                    <a:pt x="299" y="212"/>
                    <a:pt x="299" y="212"/>
                    <a:pt x="299" y="212"/>
                  </a:cubicBezTo>
                  <a:cubicBezTo>
                    <a:pt x="250" y="163"/>
                    <a:pt x="250" y="163"/>
                    <a:pt x="250" y="163"/>
                  </a:cubicBezTo>
                  <a:cubicBezTo>
                    <a:pt x="249" y="163"/>
                    <a:pt x="249" y="163"/>
                    <a:pt x="249" y="163"/>
                  </a:cubicBezTo>
                  <a:cubicBezTo>
                    <a:pt x="186" y="163"/>
                    <a:pt x="186" y="163"/>
                    <a:pt x="186" y="163"/>
                  </a:cubicBezTo>
                  <a:cubicBezTo>
                    <a:pt x="227" y="159"/>
                    <a:pt x="260" y="124"/>
                    <a:pt x="260" y="81"/>
                  </a:cubicBezTo>
                  <a:cubicBezTo>
                    <a:pt x="260" y="36"/>
                    <a:pt x="223" y="0"/>
                    <a:pt x="178" y="0"/>
                  </a:cubicBezTo>
                  <a:cubicBezTo>
                    <a:pt x="178" y="163"/>
                    <a:pt x="178" y="163"/>
                    <a:pt x="178" y="163"/>
                  </a:cubicBezTo>
                  <a:cubicBezTo>
                    <a:pt x="178" y="163"/>
                    <a:pt x="178" y="163"/>
                    <a:pt x="178" y="163"/>
                  </a:cubicBezTo>
                  <a:cubicBezTo>
                    <a:pt x="43" y="28"/>
                    <a:pt x="43" y="28"/>
                    <a:pt x="43" y="28"/>
                  </a:cubicBezTo>
                  <a:cubicBezTo>
                    <a:pt x="36" y="31"/>
                    <a:pt x="29" y="35"/>
                    <a:pt x="22" y="40"/>
                  </a:cubicBezTo>
                  <a:cubicBezTo>
                    <a:pt x="14" y="45"/>
                    <a:pt x="7" y="50"/>
                    <a:pt x="0" y="55"/>
                  </a:cubicBezTo>
                  <a:cubicBezTo>
                    <a:pt x="129" y="183"/>
                    <a:pt x="129" y="183"/>
                    <a:pt x="129" y="183"/>
                  </a:cubicBezTo>
                  <a:cubicBezTo>
                    <a:pt x="129" y="464"/>
                    <a:pt x="129" y="464"/>
                    <a:pt x="129" y="464"/>
                  </a:cubicBezTo>
                  <a:cubicBezTo>
                    <a:pt x="228" y="563"/>
                    <a:pt x="228" y="563"/>
                    <a:pt x="228" y="563"/>
                  </a:cubicBezTo>
                  <a:cubicBezTo>
                    <a:pt x="228" y="493"/>
                    <a:pt x="228" y="493"/>
                    <a:pt x="228" y="493"/>
                  </a:cubicBezTo>
                  <a:cubicBezTo>
                    <a:pt x="178" y="443"/>
                    <a:pt x="178" y="443"/>
                    <a:pt x="178" y="443"/>
                  </a:cubicBezTo>
                  <a:lnTo>
                    <a:pt x="178"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8"/>
            <p:cNvSpPr>
              <a:spLocks/>
            </p:cNvSpPr>
            <p:nvPr/>
          </p:nvSpPr>
          <p:spPr bwMode="auto">
            <a:xfrm>
              <a:off x="414338" y="6550025"/>
              <a:ext cx="25400" cy="122237"/>
            </a:xfrm>
            <a:custGeom>
              <a:avLst/>
              <a:gdLst>
                <a:gd name="T0" fmla="*/ 0 w 16"/>
                <a:gd name="T1" fmla="*/ 0 h 77"/>
                <a:gd name="T2" fmla="*/ 0 w 16"/>
                <a:gd name="T3" fmla="*/ 77 h 77"/>
                <a:gd name="T4" fmla="*/ 16 w 16"/>
                <a:gd name="T5" fmla="*/ 77 h 77"/>
                <a:gd name="T6" fmla="*/ 16 w 16"/>
                <a:gd name="T7" fmla="*/ 16 h 77"/>
                <a:gd name="T8" fmla="*/ 0 w 16"/>
                <a:gd name="T9" fmla="*/ 0 h 77"/>
              </a:gdLst>
              <a:ahLst/>
              <a:cxnLst>
                <a:cxn ang="0">
                  <a:pos x="T0" y="T1"/>
                </a:cxn>
                <a:cxn ang="0">
                  <a:pos x="T2" y="T3"/>
                </a:cxn>
                <a:cxn ang="0">
                  <a:pos x="T4" y="T5"/>
                </a:cxn>
                <a:cxn ang="0">
                  <a:pos x="T6" y="T7"/>
                </a:cxn>
                <a:cxn ang="0">
                  <a:pos x="T8" y="T9"/>
                </a:cxn>
              </a:cxnLst>
              <a:rect l="0" t="0" r="r" b="b"/>
              <a:pathLst>
                <a:path w="16" h="77">
                  <a:moveTo>
                    <a:pt x="0" y="0"/>
                  </a:moveTo>
                  <a:lnTo>
                    <a:pt x="0" y="77"/>
                  </a:lnTo>
                  <a:lnTo>
                    <a:pt x="16" y="77"/>
                  </a:lnTo>
                  <a:lnTo>
                    <a:pt x="16"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9"/>
            <p:cNvSpPr>
              <a:spLocks/>
            </p:cNvSpPr>
            <p:nvPr/>
          </p:nvSpPr>
          <p:spPr bwMode="auto">
            <a:xfrm>
              <a:off x="439738" y="6575425"/>
              <a:ext cx="60325" cy="25400"/>
            </a:xfrm>
            <a:custGeom>
              <a:avLst/>
              <a:gdLst>
                <a:gd name="T0" fmla="*/ 38 w 38"/>
                <a:gd name="T1" fmla="*/ 16 h 16"/>
                <a:gd name="T2" fmla="*/ 22 w 38"/>
                <a:gd name="T3" fmla="*/ 0 h 16"/>
                <a:gd name="T4" fmla="*/ 0 w 38"/>
                <a:gd name="T5" fmla="*/ 0 h 16"/>
                <a:gd name="T6" fmla="*/ 16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22" y="0"/>
                  </a:lnTo>
                  <a:lnTo>
                    <a:pt x="0" y="0"/>
                  </a:lnTo>
                  <a:lnTo>
                    <a:pt x="16" y="1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10"/>
            <p:cNvSpPr>
              <a:spLocks/>
            </p:cNvSpPr>
            <p:nvPr/>
          </p:nvSpPr>
          <p:spPr bwMode="auto">
            <a:xfrm>
              <a:off x="254000" y="6489700"/>
              <a:ext cx="85725" cy="163512"/>
            </a:xfrm>
            <a:custGeom>
              <a:avLst/>
              <a:gdLst>
                <a:gd name="T0" fmla="*/ 170 w 170"/>
                <a:gd name="T1" fmla="*/ 327 h 327"/>
                <a:gd name="T2" fmla="*/ 170 w 170"/>
                <a:gd name="T3" fmla="*/ 324 h 327"/>
                <a:gd name="T4" fmla="*/ 170 w 170"/>
                <a:gd name="T5" fmla="*/ 324 h 327"/>
                <a:gd name="T6" fmla="*/ 170 w 170"/>
                <a:gd name="T7" fmla="*/ 114 h 327"/>
                <a:gd name="T8" fmla="*/ 56 w 170"/>
                <a:gd name="T9" fmla="*/ 0 h 327"/>
                <a:gd name="T10" fmla="*/ 29 w 170"/>
                <a:gd name="T11" fmla="*/ 43 h 327"/>
                <a:gd name="T12" fmla="*/ 121 w 170"/>
                <a:gd name="T13" fmla="*/ 135 h 327"/>
                <a:gd name="T14" fmla="*/ 121 w 170"/>
                <a:gd name="T15" fmla="*/ 205 h 327"/>
                <a:gd name="T16" fmla="*/ 121 w 170"/>
                <a:gd name="T17" fmla="*/ 205 h 327"/>
                <a:gd name="T18" fmla="*/ 9 w 170"/>
                <a:gd name="T19" fmla="*/ 93 h 327"/>
                <a:gd name="T20" fmla="*/ 0 w 170"/>
                <a:gd name="T21" fmla="*/ 155 h 327"/>
                <a:gd name="T22" fmla="*/ 170 w 170"/>
                <a:gd name="T23"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327">
                  <a:moveTo>
                    <a:pt x="170" y="327"/>
                  </a:moveTo>
                  <a:cubicBezTo>
                    <a:pt x="170" y="324"/>
                    <a:pt x="170" y="324"/>
                    <a:pt x="170" y="324"/>
                  </a:cubicBezTo>
                  <a:cubicBezTo>
                    <a:pt x="170" y="324"/>
                    <a:pt x="170" y="324"/>
                    <a:pt x="170" y="324"/>
                  </a:cubicBezTo>
                  <a:cubicBezTo>
                    <a:pt x="170" y="114"/>
                    <a:pt x="170" y="114"/>
                    <a:pt x="170" y="114"/>
                  </a:cubicBezTo>
                  <a:cubicBezTo>
                    <a:pt x="56" y="0"/>
                    <a:pt x="56" y="0"/>
                    <a:pt x="56" y="0"/>
                  </a:cubicBezTo>
                  <a:cubicBezTo>
                    <a:pt x="46" y="13"/>
                    <a:pt x="36" y="28"/>
                    <a:pt x="29" y="43"/>
                  </a:cubicBezTo>
                  <a:cubicBezTo>
                    <a:pt x="121" y="135"/>
                    <a:pt x="121" y="135"/>
                    <a:pt x="121" y="135"/>
                  </a:cubicBezTo>
                  <a:cubicBezTo>
                    <a:pt x="121" y="205"/>
                    <a:pt x="121" y="205"/>
                    <a:pt x="121" y="205"/>
                  </a:cubicBezTo>
                  <a:cubicBezTo>
                    <a:pt x="121" y="205"/>
                    <a:pt x="121" y="205"/>
                    <a:pt x="121" y="205"/>
                  </a:cubicBezTo>
                  <a:cubicBezTo>
                    <a:pt x="9" y="93"/>
                    <a:pt x="9" y="93"/>
                    <a:pt x="9" y="93"/>
                  </a:cubicBezTo>
                  <a:cubicBezTo>
                    <a:pt x="4" y="113"/>
                    <a:pt x="1" y="133"/>
                    <a:pt x="0" y="155"/>
                  </a:cubicBezTo>
                  <a:cubicBezTo>
                    <a:pt x="0" y="155"/>
                    <a:pt x="165" y="322"/>
                    <a:pt x="170"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11"/>
            <p:cNvSpPr>
              <a:spLocks/>
            </p:cNvSpPr>
            <p:nvPr/>
          </p:nvSpPr>
          <p:spPr bwMode="auto">
            <a:xfrm>
              <a:off x="254000" y="6602413"/>
              <a:ext cx="160338" cy="195262"/>
            </a:xfrm>
            <a:custGeom>
              <a:avLst/>
              <a:gdLst>
                <a:gd name="T0" fmla="*/ 0 w 101"/>
                <a:gd name="T1" fmla="*/ 0 h 123"/>
                <a:gd name="T2" fmla="*/ 0 w 101"/>
                <a:gd name="T3" fmla="*/ 23 h 123"/>
                <a:gd name="T4" fmla="*/ 101 w 101"/>
                <a:gd name="T5" fmla="*/ 123 h 123"/>
                <a:gd name="T6" fmla="*/ 101 w 101"/>
                <a:gd name="T7" fmla="*/ 101 h 123"/>
                <a:gd name="T8" fmla="*/ 0 w 101"/>
                <a:gd name="T9" fmla="*/ 0 h 123"/>
              </a:gdLst>
              <a:ahLst/>
              <a:cxnLst>
                <a:cxn ang="0">
                  <a:pos x="T0" y="T1"/>
                </a:cxn>
                <a:cxn ang="0">
                  <a:pos x="T2" y="T3"/>
                </a:cxn>
                <a:cxn ang="0">
                  <a:pos x="T4" y="T5"/>
                </a:cxn>
                <a:cxn ang="0">
                  <a:pos x="T6" y="T7"/>
                </a:cxn>
                <a:cxn ang="0">
                  <a:pos x="T8" y="T9"/>
                </a:cxn>
              </a:cxnLst>
              <a:rect l="0" t="0" r="r" b="b"/>
              <a:pathLst>
                <a:path w="101" h="123">
                  <a:moveTo>
                    <a:pt x="0" y="0"/>
                  </a:moveTo>
                  <a:lnTo>
                    <a:pt x="0" y="23"/>
                  </a:lnTo>
                  <a:lnTo>
                    <a:pt x="101" y="123"/>
                  </a:lnTo>
                  <a:lnTo>
                    <a:pt x="101" y="10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1" name="Freeform 12"/>
            <p:cNvSpPr>
              <a:spLocks/>
            </p:cNvSpPr>
            <p:nvPr/>
          </p:nvSpPr>
          <p:spPr bwMode="auto">
            <a:xfrm>
              <a:off x="490538" y="6640513"/>
              <a:ext cx="80963" cy="73025"/>
            </a:xfrm>
            <a:custGeom>
              <a:avLst/>
              <a:gdLst>
                <a:gd name="T0" fmla="*/ 99 w 163"/>
                <a:gd name="T1" fmla="*/ 0 h 145"/>
                <a:gd name="T2" fmla="*/ 49 w 163"/>
                <a:gd name="T3" fmla="*/ 0 h 145"/>
                <a:gd name="T4" fmla="*/ 49 w 163"/>
                <a:gd name="T5" fmla="*/ 63 h 145"/>
                <a:gd name="T6" fmla="*/ 0 w 163"/>
                <a:gd name="T7" fmla="*/ 63 h 145"/>
                <a:gd name="T8" fmla="*/ 81 w 163"/>
                <a:gd name="T9" fmla="*/ 145 h 145"/>
                <a:gd name="T10" fmla="*/ 163 w 163"/>
                <a:gd name="T11" fmla="*/ 63 h 145"/>
                <a:gd name="T12" fmla="*/ 99 w 163"/>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63" h="145">
                  <a:moveTo>
                    <a:pt x="99" y="0"/>
                  </a:moveTo>
                  <a:cubicBezTo>
                    <a:pt x="49" y="0"/>
                    <a:pt x="49" y="0"/>
                    <a:pt x="49" y="0"/>
                  </a:cubicBezTo>
                  <a:cubicBezTo>
                    <a:pt x="49" y="63"/>
                    <a:pt x="49" y="63"/>
                    <a:pt x="49" y="63"/>
                  </a:cubicBezTo>
                  <a:cubicBezTo>
                    <a:pt x="0" y="63"/>
                    <a:pt x="0" y="63"/>
                    <a:pt x="0" y="63"/>
                  </a:cubicBezTo>
                  <a:cubicBezTo>
                    <a:pt x="0" y="108"/>
                    <a:pt x="36" y="145"/>
                    <a:pt x="81" y="145"/>
                  </a:cubicBezTo>
                  <a:cubicBezTo>
                    <a:pt x="126" y="145"/>
                    <a:pt x="163" y="108"/>
                    <a:pt x="163" y="63"/>
                  </a:cubicBez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2" name="Freeform 13"/>
            <p:cNvSpPr>
              <a:spLocks/>
            </p:cNvSpPr>
            <p:nvPr/>
          </p:nvSpPr>
          <p:spPr bwMode="auto">
            <a:xfrm>
              <a:off x="606425" y="6526213"/>
              <a:ext cx="144463" cy="180975"/>
            </a:xfrm>
            <a:custGeom>
              <a:avLst/>
              <a:gdLst>
                <a:gd name="T0" fmla="*/ 87 w 91"/>
                <a:gd name="T1" fmla="*/ 92 h 114"/>
                <a:gd name="T2" fmla="*/ 74 w 91"/>
                <a:gd name="T3" fmla="*/ 114 h 114"/>
                <a:gd name="T4" fmla="*/ 0 w 91"/>
                <a:gd name="T5" fmla="*/ 114 h 114"/>
                <a:gd name="T6" fmla="*/ 48 w 91"/>
                <a:gd name="T7" fmla="*/ 23 h 114"/>
                <a:gd name="T8" fmla="*/ 6 w 91"/>
                <a:gd name="T9" fmla="*/ 23 h 114"/>
                <a:gd name="T10" fmla="*/ 18 w 91"/>
                <a:gd name="T11" fmla="*/ 0 h 114"/>
                <a:gd name="T12" fmla="*/ 91 w 91"/>
                <a:gd name="T13" fmla="*/ 0 h 114"/>
                <a:gd name="T14" fmla="*/ 44 w 91"/>
                <a:gd name="T15" fmla="*/ 92 h 114"/>
                <a:gd name="T16" fmla="*/ 87 w 91"/>
                <a:gd name="T17"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4">
                  <a:moveTo>
                    <a:pt x="87" y="92"/>
                  </a:moveTo>
                  <a:lnTo>
                    <a:pt x="74" y="114"/>
                  </a:lnTo>
                  <a:lnTo>
                    <a:pt x="0" y="114"/>
                  </a:lnTo>
                  <a:lnTo>
                    <a:pt x="48" y="23"/>
                  </a:lnTo>
                  <a:lnTo>
                    <a:pt x="6" y="23"/>
                  </a:lnTo>
                  <a:lnTo>
                    <a:pt x="18" y="0"/>
                  </a:lnTo>
                  <a:lnTo>
                    <a:pt x="91" y="0"/>
                  </a:lnTo>
                  <a:lnTo>
                    <a:pt x="44" y="92"/>
                  </a:lnTo>
                  <a:lnTo>
                    <a:pt x="87"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3" name="Freeform 14"/>
            <p:cNvSpPr>
              <a:spLocks/>
            </p:cNvSpPr>
            <p:nvPr/>
          </p:nvSpPr>
          <p:spPr bwMode="auto">
            <a:xfrm>
              <a:off x="766763" y="6526213"/>
              <a:ext cx="103188" cy="180975"/>
            </a:xfrm>
            <a:custGeom>
              <a:avLst/>
              <a:gdLst>
                <a:gd name="T0" fmla="*/ 28 w 65"/>
                <a:gd name="T1" fmla="*/ 46 h 114"/>
                <a:gd name="T2" fmla="*/ 65 w 65"/>
                <a:gd name="T3" fmla="*/ 46 h 114"/>
                <a:gd name="T4" fmla="*/ 65 w 65"/>
                <a:gd name="T5" fmla="*/ 68 h 114"/>
                <a:gd name="T6" fmla="*/ 28 w 65"/>
                <a:gd name="T7" fmla="*/ 68 h 114"/>
                <a:gd name="T8" fmla="*/ 28 w 65"/>
                <a:gd name="T9" fmla="*/ 92 h 114"/>
                <a:gd name="T10" fmla="*/ 65 w 65"/>
                <a:gd name="T11" fmla="*/ 92 h 114"/>
                <a:gd name="T12" fmla="*/ 65 w 65"/>
                <a:gd name="T13" fmla="*/ 114 h 114"/>
                <a:gd name="T14" fmla="*/ 0 w 65"/>
                <a:gd name="T15" fmla="*/ 114 h 114"/>
                <a:gd name="T16" fmla="*/ 0 w 65"/>
                <a:gd name="T17" fmla="*/ 0 h 114"/>
                <a:gd name="T18" fmla="*/ 65 w 65"/>
                <a:gd name="T19" fmla="*/ 0 h 114"/>
                <a:gd name="T20" fmla="*/ 65 w 65"/>
                <a:gd name="T21" fmla="*/ 23 h 114"/>
                <a:gd name="T22" fmla="*/ 28 w 65"/>
                <a:gd name="T23" fmla="*/ 23 h 114"/>
                <a:gd name="T24" fmla="*/ 28 w 65"/>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14">
                  <a:moveTo>
                    <a:pt x="28" y="46"/>
                  </a:moveTo>
                  <a:lnTo>
                    <a:pt x="65" y="46"/>
                  </a:lnTo>
                  <a:lnTo>
                    <a:pt x="65" y="68"/>
                  </a:lnTo>
                  <a:lnTo>
                    <a:pt x="28" y="68"/>
                  </a:lnTo>
                  <a:lnTo>
                    <a:pt x="28" y="92"/>
                  </a:lnTo>
                  <a:lnTo>
                    <a:pt x="65" y="92"/>
                  </a:lnTo>
                  <a:lnTo>
                    <a:pt x="65" y="114"/>
                  </a:lnTo>
                  <a:lnTo>
                    <a:pt x="0" y="114"/>
                  </a:lnTo>
                  <a:lnTo>
                    <a:pt x="0" y="0"/>
                  </a:lnTo>
                  <a:lnTo>
                    <a:pt x="65" y="0"/>
                  </a:lnTo>
                  <a:lnTo>
                    <a:pt x="65" y="23"/>
                  </a:lnTo>
                  <a:lnTo>
                    <a:pt x="28" y="23"/>
                  </a:lnTo>
                  <a:lnTo>
                    <a:pt x="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4" name="Freeform 15"/>
            <p:cNvSpPr>
              <a:spLocks noEditPoints="1"/>
            </p:cNvSpPr>
            <p:nvPr/>
          </p:nvSpPr>
          <p:spPr bwMode="auto">
            <a:xfrm>
              <a:off x="889000" y="6526213"/>
              <a:ext cx="131763" cy="180975"/>
            </a:xfrm>
            <a:custGeom>
              <a:avLst/>
              <a:gdLst>
                <a:gd name="T0" fmla="*/ 123 w 260"/>
                <a:gd name="T1" fmla="*/ 0 h 360"/>
                <a:gd name="T2" fmla="*/ 215 w 260"/>
                <a:gd name="T3" fmla="*/ 17 h 360"/>
                <a:gd name="T4" fmla="*/ 255 w 260"/>
                <a:gd name="T5" fmla="*/ 98 h 360"/>
                <a:gd name="T6" fmla="*/ 231 w 260"/>
                <a:gd name="T7" fmla="*/ 160 h 360"/>
                <a:gd name="T8" fmla="*/ 193 w 260"/>
                <a:gd name="T9" fmla="*/ 181 h 360"/>
                <a:gd name="T10" fmla="*/ 236 w 260"/>
                <a:gd name="T11" fmla="*/ 202 h 360"/>
                <a:gd name="T12" fmla="*/ 260 w 260"/>
                <a:gd name="T13" fmla="*/ 264 h 360"/>
                <a:gd name="T14" fmla="*/ 223 w 260"/>
                <a:gd name="T15" fmla="*/ 343 h 360"/>
                <a:gd name="T16" fmla="*/ 147 w 260"/>
                <a:gd name="T17" fmla="*/ 360 h 360"/>
                <a:gd name="T18" fmla="*/ 0 w 260"/>
                <a:gd name="T19" fmla="*/ 360 h 360"/>
                <a:gd name="T20" fmla="*/ 0 w 260"/>
                <a:gd name="T21" fmla="*/ 0 h 360"/>
                <a:gd name="T22" fmla="*/ 123 w 260"/>
                <a:gd name="T23" fmla="*/ 0 h 360"/>
                <a:gd name="T24" fmla="*/ 88 w 260"/>
                <a:gd name="T25" fmla="*/ 149 h 360"/>
                <a:gd name="T26" fmla="*/ 109 w 260"/>
                <a:gd name="T27" fmla="*/ 149 h 360"/>
                <a:gd name="T28" fmla="*/ 166 w 260"/>
                <a:gd name="T29" fmla="*/ 107 h 360"/>
                <a:gd name="T30" fmla="*/ 108 w 260"/>
                <a:gd name="T31" fmla="*/ 65 h 360"/>
                <a:gd name="T32" fmla="*/ 88 w 260"/>
                <a:gd name="T33" fmla="*/ 65 h 360"/>
                <a:gd name="T34" fmla="*/ 88 w 260"/>
                <a:gd name="T35" fmla="*/ 149 h 360"/>
                <a:gd name="T36" fmla="*/ 88 w 260"/>
                <a:gd name="T37" fmla="*/ 297 h 360"/>
                <a:gd name="T38" fmla="*/ 119 w 260"/>
                <a:gd name="T39" fmla="*/ 297 h 360"/>
                <a:gd name="T40" fmla="*/ 172 w 260"/>
                <a:gd name="T41" fmla="*/ 256 h 360"/>
                <a:gd name="T42" fmla="*/ 152 w 260"/>
                <a:gd name="T43" fmla="*/ 219 h 360"/>
                <a:gd name="T44" fmla="*/ 107 w 260"/>
                <a:gd name="T45" fmla="*/ 212 h 360"/>
                <a:gd name="T46" fmla="*/ 88 w 260"/>
                <a:gd name="T47" fmla="*/ 212 h 360"/>
                <a:gd name="T48" fmla="*/ 88 w 260"/>
                <a:gd name="T49" fmla="*/ 29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60">
                  <a:moveTo>
                    <a:pt x="123" y="0"/>
                  </a:moveTo>
                  <a:cubicBezTo>
                    <a:pt x="169" y="0"/>
                    <a:pt x="195" y="5"/>
                    <a:pt x="215" y="17"/>
                  </a:cubicBezTo>
                  <a:cubicBezTo>
                    <a:pt x="240" y="32"/>
                    <a:pt x="255" y="63"/>
                    <a:pt x="255" y="98"/>
                  </a:cubicBezTo>
                  <a:cubicBezTo>
                    <a:pt x="255" y="123"/>
                    <a:pt x="247" y="144"/>
                    <a:pt x="231" y="160"/>
                  </a:cubicBezTo>
                  <a:cubicBezTo>
                    <a:pt x="220" y="171"/>
                    <a:pt x="212" y="176"/>
                    <a:pt x="193" y="181"/>
                  </a:cubicBezTo>
                  <a:cubicBezTo>
                    <a:pt x="215" y="186"/>
                    <a:pt x="225" y="191"/>
                    <a:pt x="236" y="202"/>
                  </a:cubicBezTo>
                  <a:cubicBezTo>
                    <a:pt x="252" y="217"/>
                    <a:pt x="260" y="238"/>
                    <a:pt x="260" y="264"/>
                  </a:cubicBezTo>
                  <a:cubicBezTo>
                    <a:pt x="260" y="298"/>
                    <a:pt x="247" y="327"/>
                    <a:pt x="223" y="343"/>
                  </a:cubicBezTo>
                  <a:cubicBezTo>
                    <a:pt x="206" y="355"/>
                    <a:pt x="184" y="360"/>
                    <a:pt x="147" y="360"/>
                  </a:cubicBezTo>
                  <a:cubicBezTo>
                    <a:pt x="0" y="360"/>
                    <a:pt x="0" y="360"/>
                    <a:pt x="0" y="360"/>
                  </a:cubicBezTo>
                  <a:cubicBezTo>
                    <a:pt x="0" y="0"/>
                    <a:pt x="0" y="0"/>
                    <a:pt x="0" y="0"/>
                  </a:cubicBezTo>
                  <a:lnTo>
                    <a:pt x="123" y="0"/>
                  </a:lnTo>
                  <a:close/>
                  <a:moveTo>
                    <a:pt x="88" y="149"/>
                  </a:moveTo>
                  <a:cubicBezTo>
                    <a:pt x="109" y="149"/>
                    <a:pt x="109" y="149"/>
                    <a:pt x="109" y="149"/>
                  </a:cubicBezTo>
                  <a:cubicBezTo>
                    <a:pt x="149" y="149"/>
                    <a:pt x="166" y="136"/>
                    <a:pt x="166" y="107"/>
                  </a:cubicBezTo>
                  <a:cubicBezTo>
                    <a:pt x="166" y="78"/>
                    <a:pt x="149" y="65"/>
                    <a:pt x="108" y="65"/>
                  </a:cubicBezTo>
                  <a:cubicBezTo>
                    <a:pt x="88" y="65"/>
                    <a:pt x="88" y="65"/>
                    <a:pt x="88" y="65"/>
                  </a:cubicBezTo>
                  <a:lnTo>
                    <a:pt x="88" y="149"/>
                  </a:lnTo>
                  <a:close/>
                  <a:moveTo>
                    <a:pt x="88" y="297"/>
                  </a:moveTo>
                  <a:cubicBezTo>
                    <a:pt x="119" y="297"/>
                    <a:pt x="119" y="297"/>
                    <a:pt x="119" y="297"/>
                  </a:cubicBezTo>
                  <a:cubicBezTo>
                    <a:pt x="156" y="297"/>
                    <a:pt x="172" y="285"/>
                    <a:pt x="172" y="256"/>
                  </a:cubicBezTo>
                  <a:cubicBezTo>
                    <a:pt x="172" y="238"/>
                    <a:pt x="165" y="226"/>
                    <a:pt x="152" y="219"/>
                  </a:cubicBezTo>
                  <a:cubicBezTo>
                    <a:pt x="143" y="214"/>
                    <a:pt x="134" y="212"/>
                    <a:pt x="107" y="212"/>
                  </a:cubicBezTo>
                  <a:cubicBezTo>
                    <a:pt x="88" y="212"/>
                    <a:pt x="88" y="212"/>
                    <a:pt x="88" y="212"/>
                  </a:cubicBezTo>
                  <a:lnTo>
                    <a:pt x="88"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 name="Freeform 16"/>
            <p:cNvSpPr>
              <a:spLocks noEditPoints="1"/>
            </p:cNvSpPr>
            <p:nvPr/>
          </p:nvSpPr>
          <p:spPr bwMode="auto">
            <a:xfrm>
              <a:off x="1039813" y="6526213"/>
              <a:ext cx="136525" cy="180975"/>
            </a:xfrm>
            <a:custGeom>
              <a:avLst/>
              <a:gdLst>
                <a:gd name="T0" fmla="*/ 88 w 271"/>
                <a:gd name="T1" fmla="*/ 360 h 360"/>
                <a:gd name="T2" fmla="*/ 0 w 271"/>
                <a:gd name="T3" fmla="*/ 360 h 360"/>
                <a:gd name="T4" fmla="*/ 0 w 271"/>
                <a:gd name="T5" fmla="*/ 0 h 360"/>
                <a:gd name="T6" fmla="*/ 117 w 271"/>
                <a:gd name="T7" fmla="*/ 0 h 360"/>
                <a:gd name="T8" fmla="*/ 222 w 271"/>
                <a:gd name="T9" fmla="*/ 27 h 360"/>
                <a:gd name="T10" fmla="*/ 261 w 271"/>
                <a:gd name="T11" fmla="*/ 118 h 360"/>
                <a:gd name="T12" fmla="*/ 192 w 271"/>
                <a:gd name="T13" fmla="*/ 228 h 360"/>
                <a:gd name="T14" fmla="*/ 271 w 271"/>
                <a:gd name="T15" fmla="*/ 360 h 360"/>
                <a:gd name="T16" fmla="*/ 166 w 271"/>
                <a:gd name="T17" fmla="*/ 360 h 360"/>
                <a:gd name="T18" fmla="*/ 88 w 271"/>
                <a:gd name="T19" fmla="*/ 221 h 360"/>
                <a:gd name="T20" fmla="*/ 88 w 271"/>
                <a:gd name="T21" fmla="*/ 360 h 360"/>
                <a:gd name="T22" fmla="*/ 116 w 271"/>
                <a:gd name="T23" fmla="*/ 171 h 360"/>
                <a:gd name="T24" fmla="*/ 173 w 271"/>
                <a:gd name="T25" fmla="*/ 122 h 360"/>
                <a:gd name="T26" fmla="*/ 121 w 271"/>
                <a:gd name="T27" fmla="*/ 72 h 360"/>
                <a:gd name="T28" fmla="*/ 88 w 271"/>
                <a:gd name="T29" fmla="*/ 72 h 360"/>
                <a:gd name="T30" fmla="*/ 88 w 271"/>
                <a:gd name="T31" fmla="*/ 171 h 360"/>
                <a:gd name="T32" fmla="*/ 116 w 271"/>
                <a:gd name="T33" fmla="*/ 17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360">
                  <a:moveTo>
                    <a:pt x="88" y="360"/>
                  </a:moveTo>
                  <a:cubicBezTo>
                    <a:pt x="0" y="360"/>
                    <a:pt x="0" y="360"/>
                    <a:pt x="0" y="360"/>
                  </a:cubicBezTo>
                  <a:cubicBezTo>
                    <a:pt x="0" y="0"/>
                    <a:pt x="0" y="0"/>
                    <a:pt x="0" y="0"/>
                  </a:cubicBezTo>
                  <a:cubicBezTo>
                    <a:pt x="117" y="0"/>
                    <a:pt x="117" y="0"/>
                    <a:pt x="117" y="0"/>
                  </a:cubicBezTo>
                  <a:cubicBezTo>
                    <a:pt x="164" y="0"/>
                    <a:pt x="199" y="9"/>
                    <a:pt x="222" y="27"/>
                  </a:cubicBezTo>
                  <a:cubicBezTo>
                    <a:pt x="247" y="46"/>
                    <a:pt x="261" y="79"/>
                    <a:pt x="261" y="118"/>
                  </a:cubicBezTo>
                  <a:cubicBezTo>
                    <a:pt x="261" y="173"/>
                    <a:pt x="238" y="209"/>
                    <a:pt x="192" y="228"/>
                  </a:cubicBezTo>
                  <a:cubicBezTo>
                    <a:pt x="271" y="360"/>
                    <a:pt x="271" y="360"/>
                    <a:pt x="271" y="360"/>
                  </a:cubicBezTo>
                  <a:cubicBezTo>
                    <a:pt x="166" y="360"/>
                    <a:pt x="166" y="360"/>
                    <a:pt x="166" y="360"/>
                  </a:cubicBezTo>
                  <a:cubicBezTo>
                    <a:pt x="88" y="221"/>
                    <a:pt x="88" y="221"/>
                    <a:pt x="88" y="221"/>
                  </a:cubicBezTo>
                  <a:lnTo>
                    <a:pt x="88" y="360"/>
                  </a:lnTo>
                  <a:close/>
                  <a:moveTo>
                    <a:pt x="116" y="171"/>
                  </a:moveTo>
                  <a:cubicBezTo>
                    <a:pt x="151" y="171"/>
                    <a:pt x="173" y="153"/>
                    <a:pt x="173" y="122"/>
                  </a:cubicBezTo>
                  <a:cubicBezTo>
                    <a:pt x="173" y="92"/>
                    <a:pt x="152" y="72"/>
                    <a:pt x="121" y="72"/>
                  </a:cubicBezTo>
                  <a:cubicBezTo>
                    <a:pt x="88" y="72"/>
                    <a:pt x="88" y="72"/>
                    <a:pt x="88" y="72"/>
                  </a:cubicBezTo>
                  <a:cubicBezTo>
                    <a:pt x="88" y="171"/>
                    <a:pt x="88" y="171"/>
                    <a:pt x="88" y="171"/>
                  </a:cubicBezTo>
                  <a:lnTo>
                    <a:pt x="11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17"/>
            <p:cNvSpPr>
              <a:spLocks noEditPoints="1"/>
            </p:cNvSpPr>
            <p:nvPr/>
          </p:nvSpPr>
          <p:spPr bwMode="auto">
            <a:xfrm>
              <a:off x="1176338" y="6526213"/>
              <a:ext cx="174625" cy="180975"/>
            </a:xfrm>
            <a:custGeom>
              <a:avLst/>
              <a:gdLst>
                <a:gd name="T0" fmla="*/ 73 w 110"/>
                <a:gd name="T1" fmla="*/ 0 h 114"/>
                <a:gd name="T2" fmla="*/ 38 w 110"/>
                <a:gd name="T3" fmla="*/ 0 h 114"/>
                <a:gd name="T4" fmla="*/ 0 w 110"/>
                <a:gd name="T5" fmla="*/ 114 h 114"/>
                <a:gd name="T6" fmla="*/ 29 w 110"/>
                <a:gd name="T7" fmla="*/ 114 h 114"/>
                <a:gd name="T8" fmla="*/ 36 w 110"/>
                <a:gd name="T9" fmla="*/ 92 h 114"/>
                <a:gd name="T10" fmla="*/ 73 w 110"/>
                <a:gd name="T11" fmla="*/ 92 h 114"/>
                <a:gd name="T12" fmla="*/ 80 w 110"/>
                <a:gd name="T13" fmla="*/ 114 h 114"/>
                <a:gd name="T14" fmla="*/ 110 w 110"/>
                <a:gd name="T15" fmla="*/ 114 h 114"/>
                <a:gd name="T16" fmla="*/ 73 w 110"/>
                <a:gd name="T17" fmla="*/ 0 h 114"/>
                <a:gd name="T18" fmla="*/ 43 w 110"/>
                <a:gd name="T19" fmla="*/ 70 h 114"/>
                <a:gd name="T20" fmla="*/ 55 w 110"/>
                <a:gd name="T21" fmla="*/ 33 h 114"/>
                <a:gd name="T22" fmla="*/ 66 w 110"/>
                <a:gd name="T23" fmla="*/ 70 h 114"/>
                <a:gd name="T24" fmla="*/ 43 w 110"/>
                <a:gd name="T25" fmla="*/ 7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14">
                  <a:moveTo>
                    <a:pt x="73" y="0"/>
                  </a:moveTo>
                  <a:lnTo>
                    <a:pt x="38" y="0"/>
                  </a:lnTo>
                  <a:lnTo>
                    <a:pt x="0" y="114"/>
                  </a:lnTo>
                  <a:lnTo>
                    <a:pt x="29" y="114"/>
                  </a:lnTo>
                  <a:lnTo>
                    <a:pt x="36" y="92"/>
                  </a:lnTo>
                  <a:lnTo>
                    <a:pt x="73" y="92"/>
                  </a:lnTo>
                  <a:lnTo>
                    <a:pt x="80" y="114"/>
                  </a:lnTo>
                  <a:lnTo>
                    <a:pt x="110" y="114"/>
                  </a:lnTo>
                  <a:lnTo>
                    <a:pt x="73" y="0"/>
                  </a:lnTo>
                  <a:close/>
                  <a:moveTo>
                    <a:pt x="43" y="70"/>
                  </a:moveTo>
                  <a:lnTo>
                    <a:pt x="55" y="33"/>
                  </a:lnTo>
                  <a:lnTo>
                    <a:pt x="66" y="70"/>
                  </a:lnTo>
                  <a:lnTo>
                    <a:pt x="43"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7" name="Content Placeholder 3"/>
          <p:cNvSpPr>
            <a:spLocks noGrp="1"/>
          </p:cNvSpPr>
          <p:nvPr>
            <p:ph sz="half" idx="2"/>
          </p:nvPr>
        </p:nvSpPr>
        <p:spPr>
          <a:xfrm>
            <a:off x="6205869" y="1326995"/>
            <a:ext cx="5302190" cy="4591201"/>
          </a:xfrm>
        </p:spPr>
        <p:txBody>
          <a:bodyPr>
            <a:normAutofit/>
          </a:bodyPr>
          <a:lstStyle>
            <a:lvl1pPr>
              <a:buClr>
                <a:schemeClr val="accent6"/>
              </a:buClr>
              <a:defRPr sz="2000">
                <a:solidFill>
                  <a:schemeClr val="bg1"/>
                </a:solidFill>
              </a:defRPr>
            </a:lvl1pPr>
            <a:lvl2pPr>
              <a:buClr>
                <a:schemeClr val="accent6"/>
              </a:buClr>
              <a:defRPr sz="1800">
                <a:solidFill>
                  <a:schemeClr val="bg1"/>
                </a:solidFill>
              </a:defRPr>
            </a:lvl2pPr>
            <a:lvl3pPr>
              <a:buClr>
                <a:schemeClr val="accent6"/>
              </a:buClr>
              <a:defRPr sz="1600">
                <a:solidFill>
                  <a:schemeClr val="bg1"/>
                </a:solidFill>
              </a:defRPr>
            </a:lvl3pPr>
            <a:lvl4pPr>
              <a:buClr>
                <a:schemeClr val="accent6"/>
              </a:buClr>
              <a:defRPr sz="1400">
                <a:solidFill>
                  <a:schemeClr val="bg1"/>
                </a:solidFill>
              </a:defRPr>
            </a:lvl4pPr>
            <a:lvl5pPr>
              <a:buClr>
                <a:schemeClr val="accent6"/>
              </a:buClr>
              <a:defRPr sz="1400">
                <a:solidFill>
                  <a:schemeClr val="bg1"/>
                </a:solidFill>
              </a:defRPr>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95507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ark Grey Backgound Title and Content">
    <p:bg>
      <p:bgPr>
        <a:solidFill>
          <a:schemeClr val="tx2"/>
        </a:solidFill>
        <a:effectLst/>
      </p:bgPr>
    </p:bg>
    <p:spTree>
      <p:nvGrpSpPr>
        <p:cNvPr id="1" name=""/>
        <p:cNvGrpSpPr/>
        <p:nvPr/>
      </p:nvGrpSpPr>
      <p:grpSpPr>
        <a:xfrm>
          <a:off x="0" y="0"/>
          <a:ext cx="0" cy="0"/>
          <a:chOff x="0" y="0"/>
          <a:chExt cx="0" cy="0"/>
        </a:xfrm>
      </p:grpSpPr>
      <p:grpSp>
        <p:nvGrpSpPr>
          <p:cNvPr id="37" name="Group 36"/>
          <p:cNvGrpSpPr/>
          <p:nvPr userDrawn="1"/>
        </p:nvGrpSpPr>
        <p:grpSpPr>
          <a:xfrm>
            <a:off x="7404412" y="1248451"/>
            <a:ext cx="4240024" cy="4864498"/>
            <a:chOff x="9959950" y="4707058"/>
            <a:chExt cx="2029842" cy="1996506"/>
          </a:xfrm>
          <a:solidFill>
            <a:schemeClr val="bg1">
              <a:alpha val="5000"/>
            </a:schemeClr>
          </a:solidFill>
        </p:grpSpPr>
        <p:sp>
          <p:nvSpPr>
            <p:cNvPr id="38" name="Freeform 37"/>
            <p:cNvSpPr>
              <a:spLocks/>
            </p:cNvSpPr>
            <p:nvPr userDrawn="1"/>
          </p:nvSpPr>
          <p:spPr bwMode="auto">
            <a:xfrm>
              <a:off x="11304825" y="5592639"/>
              <a:ext cx="161099" cy="398038"/>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9" name="Freeform 38"/>
            <p:cNvSpPr>
              <a:spLocks/>
            </p:cNvSpPr>
            <p:nvPr userDrawn="1"/>
          </p:nvSpPr>
          <p:spPr bwMode="auto">
            <a:xfrm>
              <a:off x="10253507" y="4707058"/>
              <a:ext cx="961818" cy="1598468"/>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0" name="Freeform 39"/>
            <p:cNvSpPr>
              <a:spLocks/>
            </p:cNvSpPr>
            <p:nvPr userDrawn="1"/>
          </p:nvSpPr>
          <p:spPr bwMode="auto">
            <a:xfrm>
              <a:off x="10986207" y="5311485"/>
              <a:ext cx="158712" cy="679191"/>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1" name="Freeform 40"/>
            <p:cNvSpPr>
              <a:spLocks/>
            </p:cNvSpPr>
            <p:nvPr userDrawn="1"/>
          </p:nvSpPr>
          <p:spPr bwMode="auto">
            <a:xfrm>
              <a:off x="11144920" y="5450483"/>
              <a:ext cx="389023" cy="142157"/>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2" name="Freeform 41"/>
            <p:cNvSpPr>
              <a:spLocks/>
            </p:cNvSpPr>
            <p:nvPr userDrawn="1"/>
          </p:nvSpPr>
          <p:spPr bwMode="auto">
            <a:xfrm>
              <a:off x="9959950" y="4962940"/>
              <a:ext cx="547735" cy="929808"/>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3" name="Freeform 42"/>
            <p:cNvSpPr>
              <a:spLocks/>
            </p:cNvSpPr>
            <p:nvPr userDrawn="1"/>
          </p:nvSpPr>
          <p:spPr bwMode="auto">
            <a:xfrm>
              <a:off x="9963530" y="5602116"/>
              <a:ext cx="1022678" cy="1101448"/>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4" name="Freeform 43"/>
            <p:cNvSpPr>
              <a:spLocks/>
            </p:cNvSpPr>
            <p:nvPr userDrawn="1"/>
          </p:nvSpPr>
          <p:spPr bwMode="auto">
            <a:xfrm>
              <a:off x="11465923" y="5813771"/>
              <a:ext cx="523869" cy="407515"/>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p>
            <a:r>
              <a:rPr lang="en-US" dirty="0"/>
              <a:t> Confidential: For Internal Use Only</a:t>
            </a:r>
          </a:p>
        </p:txBody>
      </p:sp>
      <p:sp>
        <p:nvSpPr>
          <p:cNvPr id="4" name="Slide Number Placeholder 3"/>
          <p:cNvSpPr>
            <a:spLocks noGrp="1"/>
          </p:cNvSpPr>
          <p:nvPr>
            <p:ph type="sldNum" sz="quarter" idx="11"/>
          </p:nvPr>
        </p:nvSpPr>
        <p:spPr/>
        <p:txBody>
          <a:bodyPr/>
          <a:lstStyle/>
          <a:p>
            <a:fld id="{AAEAE4A8-A6E5-453E-B946-FB774B73F48C}" type="slidenum">
              <a:rPr lang="en-US" smtClean="0"/>
              <a:pPr/>
              <a:t>‹#›</a:t>
            </a:fld>
            <a:endParaRPr lang="en-US" dirty="0"/>
          </a:p>
        </p:txBody>
      </p:sp>
      <p:sp>
        <p:nvSpPr>
          <p:cNvPr id="5" name="Rectangle 4"/>
          <p:cNvSpPr/>
          <p:nvPr userDrawn="1"/>
        </p:nvSpPr>
        <p:spPr>
          <a:xfrm>
            <a:off x="0" y="0"/>
            <a:ext cx="12188825" cy="6978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solidFill>
                <a:prstClr val="white"/>
              </a:solidFill>
            </a:endParaRPr>
          </a:p>
        </p:txBody>
      </p:sp>
      <p:grpSp>
        <p:nvGrpSpPr>
          <p:cNvPr id="6" name="Group 5"/>
          <p:cNvGrpSpPr>
            <a:grpSpLocks noChangeAspect="1"/>
          </p:cNvGrpSpPr>
          <p:nvPr userDrawn="1"/>
        </p:nvGrpSpPr>
        <p:grpSpPr>
          <a:xfrm>
            <a:off x="403282" y="151854"/>
            <a:ext cx="1297406" cy="418699"/>
            <a:chOff x="254000" y="6443663"/>
            <a:chExt cx="1096963" cy="354012"/>
          </a:xfrm>
          <a:solidFill>
            <a:schemeClr val="bg1"/>
          </a:solidFill>
        </p:grpSpPr>
        <p:sp>
          <p:nvSpPr>
            <p:cNvPr id="7" name="Freeform 6"/>
            <p:cNvSpPr>
              <a:spLocks/>
            </p:cNvSpPr>
            <p:nvPr/>
          </p:nvSpPr>
          <p:spPr bwMode="auto">
            <a:xfrm>
              <a:off x="465138" y="6600825"/>
              <a:ext cx="25400" cy="71437"/>
            </a:xfrm>
            <a:custGeom>
              <a:avLst/>
              <a:gdLst>
                <a:gd name="T0" fmla="*/ 16 w 16"/>
                <a:gd name="T1" fmla="*/ 16 h 45"/>
                <a:gd name="T2" fmla="*/ 0 w 16"/>
                <a:gd name="T3" fmla="*/ 0 h 45"/>
                <a:gd name="T4" fmla="*/ 0 w 16"/>
                <a:gd name="T5" fmla="*/ 45 h 45"/>
                <a:gd name="T6" fmla="*/ 16 w 16"/>
                <a:gd name="T7" fmla="*/ 45 h 45"/>
                <a:gd name="T8" fmla="*/ 16 w 16"/>
                <a:gd name="T9" fmla="*/ 16 h 45"/>
              </a:gdLst>
              <a:ahLst/>
              <a:cxnLst>
                <a:cxn ang="0">
                  <a:pos x="T0" y="T1"/>
                </a:cxn>
                <a:cxn ang="0">
                  <a:pos x="T2" y="T3"/>
                </a:cxn>
                <a:cxn ang="0">
                  <a:pos x="T4" y="T5"/>
                </a:cxn>
                <a:cxn ang="0">
                  <a:pos x="T6" y="T7"/>
                </a:cxn>
                <a:cxn ang="0">
                  <a:pos x="T8" y="T9"/>
                </a:cxn>
              </a:cxnLst>
              <a:rect l="0" t="0" r="r" b="b"/>
              <a:pathLst>
                <a:path w="16" h="45">
                  <a:moveTo>
                    <a:pt x="16" y="16"/>
                  </a:moveTo>
                  <a:lnTo>
                    <a:pt x="0" y="0"/>
                  </a:lnTo>
                  <a:lnTo>
                    <a:pt x="0" y="45"/>
                  </a:lnTo>
                  <a:lnTo>
                    <a:pt x="16" y="45"/>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 name="Freeform 7"/>
            <p:cNvSpPr>
              <a:spLocks/>
            </p:cNvSpPr>
            <p:nvPr/>
          </p:nvSpPr>
          <p:spPr bwMode="auto">
            <a:xfrm>
              <a:off x="300038" y="6443663"/>
              <a:ext cx="150813" cy="284162"/>
            </a:xfrm>
            <a:custGeom>
              <a:avLst/>
              <a:gdLst>
                <a:gd name="T0" fmla="*/ 178 w 299"/>
                <a:gd name="T1" fmla="*/ 212 h 563"/>
                <a:gd name="T2" fmla="*/ 299 w 299"/>
                <a:gd name="T3" fmla="*/ 212 h 563"/>
                <a:gd name="T4" fmla="*/ 250 w 299"/>
                <a:gd name="T5" fmla="*/ 163 h 563"/>
                <a:gd name="T6" fmla="*/ 249 w 299"/>
                <a:gd name="T7" fmla="*/ 163 h 563"/>
                <a:gd name="T8" fmla="*/ 186 w 299"/>
                <a:gd name="T9" fmla="*/ 163 h 563"/>
                <a:gd name="T10" fmla="*/ 260 w 299"/>
                <a:gd name="T11" fmla="*/ 81 h 563"/>
                <a:gd name="T12" fmla="*/ 178 w 299"/>
                <a:gd name="T13" fmla="*/ 0 h 563"/>
                <a:gd name="T14" fmla="*/ 178 w 299"/>
                <a:gd name="T15" fmla="*/ 163 h 563"/>
                <a:gd name="T16" fmla="*/ 178 w 299"/>
                <a:gd name="T17" fmla="*/ 163 h 563"/>
                <a:gd name="T18" fmla="*/ 43 w 299"/>
                <a:gd name="T19" fmla="*/ 28 h 563"/>
                <a:gd name="T20" fmla="*/ 22 w 299"/>
                <a:gd name="T21" fmla="*/ 40 h 563"/>
                <a:gd name="T22" fmla="*/ 0 w 299"/>
                <a:gd name="T23" fmla="*/ 55 h 563"/>
                <a:gd name="T24" fmla="*/ 129 w 299"/>
                <a:gd name="T25" fmla="*/ 183 h 563"/>
                <a:gd name="T26" fmla="*/ 129 w 299"/>
                <a:gd name="T27" fmla="*/ 464 h 563"/>
                <a:gd name="T28" fmla="*/ 228 w 299"/>
                <a:gd name="T29" fmla="*/ 563 h 563"/>
                <a:gd name="T30" fmla="*/ 228 w 299"/>
                <a:gd name="T31" fmla="*/ 493 h 563"/>
                <a:gd name="T32" fmla="*/ 178 w 299"/>
                <a:gd name="T33" fmla="*/ 443 h 563"/>
                <a:gd name="T34" fmla="*/ 178 w 299"/>
                <a:gd name="T35" fmla="*/ 21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563">
                  <a:moveTo>
                    <a:pt x="178" y="212"/>
                  </a:moveTo>
                  <a:cubicBezTo>
                    <a:pt x="299" y="212"/>
                    <a:pt x="299" y="212"/>
                    <a:pt x="299" y="212"/>
                  </a:cubicBezTo>
                  <a:cubicBezTo>
                    <a:pt x="250" y="163"/>
                    <a:pt x="250" y="163"/>
                    <a:pt x="250" y="163"/>
                  </a:cubicBezTo>
                  <a:cubicBezTo>
                    <a:pt x="249" y="163"/>
                    <a:pt x="249" y="163"/>
                    <a:pt x="249" y="163"/>
                  </a:cubicBezTo>
                  <a:cubicBezTo>
                    <a:pt x="186" y="163"/>
                    <a:pt x="186" y="163"/>
                    <a:pt x="186" y="163"/>
                  </a:cubicBezTo>
                  <a:cubicBezTo>
                    <a:pt x="227" y="159"/>
                    <a:pt x="260" y="124"/>
                    <a:pt x="260" y="81"/>
                  </a:cubicBezTo>
                  <a:cubicBezTo>
                    <a:pt x="260" y="36"/>
                    <a:pt x="223" y="0"/>
                    <a:pt x="178" y="0"/>
                  </a:cubicBezTo>
                  <a:cubicBezTo>
                    <a:pt x="178" y="163"/>
                    <a:pt x="178" y="163"/>
                    <a:pt x="178" y="163"/>
                  </a:cubicBezTo>
                  <a:cubicBezTo>
                    <a:pt x="178" y="163"/>
                    <a:pt x="178" y="163"/>
                    <a:pt x="178" y="163"/>
                  </a:cubicBezTo>
                  <a:cubicBezTo>
                    <a:pt x="43" y="28"/>
                    <a:pt x="43" y="28"/>
                    <a:pt x="43" y="28"/>
                  </a:cubicBezTo>
                  <a:cubicBezTo>
                    <a:pt x="36" y="31"/>
                    <a:pt x="29" y="35"/>
                    <a:pt x="22" y="40"/>
                  </a:cubicBezTo>
                  <a:cubicBezTo>
                    <a:pt x="14" y="45"/>
                    <a:pt x="7" y="50"/>
                    <a:pt x="0" y="55"/>
                  </a:cubicBezTo>
                  <a:cubicBezTo>
                    <a:pt x="129" y="183"/>
                    <a:pt x="129" y="183"/>
                    <a:pt x="129" y="183"/>
                  </a:cubicBezTo>
                  <a:cubicBezTo>
                    <a:pt x="129" y="464"/>
                    <a:pt x="129" y="464"/>
                    <a:pt x="129" y="464"/>
                  </a:cubicBezTo>
                  <a:cubicBezTo>
                    <a:pt x="228" y="563"/>
                    <a:pt x="228" y="563"/>
                    <a:pt x="228" y="563"/>
                  </a:cubicBezTo>
                  <a:cubicBezTo>
                    <a:pt x="228" y="493"/>
                    <a:pt x="228" y="493"/>
                    <a:pt x="228" y="493"/>
                  </a:cubicBezTo>
                  <a:cubicBezTo>
                    <a:pt x="178" y="443"/>
                    <a:pt x="178" y="443"/>
                    <a:pt x="178" y="443"/>
                  </a:cubicBezTo>
                  <a:lnTo>
                    <a:pt x="178"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9" name="Freeform 8"/>
            <p:cNvSpPr>
              <a:spLocks/>
            </p:cNvSpPr>
            <p:nvPr/>
          </p:nvSpPr>
          <p:spPr bwMode="auto">
            <a:xfrm>
              <a:off x="414338" y="6550025"/>
              <a:ext cx="25400" cy="122237"/>
            </a:xfrm>
            <a:custGeom>
              <a:avLst/>
              <a:gdLst>
                <a:gd name="T0" fmla="*/ 0 w 16"/>
                <a:gd name="T1" fmla="*/ 0 h 77"/>
                <a:gd name="T2" fmla="*/ 0 w 16"/>
                <a:gd name="T3" fmla="*/ 77 h 77"/>
                <a:gd name="T4" fmla="*/ 16 w 16"/>
                <a:gd name="T5" fmla="*/ 77 h 77"/>
                <a:gd name="T6" fmla="*/ 16 w 16"/>
                <a:gd name="T7" fmla="*/ 16 h 77"/>
                <a:gd name="T8" fmla="*/ 0 w 16"/>
                <a:gd name="T9" fmla="*/ 0 h 77"/>
              </a:gdLst>
              <a:ahLst/>
              <a:cxnLst>
                <a:cxn ang="0">
                  <a:pos x="T0" y="T1"/>
                </a:cxn>
                <a:cxn ang="0">
                  <a:pos x="T2" y="T3"/>
                </a:cxn>
                <a:cxn ang="0">
                  <a:pos x="T4" y="T5"/>
                </a:cxn>
                <a:cxn ang="0">
                  <a:pos x="T6" y="T7"/>
                </a:cxn>
                <a:cxn ang="0">
                  <a:pos x="T8" y="T9"/>
                </a:cxn>
              </a:cxnLst>
              <a:rect l="0" t="0" r="r" b="b"/>
              <a:pathLst>
                <a:path w="16" h="77">
                  <a:moveTo>
                    <a:pt x="0" y="0"/>
                  </a:moveTo>
                  <a:lnTo>
                    <a:pt x="0" y="77"/>
                  </a:lnTo>
                  <a:lnTo>
                    <a:pt x="16" y="77"/>
                  </a:lnTo>
                  <a:lnTo>
                    <a:pt x="16"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0" name="Freeform 9"/>
            <p:cNvSpPr>
              <a:spLocks/>
            </p:cNvSpPr>
            <p:nvPr/>
          </p:nvSpPr>
          <p:spPr bwMode="auto">
            <a:xfrm>
              <a:off x="439738" y="6575425"/>
              <a:ext cx="60325" cy="25400"/>
            </a:xfrm>
            <a:custGeom>
              <a:avLst/>
              <a:gdLst>
                <a:gd name="T0" fmla="*/ 38 w 38"/>
                <a:gd name="T1" fmla="*/ 16 h 16"/>
                <a:gd name="T2" fmla="*/ 22 w 38"/>
                <a:gd name="T3" fmla="*/ 0 h 16"/>
                <a:gd name="T4" fmla="*/ 0 w 38"/>
                <a:gd name="T5" fmla="*/ 0 h 16"/>
                <a:gd name="T6" fmla="*/ 16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22" y="0"/>
                  </a:lnTo>
                  <a:lnTo>
                    <a:pt x="0" y="0"/>
                  </a:lnTo>
                  <a:lnTo>
                    <a:pt x="16" y="1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1" name="Freeform 10"/>
            <p:cNvSpPr>
              <a:spLocks/>
            </p:cNvSpPr>
            <p:nvPr/>
          </p:nvSpPr>
          <p:spPr bwMode="auto">
            <a:xfrm>
              <a:off x="254000" y="6489700"/>
              <a:ext cx="85725" cy="163512"/>
            </a:xfrm>
            <a:custGeom>
              <a:avLst/>
              <a:gdLst>
                <a:gd name="T0" fmla="*/ 170 w 170"/>
                <a:gd name="T1" fmla="*/ 327 h 327"/>
                <a:gd name="T2" fmla="*/ 170 w 170"/>
                <a:gd name="T3" fmla="*/ 324 h 327"/>
                <a:gd name="T4" fmla="*/ 170 w 170"/>
                <a:gd name="T5" fmla="*/ 324 h 327"/>
                <a:gd name="T6" fmla="*/ 170 w 170"/>
                <a:gd name="T7" fmla="*/ 114 h 327"/>
                <a:gd name="T8" fmla="*/ 56 w 170"/>
                <a:gd name="T9" fmla="*/ 0 h 327"/>
                <a:gd name="T10" fmla="*/ 29 w 170"/>
                <a:gd name="T11" fmla="*/ 43 h 327"/>
                <a:gd name="T12" fmla="*/ 121 w 170"/>
                <a:gd name="T13" fmla="*/ 135 h 327"/>
                <a:gd name="T14" fmla="*/ 121 w 170"/>
                <a:gd name="T15" fmla="*/ 205 h 327"/>
                <a:gd name="T16" fmla="*/ 121 w 170"/>
                <a:gd name="T17" fmla="*/ 205 h 327"/>
                <a:gd name="T18" fmla="*/ 9 w 170"/>
                <a:gd name="T19" fmla="*/ 93 h 327"/>
                <a:gd name="T20" fmla="*/ 0 w 170"/>
                <a:gd name="T21" fmla="*/ 155 h 327"/>
                <a:gd name="T22" fmla="*/ 170 w 170"/>
                <a:gd name="T23"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327">
                  <a:moveTo>
                    <a:pt x="170" y="327"/>
                  </a:moveTo>
                  <a:cubicBezTo>
                    <a:pt x="170" y="324"/>
                    <a:pt x="170" y="324"/>
                    <a:pt x="170" y="324"/>
                  </a:cubicBezTo>
                  <a:cubicBezTo>
                    <a:pt x="170" y="324"/>
                    <a:pt x="170" y="324"/>
                    <a:pt x="170" y="324"/>
                  </a:cubicBezTo>
                  <a:cubicBezTo>
                    <a:pt x="170" y="114"/>
                    <a:pt x="170" y="114"/>
                    <a:pt x="170" y="114"/>
                  </a:cubicBezTo>
                  <a:cubicBezTo>
                    <a:pt x="56" y="0"/>
                    <a:pt x="56" y="0"/>
                    <a:pt x="56" y="0"/>
                  </a:cubicBezTo>
                  <a:cubicBezTo>
                    <a:pt x="46" y="13"/>
                    <a:pt x="36" y="28"/>
                    <a:pt x="29" y="43"/>
                  </a:cubicBezTo>
                  <a:cubicBezTo>
                    <a:pt x="121" y="135"/>
                    <a:pt x="121" y="135"/>
                    <a:pt x="121" y="135"/>
                  </a:cubicBezTo>
                  <a:cubicBezTo>
                    <a:pt x="121" y="205"/>
                    <a:pt x="121" y="205"/>
                    <a:pt x="121" y="205"/>
                  </a:cubicBezTo>
                  <a:cubicBezTo>
                    <a:pt x="121" y="205"/>
                    <a:pt x="121" y="205"/>
                    <a:pt x="121" y="205"/>
                  </a:cubicBezTo>
                  <a:cubicBezTo>
                    <a:pt x="9" y="93"/>
                    <a:pt x="9" y="93"/>
                    <a:pt x="9" y="93"/>
                  </a:cubicBezTo>
                  <a:cubicBezTo>
                    <a:pt x="4" y="113"/>
                    <a:pt x="1" y="133"/>
                    <a:pt x="0" y="155"/>
                  </a:cubicBezTo>
                  <a:cubicBezTo>
                    <a:pt x="0" y="155"/>
                    <a:pt x="165" y="322"/>
                    <a:pt x="170"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Freeform 11"/>
            <p:cNvSpPr>
              <a:spLocks/>
            </p:cNvSpPr>
            <p:nvPr/>
          </p:nvSpPr>
          <p:spPr bwMode="auto">
            <a:xfrm>
              <a:off x="254000" y="6602413"/>
              <a:ext cx="160338" cy="195262"/>
            </a:xfrm>
            <a:custGeom>
              <a:avLst/>
              <a:gdLst>
                <a:gd name="T0" fmla="*/ 0 w 101"/>
                <a:gd name="T1" fmla="*/ 0 h 123"/>
                <a:gd name="T2" fmla="*/ 0 w 101"/>
                <a:gd name="T3" fmla="*/ 23 h 123"/>
                <a:gd name="T4" fmla="*/ 101 w 101"/>
                <a:gd name="T5" fmla="*/ 123 h 123"/>
                <a:gd name="T6" fmla="*/ 101 w 101"/>
                <a:gd name="T7" fmla="*/ 101 h 123"/>
                <a:gd name="T8" fmla="*/ 0 w 101"/>
                <a:gd name="T9" fmla="*/ 0 h 123"/>
              </a:gdLst>
              <a:ahLst/>
              <a:cxnLst>
                <a:cxn ang="0">
                  <a:pos x="T0" y="T1"/>
                </a:cxn>
                <a:cxn ang="0">
                  <a:pos x="T2" y="T3"/>
                </a:cxn>
                <a:cxn ang="0">
                  <a:pos x="T4" y="T5"/>
                </a:cxn>
                <a:cxn ang="0">
                  <a:pos x="T6" y="T7"/>
                </a:cxn>
                <a:cxn ang="0">
                  <a:pos x="T8" y="T9"/>
                </a:cxn>
              </a:cxnLst>
              <a:rect l="0" t="0" r="r" b="b"/>
              <a:pathLst>
                <a:path w="101" h="123">
                  <a:moveTo>
                    <a:pt x="0" y="0"/>
                  </a:moveTo>
                  <a:lnTo>
                    <a:pt x="0" y="23"/>
                  </a:lnTo>
                  <a:lnTo>
                    <a:pt x="101" y="123"/>
                  </a:lnTo>
                  <a:lnTo>
                    <a:pt x="101" y="10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3" name="Freeform 12"/>
            <p:cNvSpPr>
              <a:spLocks/>
            </p:cNvSpPr>
            <p:nvPr/>
          </p:nvSpPr>
          <p:spPr bwMode="auto">
            <a:xfrm>
              <a:off x="490538" y="6640513"/>
              <a:ext cx="80963" cy="73025"/>
            </a:xfrm>
            <a:custGeom>
              <a:avLst/>
              <a:gdLst>
                <a:gd name="T0" fmla="*/ 99 w 163"/>
                <a:gd name="T1" fmla="*/ 0 h 145"/>
                <a:gd name="T2" fmla="*/ 49 w 163"/>
                <a:gd name="T3" fmla="*/ 0 h 145"/>
                <a:gd name="T4" fmla="*/ 49 w 163"/>
                <a:gd name="T5" fmla="*/ 63 h 145"/>
                <a:gd name="T6" fmla="*/ 0 w 163"/>
                <a:gd name="T7" fmla="*/ 63 h 145"/>
                <a:gd name="T8" fmla="*/ 81 w 163"/>
                <a:gd name="T9" fmla="*/ 145 h 145"/>
                <a:gd name="T10" fmla="*/ 163 w 163"/>
                <a:gd name="T11" fmla="*/ 63 h 145"/>
                <a:gd name="T12" fmla="*/ 99 w 163"/>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63" h="145">
                  <a:moveTo>
                    <a:pt x="99" y="0"/>
                  </a:moveTo>
                  <a:cubicBezTo>
                    <a:pt x="49" y="0"/>
                    <a:pt x="49" y="0"/>
                    <a:pt x="49" y="0"/>
                  </a:cubicBezTo>
                  <a:cubicBezTo>
                    <a:pt x="49" y="63"/>
                    <a:pt x="49" y="63"/>
                    <a:pt x="49" y="63"/>
                  </a:cubicBezTo>
                  <a:cubicBezTo>
                    <a:pt x="0" y="63"/>
                    <a:pt x="0" y="63"/>
                    <a:pt x="0" y="63"/>
                  </a:cubicBezTo>
                  <a:cubicBezTo>
                    <a:pt x="0" y="108"/>
                    <a:pt x="36" y="145"/>
                    <a:pt x="81" y="145"/>
                  </a:cubicBezTo>
                  <a:cubicBezTo>
                    <a:pt x="126" y="145"/>
                    <a:pt x="163" y="108"/>
                    <a:pt x="163" y="63"/>
                  </a:cubicBez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13"/>
            <p:cNvSpPr>
              <a:spLocks/>
            </p:cNvSpPr>
            <p:nvPr/>
          </p:nvSpPr>
          <p:spPr bwMode="auto">
            <a:xfrm>
              <a:off x="606425" y="6526213"/>
              <a:ext cx="144463" cy="180975"/>
            </a:xfrm>
            <a:custGeom>
              <a:avLst/>
              <a:gdLst>
                <a:gd name="T0" fmla="*/ 87 w 91"/>
                <a:gd name="T1" fmla="*/ 92 h 114"/>
                <a:gd name="T2" fmla="*/ 74 w 91"/>
                <a:gd name="T3" fmla="*/ 114 h 114"/>
                <a:gd name="T4" fmla="*/ 0 w 91"/>
                <a:gd name="T5" fmla="*/ 114 h 114"/>
                <a:gd name="T6" fmla="*/ 48 w 91"/>
                <a:gd name="T7" fmla="*/ 23 h 114"/>
                <a:gd name="T8" fmla="*/ 6 w 91"/>
                <a:gd name="T9" fmla="*/ 23 h 114"/>
                <a:gd name="T10" fmla="*/ 18 w 91"/>
                <a:gd name="T11" fmla="*/ 0 h 114"/>
                <a:gd name="T12" fmla="*/ 91 w 91"/>
                <a:gd name="T13" fmla="*/ 0 h 114"/>
                <a:gd name="T14" fmla="*/ 44 w 91"/>
                <a:gd name="T15" fmla="*/ 92 h 114"/>
                <a:gd name="T16" fmla="*/ 87 w 91"/>
                <a:gd name="T17"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4">
                  <a:moveTo>
                    <a:pt x="87" y="92"/>
                  </a:moveTo>
                  <a:lnTo>
                    <a:pt x="74" y="114"/>
                  </a:lnTo>
                  <a:lnTo>
                    <a:pt x="0" y="114"/>
                  </a:lnTo>
                  <a:lnTo>
                    <a:pt x="48" y="23"/>
                  </a:lnTo>
                  <a:lnTo>
                    <a:pt x="6" y="23"/>
                  </a:lnTo>
                  <a:lnTo>
                    <a:pt x="18" y="0"/>
                  </a:lnTo>
                  <a:lnTo>
                    <a:pt x="91" y="0"/>
                  </a:lnTo>
                  <a:lnTo>
                    <a:pt x="44" y="92"/>
                  </a:lnTo>
                  <a:lnTo>
                    <a:pt x="87"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5" name="Freeform 14"/>
            <p:cNvSpPr>
              <a:spLocks/>
            </p:cNvSpPr>
            <p:nvPr/>
          </p:nvSpPr>
          <p:spPr bwMode="auto">
            <a:xfrm>
              <a:off x="766763" y="6526213"/>
              <a:ext cx="103188" cy="180975"/>
            </a:xfrm>
            <a:custGeom>
              <a:avLst/>
              <a:gdLst>
                <a:gd name="T0" fmla="*/ 28 w 65"/>
                <a:gd name="T1" fmla="*/ 46 h 114"/>
                <a:gd name="T2" fmla="*/ 65 w 65"/>
                <a:gd name="T3" fmla="*/ 46 h 114"/>
                <a:gd name="T4" fmla="*/ 65 w 65"/>
                <a:gd name="T5" fmla="*/ 68 h 114"/>
                <a:gd name="T6" fmla="*/ 28 w 65"/>
                <a:gd name="T7" fmla="*/ 68 h 114"/>
                <a:gd name="T8" fmla="*/ 28 w 65"/>
                <a:gd name="T9" fmla="*/ 92 h 114"/>
                <a:gd name="T10" fmla="*/ 65 w 65"/>
                <a:gd name="T11" fmla="*/ 92 h 114"/>
                <a:gd name="T12" fmla="*/ 65 w 65"/>
                <a:gd name="T13" fmla="*/ 114 h 114"/>
                <a:gd name="T14" fmla="*/ 0 w 65"/>
                <a:gd name="T15" fmla="*/ 114 h 114"/>
                <a:gd name="T16" fmla="*/ 0 w 65"/>
                <a:gd name="T17" fmla="*/ 0 h 114"/>
                <a:gd name="T18" fmla="*/ 65 w 65"/>
                <a:gd name="T19" fmla="*/ 0 h 114"/>
                <a:gd name="T20" fmla="*/ 65 w 65"/>
                <a:gd name="T21" fmla="*/ 23 h 114"/>
                <a:gd name="T22" fmla="*/ 28 w 65"/>
                <a:gd name="T23" fmla="*/ 23 h 114"/>
                <a:gd name="T24" fmla="*/ 28 w 65"/>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14">
                  <a:moveTo>
                    <a:pt x="28" y="46"/>
                  </a:moveTo>
                  <a:lnTo>
                    <a:pt x="65" y="46"/>
                  </a:lnTo>
                  <a:lnTo>
                    <a:pt x="65" y="68"/>
                  </a:lnTo>
                  <a:lnTo>
                    <a:pt x="28" y="68"/>
                  </a:lnTo>
                  <a:lnTo>
                    <a:pt x="28" y="92"/>
                  </a:lnTo>
                  <a:lnTo>
                    <a:pt x="65" y="92"/>
                  </a:lnTo>
                  <a:lnTo>
                    <a:pt x="65" y="114"/>
                  </a:lnTo>
                  <a:lnTo>
                    <a:pt x="0" y="114"/>
                  </a:lnTo>
                  <a:lnTo>
                    <a:pt x="0" y="0"/>
                  </a:lnTo>
                  <a:lnTo>
                    <a:pt x="65" y="0"/>
                  </a:lnTo>
                  <a:lnTo>
                    <a:pt x="65" y="23"/>
                  </a:lnTo>
                  <a:lnTo>
                    <a:pt x="28" y="23"/>
                  </a:lnTo>
                  <a:lnTo>
                    <a:pt x="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 name="Freeform 15"/>
            <p:cNvSpPr>
              <a:spLocks noEditPoints="1"/>
            </p:cNvSpPr>
            <p:nvPr/>
          </p:nvSpPr>
          <p:spPr bwMode="auto">
            <a:xfrm>
              <a:off x="889000" y="6526213"/>
              <a:ext cx="131763" cy="180975"/>
            </a:xfrm>
            <a:custGeom>
              <a:avLst/>
              <a:gdLst>
                <a:gd name="T0" fmla="*/ 123 w 260"/>
                <a:gd name="T1" fmla="*/ 0 h 360"/>
                <a:gd name="T2" fmla="*/ 215 w 260"/>
                <a:gd name="T3" fmla="*/ 17 h 360"/>
                <a:gd name="T4" fmla="*/ 255 w 260"/>
                <a:gd name="T5" fmla="*/ 98 h 360"/>
                <a:gd name="T6" fmla="*/ 231 w 260"/>
                <a:gd name="T7" fmla="*/ 160 h 360"/>
                <a:gd name="T8" fmla="*/ 193 w 260"/>
                <a:gd name="T9" fmla="*/ 181 h 360"/>
                <a:gd name="T10" fmla="*/ 236 w 260"/>
                <a:gd name="T11" fmla="*/ 202 h 360"/>
                <a:gd name="T12" fmla="*/ 260 w 260"/>
                <a:gd name="T13" fmla="*/ 264 h 360"/>
                <a:gd name="T14" fmla="*/ 223 w 260"/>
                <a:gd name="T15" fmla="*/ 343 h 360"/>
                <a:gd name="T16" fmla="*/ 147 w 260"/>
                <a:gd name="T17" fmla="*/ 360 h 360"/>
                <a:gd name="T18" fmla="*/ 0 w 260"/>
                <a:gd name="T19" fmla="*/ 360 h 360"/>
                <a:gd name="T20" fmla="*/ 0 w 260"/>
                <a:gd name="T21" fmla="*/ 0 h 360"/>
                <a:gd name="T22" fmla="*/ 123 w 260"/>
                <a:gd name="T23" fmla="*/ 0 h 360"/>
                <a:gd name="T24" fmla="*/ 88 w 260"/>
                <a:gd name="T25" fmla="*/ 149 h 360"/>
                <a:gd name="T26" fmla="*/ 109 w 260"/>
                <a:gd name="T27" fmla="*/ 149 h 360"/>
                <a:gd name="T28" fmla="*/ 166 w 260"/>
                <a:gd name="T29" fmla="*/ 107 h 360"/>
                <a:gd name="T30" fmla="*/ 108 w 260"/>
                <a:gd name="T31" fmla="*/ 65 h 360"/>
                <a:gd name="T32" fmla="*/ 88 w 260"/>
                <a:gd name="T33" fmla="*/ 65 h 360"/>
                <a:gd name="T34" fmla="*/ 88 w 260"/>
                <a:gd name="T35" fmla="*/ 149 h 360"/>
                <a:gd name="T36" fmla="*/ 88 w 260"/>
                <a:gd name="T37" fmla="*/ 297 h 360"/>
                <a:gd name="T38" fmla="*/ 119 w 260"/>
                <a:gd name="T39" fmla="*/ 297 h 360"/>
                <a:gd name="T40" fmla="*/ 172 w 260"/>
                <a:gd name="T41" fmla="*/ 256 h 360"/>
                <a:gd name="T42" fmla="*/ 152 w 260"/>
                <a:gd name="T43" fmla="*/ 219 h 360"/>
                <a:gd name="T44" fmla="*/ 107 w 260"/>
                <a:gd name="T45" fmla="*/ 212 h 360"/>
                <a:gd name="T46" fmla="*/ 88 w 260"/>
                <a:gd name="T47" fmla="*/ 212 h 360"/>
                <a:gd name="T48" fmla="*/ 88 w 260"/>
                <a:gd name="T49" fmla="*/ 29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60">
                  <a:moveTo>
                    <a:pt x="123" y="0"/>
                  </a:moveTo>
                  <a:cubicBezTo>
                    <a:pt x="169" y="0"/>
                    <a:pt x="195" y="5"/>
                    <a:pt x="215" y="17"/>
                  </a:cubicBezTo>
                  <a:cubicBezTo>
                    <a:pt x="240" y="32"/>
                    <a:pt x="255" y="63"/>
                    <a:pt x="255" y="98"/>
                  </a:cubicBezTo>
                  <a:cubicBezTo>
                    <a:pt x="255" y="123"/>
                    <a:pt x="247" y="144"/>
                    <a:pt x="231" y="160"/>
                  </a:cubicBezTo>
                  <a:cubicBezTo>
                    <a:pt x="220" y="171"/>
                    <a:pt x="212" y="176"/>
                    <a:pt x="193" y="181"/>
                  </a:cubicBezTo>
                  <a:cubicBezTo>
                    <a:pt x="215" y="186"/>
                    <a:pt x="225" y="191"/>
                    <a:pt x="236" y="202"/>
                  </a:cubicBezTo>
                  <a:cubicBezTo>
                    <a:pt x="252" y="217"/>
                    <a:pt x="260" y="238"/>
                    <a:pt x="260" y="264"/>
                  </a:cubicBezTo>
                  <a:cubicBezTo>
                    <a:pt x="260" y="298"/>
                    <a:pt x="247" y="327"/>
                    <a:pt x="223" y="343"/>
                  </a:cubicBezTo>
                  <a:cubicBezTo>
                    <a:pt x="206" y="355"/>
                    <a:pt x="184" y="360"/>
                    <a:pt x="147" y="360"/>
                  </a:cubicBezTo>
                  <a:cubicBezTo>
                    <a:pt x="0" y="360"/>
                    <a:pt x="0" y="360"/>
                    <a:pt x="0" y="360"/>
                  </a:cubicBezTo>
                  <a:cubicBezTo>
                    <a:pt x="0" y="0"/>
                    <a:pt x="0" y="0"/>
                    <a:pt x="0" y="0"/>
                  </a:cubicBezTo>
                  <a:lnTo>
                    <a:pt x="123" y="0"/>
                  </a:lnTo>
                  <a:close/>
                  <a:moveTo>
                    <a:pt x="88" y="149"/>
                  </a:moveTo>
                  <a:cubicBezTo>
                    <a:pt x="109" y="149"/>
                    <a:pt x="109" y="149"/>
                    <a:pt x="109" y="149"/>
                  </a:cubicBezTo>
                  <a:cubicBezTo>
                    <a:pt x="149" y="149"/>
                    <a:pt x="166" y="136"/>
                    <a:pt x="166" y="107"/>
                  </a:cubicBezTo>
                  <a:cubicBezTo>
                    <a:pt x="166" y="78"/>
                    <a:pt x="149" y="65"/>
                    <a:pt x="108" y="65"/>
                  </a:cubicBezTo>
                  <a:cubicBezTo>
                    <a:pt x="88" y="65"/>
                    <a:pt x="88" y="65"/>
                    <a:pt x="88" y="65"/>
                  </a:cubicBezTo>
                  <a:lnTo>
                    <a:pt x="88" y="149"/>
                  </a:lnTo>
                  <a:close/>
                  <a:moveTo>
                    <a:pt x="88" y="297"/>
                  </a:moveTo>
                  <a:cubicBezTo>
                    <a:pt x="119" y="297"/>
                    <a:pt x="119" y="297"/>
                    <a:pt x="119" y="297"/>
                  </a:cubicBezTo>
                  <a:cubicBezTo>
                    <a:pt x="156" y="297"/>
                    <a:pt x="172" y="285"/>
                    <a:pt x="172" y="256"/>
                  </a:cubicBezTo>
                  <a:cubicBezTo>
                    <a:pt x="172" y="238"/>
                    <a:pt x="165" y="226"/>
                    <a:pt x="152" y="219"/>
                  </a:cubicBezTo>
                  <a:cubicBezTo>
                    <a:pt x="143" y="214"/>
                    <a:pt x="134" y="212"/>
                    <a:pt x="107" y="212"/>
                  </a:cubicBezTo>
                  <a:cubicBezTo>
                    <a:pt x="88" y="212"/>
                    <a:pt x="88" y="212"/>
                    <a:pt x="88" y="212"/>
                  </a:cubicBezTo>
                  <a:lnTo>
                    <a:pt x="88"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6"/>
            <p:cNvSpPr>
              <a:spLocks noEditPoints="1"/>
            </p:cNvSpPr>
            <p:nvPr/>
          </p:nvSpPr>
          <p:spPr bwMode="auto">
            <a:xfrm>
              <a:off x="1039813" y="6526213"/>
              <a:ext cx="136525" cy="180975"/>
            </a:xfrm>
            <a:custGeom>
              <a:avLst/>
              <a:gdLst>
                <a:gd name="T0" fmla="*/ 88 w 271"/>
                <a:gd name="T1" fmla="*/ 360 h 360"/>
                <a:gd name="T2" fmla="*/ 0 w 271"/>
                <a:gd name="T3" fmla="*/ 360 h 360"/>
                <a:gd name="T4" fmla="*/ 0 w 271"/>
                <a:gd name="T5" fmla="*/ 0 h 360"/>
                <a:gd name="T6" fmla="*/ 117 w 271"/>
                <a:gd name="T7" fmla="*/ 0 h 360"/>
                <a:gd name="T8" fmla="*/ 222 w 271"/>
                <a:gd name="T9" fmla="*/ 27 h 360"/>
                <a:gd name="T10" fmla="*/ 261 w 271"/>
                <a:gd name="T11" fmla="*/ 118 h 360"/>
                <a:gd name="T12" fmla="*/ 192 w 271"/>
                <a:gd name="T13" fmla="*/ 228 h 360"/>
                <a:gd name="T14" fmla="*/ 271 w 271"/>
                <a:gd name="T15" fmla="*/ 360 h 360"/>
                <a:gd name="T16" fmla="*/ 166 w 271"/>
                <a:gd name="T17" fmla="*/ 360 h 360"/>
                <a:gd name="T18" fmla="*/ 88 w 271"/>
                <a:gd name="T19" fmla="*/ 221 h 360"/>
                <a:gd name="T20" fmla="*/ 88 w 271"/>
                <a:gd name="T21" fmla="*/ 360 h 360"/>
                <a:gd name="T22" fmla="*/ 116 w 271"/>
                <a:gd name="T23" fmla="*/ 171 h 360"/>
                <a:gd name="T24" fmla="*/ 173 w 271"/>
                <a:gd name="T25" fmla="*/ 122 h 360"/>
                <a:gd name="T26" fmla="*/ 121 w 271"/>
                <a:gd name="T27" fmla="*/ 72 h 360"/>
                <a:gd name="T28" fmla="*/ 88 w 271"/>
                <a:gd name="T29" fmla="*/ 72 h 360"/>
                <a:gd name="T30" fmla="*/ 88 w 271"/>
                <a:gd name="T31" fmla="*/ 171 h 360"/>
                <a:gd name="T32" fmla="*/ 116 w 271"/>
                <a:gd name="T33" fmla="*/ 17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360">
                  <a:moveTo>
                    <a:pt x="88" y="360"/>
                  </a:moveTo>
                  <a:cubicBezTo>
                    <a:pt x="0" y="360"/>
                    <a:pt x="0" y="360"/>
                    <a:pt x="0" y="360"/>
                  </a:cubicBezTo>
                  <a:cubicBezTo>
                    <a:pt x="0" y="0"/>
                    <a:pt x="0" y="0"/>
                    <a:pt x="0" y="0"/>
                  </a:cubicBezTo>
                  <a:cubicBezTo>
                    <a:pt x="117" y="0"/>
                    <a:pt x="117" y="0"/>
                    <a:pt x="117" y="0"/>
                  </a:cubicBezTo>
                  <a:cubicBezTo>
                    <a:pt x="164" y="0"/>
                    <a:pt x="199" y="9"/>
                    <a:pt x="222" y="27"/>
                  </a:cubicBezTo>
                  <a:cubicBezTo>
                    <a:pt x="247" y="46"/>
                    <a:pt x="261" y="79"/>
                    <a:pt x="261" y="118"/>
                  </a:cubicBezTo>
                  <a:cubicBezTo>
                    <a:pt x="261" y="173"/>
                    <a:pt x="238" y="209"/>
                    <a:pt x="192" y="228"/>
                  </a:cubicBezTo>
                  <a:cubicBezTo>
                    <a:pt x="271" y="360"/>
                    <a:pt x="271" y="360"/>
                    <a:pt x="271" y="360"/>
                  </a:cubicBezTo>
                  <a:cubicBezTo>
                    <a:pt x="166" y="360"/>
                    <a:pt x="166" y="360"/>
                    <a:pt x="166" y="360"/>
                  </a:cubicBezTo>
                  <a:cubicBezTo>
                    <a:pt x="88" y="221"/>
                    <a:pt x="88" y="221"/>
                    <a:pt x="88" y="221"/>
                  </a:cubicBezTo>
                  <a:lnTo>
                    <a:pt x="88" y="360"/>
                  </a:lnTo>
                  <a:close/>
                  <a:moveTo>
                    <a:pt x="116" y="171"/>
                  </a:moveTo>
                  <a:cubicBezTo>
                    <a:pt x="151" y="171"/>
                    <a:pt x="173" y="153"/>
                    <a:pt x="173" y="122"/>
                  </a:cubicBezTo>
                  <a:cubicBezTo>
                    <a:pt x="173" y="92"/>
                    <a:pt x="152" y="72"/>
                    <a:pt x="121" y="72"/>
                  </a:cubicBezTo>
                  <a:cubicBezTo>
                    <a:pt x="88" y="72"/>
                    <a:pt x="88" y="72"/>
                    <a:pt x="88" y="72"/>
                  </a:cubicBezTo>
                  <a:cubicBezTo>
                    <a:pt x="88" y="171"/>
                    <a:pt x="88" y="171"/>
                    <a:pt x="88" y="171"/>
                  </a:cubicBezTo>
                  <a:lnTo>
                    <a:pt x="11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7"/>
            <p:cNvSpPr>
              <a:spLocks noEditPoints="1"/>
            </p:cNvSpPr>
            <p:nvPr/>
          </p:nvSpPr>
          <p:spPr bwMode="auto">
            <a:xfrm>
              <a:off x="1176338" y="6526213"/>
              <a:ext cx="174625" cy="180975"/>
            </a:xfrm>
            <a:custGeom>
              <a:avLst/>
              <a:gdLst>
                <a:gd name="T0" fmla="*/ 73 w 110"/>
                <a:gd name="T1" fmla="*/ 0 h 114"/>
                <a:gd name="T2" fmla="*/ 38 w 110"/>
                <a:gd name="T3" fmla="*/ 0 h 114"/>
                <a:gd name="T4" fmla="*/ 0 w 110"/>
                <a:gd name="T5" fmla="*/ 114 h 114"/>
                <a:gd name="T6" fmla="*/ 29 w 110"/>
                <a:gd name="T7" fmla="*/ 114 h 114"/>
                <a:gd name="T8" fmla="*/ 36 w 110"/>
                <a:gd name="T9" fmla="*/ 92 h 114"/>
                <a:gd name="T10" fmla="*/ 73 w 110"/>
                <a:gd name="T11" fmla="*/ 92 h 114"/>
                <a:gd name="T12" fmla="*/ 80 w 110"/>
                <a:gd name="T13" fmla="*/ 114 h 114"/>
                <a:gd name="T14" fmla="*/ 110 w 110"/>
                <a:gd name="T15" fmla="*/ 114 h 114"/>
                <a:gd name="T16" fmla="*/ 73 w 110"/>
                <a:gd name="T17" fmla="*/ 0 h 114"/>
                <a:gd name="T18" fmla="*/ 43 w 110"/>
                <a:gd name="T19" fmla="*/ 70 h 114"/>
                <a:gd name="T20" fmla="*/ 55 w 110"/>
                <a:gd name="T21" fmla="*/ 33 h 114"/>
                <a:gd name="T22" fmla="*/ 66 w 110"/>
                <a:gd name="T23" fmla="*/ 70 h 114"/>
                <a:gd name="T24" fmla="*/ 43 w 110"/>
                <a:gd name="T25" fmla="*/ 7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14">
                  <a:moveTo>
                    <a:pt x="73" y="0"/>
                  </a:moveTo>
                  <a:lnTo>
                    <a:pt x="38" y="0"/>
                  </a:lnTo>
                  <a:lnTo>
                    <a:pt x="0" y="114"/>
                  </a:lnTo>
                  <a:lnTo>
                    <a:pt x="29" y="114"/>
                  </a:lnTo>
                  <a:lnTo>
                    <a:pt x="36" y="92"/>
                  </a:lnTo>
                  <a:lnTo>
                    <a:pt x="73" y="92"/>
                  </a:lnTo>
                  <a:lnTo>
                    <a:pt x="80" y="114"/>
                  </a:lnTo>
                  <a:lnTo>
                    <a:pt x="110" y="114"/>
                  </a:lnTo>
                  <a:lnTo>
                    <a:pt x="73" y="0"/>
                  </a:lnTo>
                  <a:close/>
                  <a:moveTo>
                    <a:pt x="43" y="70"/>
                  </a:moveTo>
                  <a:lnTo>
                    <a:pt x="55" y="33"/>
                  </a:lnTo>
                  <a:lnTo>
                    <a:pt x="66" y="70"/>
                  </a:lnTo>
                  <a:lnTo>
                    <a:pt x="43"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0" name="Content Placeholder 2"/>
          <p:cNvSpPr>
            <a:spLocks noGrp="1"/>
          </p:cNvSpPr>
          <p:nvPr>
            <p:ph sz="half" idx="1"/>
          </p:nvPr>
        </p:nvSpPr>
        <p:spPr>
          <a:xfrm>
            <a:off x="704088" y="1918009"/>
            <a:ext cx="10815122" cy="4591201"/>
          </a:xfrm>
        </p:spPr>
        <p:txBody>
          <a:bodyPr>
            <a:normAutofit/>
          </a:bodyPr>
          <a:lstStyle>
            <a:lvl1pPr>
              <a:buClr>
                <a:schemeClr val="accent6"/>
              </a:buClr>
              <a:defRPr sz="2000">
                <a:solidFill>
                  <a:schemeClr val="bg1"/>
                </a:solidFill>
              </a:defRPr>
            </a:lvl1pPr>
            <a:lvl2pPr>
              <a:buClr>
                <a:schemeClr val="accent6"/>
              </a:buClr>
              <a:defRPr sz="1800">
                <a:solidFill>
                  <a:schemeClr val="bg1"/>
                </a:solidFill>
              </a:defRPr>
            </a:lvl2pPr>
            <a:lvl3pPr>
              <a:buClr>
                <a:schemeClr val="accent6"/>
              </a:buClr>
              <a:defRPr sz="1600">
                <a:solidFill>
                  <a:schemeClr val="bg1"/>
                </a:solidFill>
              </a:defRPr>
            </a:lvl3pPr>
            <a:lvl4pPr>
              <a:buClr>
                <a:schemeClr val="accent6"/>
              </a:buClr>
              <a:defRPr sz="1400">
                <a:solidFill>
                  <a:schemeClr val="bg1"/>
                </a:solidFill>
              </a:defRPr>
            </a:lvl4pPr>
            <a:lvl5pPr>
              <a:buClr>
                <a:schemeClr val="accent6"/>
              </a:buClr>
              <a:defRPr sz="1400">
                <a:solidFill>
                  <a:schemeClr val="bg1"/>
                </a:solidFill>
              </a:defRPr>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201713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ue Background Large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dirty="0"/>
              <a:t> Confidential: For Internal Use Only</a:t>
            </a:r>
          </a:p>
        </p:txBody>
      </p:sp>
      <p:sp>
        <p:nvSpPr>
          <p:cNvPr id="4" name="Slide Number Placeholder 3"/>
          <p:cNvSpPr>
            <a:spLocks noGrp="1"/>
          </p:cNvSpPr>
          <p:nvPr>
            <p:ph type="sldNum" sz="quarter" idx="11"/>
          </p:nvPr>
        </p:nvSpPr>
        <p:spPr/>
        <p:txBody>
          <a:bodyPr/>
          <a:lstStyle/>
          <a:p>
            <a:fld id="{AAEAE4A8-A6E5-453E-B946-FB774B73F48C}" type="slidenum">
              <a:rPr lang="en-US" smtClean="0"/>
              <a:pPr/>
              <a:t>‹#›</a:t>
            </a:fld>
            <a:endParaRPr lang="en-US" dirty="0"/>
          </a:p>
        </p:txBody>
      </p:sp>
      <p:grpSp>
        <p:nvGrpSpPr>
          <p:cNvPr id="14" name="Group 13"/>
          <p:cNvGrpSpPr/>
          <p:nvPr userDrawn="1"/>
        </p:nvGrpSpPr>
        <p:grpSpPr>
          <a:xfrm>
            <a:off x="1014762" y="1248451"/>
            <a:ext cx="4240024" cy="4864498"/>
            <a:chOff x="9959950" y="4707058"/>
            <a:chExt cx="2029842" cy="1996506"/>
          </a:xfrm>
          <a:solidFill>
            <a:schemeClr val="bg1">
              <a:alpha val="10000"/>
            </a:schemeClr>
          </a:solidFill>
        </p:grpSpPr>
        <p:sp>
          <p:nvSpPr>
            <p:cNvPr id="15" name="Freeform 14"/>
            <p:cNvSpPr>
              <a:spLocks/>
            </p:cNvSpPr>
            <p:nvPr userDrawn="1"/>
          </p:nvSpPr>
          <p:spPr bwMode="auto">
            <a:xfrm>
              <a:off x="11304825" y="5592639"/>
              <a:ext cx="161099" cy="398038"/>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 name="Freeform 15"/>
            <p:cNvSpPr>
              <a:spLocks/>
            </p:cNvSpPr>
            <p:nvPr userDrawn="1"/>
          </p:nvSpPr>
          <p:spPr bwMode="auto">
            <a:xfrm>
              <a:off x="10253507" y="4707058"/>
              <a:ext cx="961818" cy="1598468"/>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6"/>
            <p:cNvSpPr>
              <a:spLocks/>
            </p:cNvSpPr>
            <p:nvPr userDrawn="1"/>
          </p:nvSpPr>
          <p:spPr bwMode="auto">
            <a:xfrm>
              <a:off x="10986207" y="5311485"/>
              <a:ext cx="158712" cy="679191"/>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7"/>
            <p:cNvSpPr>
              <a:spLocks/>
            </p:cNvSpPr>
            <p:nvPr userDrawn="1"/>
          </p:nvSpPr>
          <p:spPr bwMode="auto">
            <a:xfrm>
              <a:off x="11144920" y="5450483"/>
              <a:ext cx="389023" cy="142157"/>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18"/>
            <p:cNvSpPr>
              <a:spLocks/>
            </p:cNvSpPr>
            <p:nvPr userDrawn="1"/>
          </p:nvSpPr>
          <p:spPr bwMode="auto">
            <a:xfrm>
              <a:off x="9959950" y="4962940"/>
              <a:ext cx="547735" cy="929808"/>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19"/>
            <p:cNvSpPr>
              <a:spLocks/>
            </p:cNvSpPr>
            <p:nvPr userDrawn="1"/>
          </p:nvSpPr>
          <p:spPr bwMode="auto">
            <a:xfrm>
              <a:off x="9963530" y="5602116"/>
              <a:ext cx="1022678" cy="1101448"/>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1" name="Freeform 20"/>
            <p:cNvSpPr>
              <a:spLocks/>
            </p:cNvSpPr>
            <p:nvPr userDrawn="1"/>
          </p:nvSpPr>
          <p:spPr bwMode="auto">
            <a:xfrm>
              <a:off x="11465923" y="5813771"/>
              <a:ext cx="523869" cy="407515"/>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5" name="Title 4"/>
          <p:cNvSpPr>
            <a:spLocks noGrp="1"/>
          </p:cNvSpPr>
          <p:nvPr>
            <p:ph type="title" hasCustomPrompt="1"/>
          </p:nvPr>
        </p:nvSpPr>
        <p:spPr>
          <a:xfrm>
            <a:off x="1121664" y="1371601"/>
            <a:ext cx="9241535" cy="4293219"/>
          </a:xfrm>
        </p:spPr>
        <p:txBody>
          <a:bodyPr anchor="ctr" anchorCtr="0">
            <a:normAutofit/>
          </a:bodyPr>
          <a:lstStyle>
            <a:lvl1pPr>
              <a:defRPr sz="6000">
                <a:solidFill>
                  <a:schemeClr val="bg1"/>
                </a:solidFill>
              </a:defRPr>
            </a:lvl1pPr>
          </a:lstStyle>
          <a:p>
            <a:r>
              <a:rPr lang="en-US" dirty="0"/>
              <a:t>CLICK TO EDIT MASTER TITLE STYLE</a:t>
            </a:r>
          </a:p>
        </p:txBody>
      </p:sp>
      <p:sp>
        <p:nvSpPr>
          <p:cNvPr id="24" name="Rectangle 23"/>
          <p:cNvSpPr/>
          <p:nvPr userDrawn="1"/>
        </p:nvSpPr>
        <p:spPr>
          <a:xfrm>
            <a:off x="0" y="0"/>
            <a:ext cx="12188825" cy="6978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solidFill>
                <a:prstClr val="white"/>
              </a:solidFill>
            </a:endParaRPr>
          </a:p>
        </p:txBody>
      </p:sp>
      <p:grpSp>
        <p:nvGrpSpPr>
          <p:cNvPr id="25" name="Group 24"/>
          <p:cNvGrpSpPr>
            <a:grpSpLocks noChangeAspect="1"/>
          </p:cNvGrpSpPr>
          <p:nvPr userDrawn="1"/>
        </p:nvGrpSpPr>
        <p:grpSpPr>
          <a:xfrm>
            <a:off x="403282" y="151854"/>
            <a:ext cx="1297406" cy="418699"/>
            <a:chOff x="254000" y="6443663"/>
            <a:chExt cx="1096963" cy="354012"/>
          </a:xfrm>
          <a:solidFill>
            <a:schemeClr val="bg1"/>
          </a:solidFill>
        </p:grpSpPr>
        <p:sp>
          <p:nvSpPr>
            <p:cNvPr id="26" name="Freeform 6"/>
            <p:cNvSpPr>
              <a:spLocks/>
            </p:cNvSpPr>
            <p:nvPr/>
          </p:nvSpPr>
          <p:spPr bwMode="auto">
            <a:xfrm>
              <a:off x="465138" y="6600825"/>
              <a:ext cx="25400" cy="71437"/>
            </a:xfrm>
            <a:custGeom>
              <a:avLst/>
              <a:gdLst>
                <a:gd name="T0" fmla="*/ 16 w 16"/>
                <a:gd name="T1" fmla="*/ 16 h 45"/>
                <a:gd name="T2" fmla="*/ 0 w 16"/>
                <a:gd name="T3" fmla="*/ 0 h 45"/>
                <a:gd name="T4" fmla="*/ 0 w 16"/>
                <a:gd name="T5" fmla="*/ 45 h 45"/>
                <a:gd name="T6" fmla="*/ 16 w 16"/>
                <a:gd name="T7" fmla="*/ 45 h 45"/>
                <a:gd name="T8" fmla="*/ 16 w 16"/>
                <a:gd name="T9" fmla="*/ 16 h 45"/>
              </a:gdLst>
              <a:ahLst/>
              <a:cxnLst>
                <a:cxn ang="0">
                  <a:pos x="T0" y="T1"/>
                </a:cxn>
                <a:cxn ang="0">
                  <a:pos x="T2" y="T3"/>
                </a:cxn>
                <a:cxn ang="0">
                  <a:pos x="T4" y="T5"/>
                </a:cxn>
                <a:cxn ang="0">
                  <a:pos x="T6" y="T7"/>
                </a:cxn>
                <a:cxn ang="0">
                  <a:pos x="T8" y="T9"/>
                </a:cxn>
              </a:cxnLst>
              <a:rect l="0" t="0" r="r" b="b"/>
              <a:pathLst>
                <a:path w="16" h="45">
                  <a:moveTo>
                    <a:pt x="16" y="16"/>
                  </a:moveTo>
                  <a:lnTo>
                    <a:pt x="0" y="0"/>
                  </a:lnTo>
                  <a:lnTo>
                    <a:pt x="0" y="45"/>
                  </a:lnTo>
                  <a:lnTo>
                    <a:pt x="16" y="45"/>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7"/>
            <p:cNvSpPr>
              <a:spLocks/>
            </p:cNvSpPr>
            <p:nvPr/>
          </p:nvSpPr>
          <p:spPr bwMode="auto">
            <a:xfrm>
              <a:off x="300038" y="6443663"/>
              <a:ext cx="150813" cy="284162"/>
            </a:xfrm>
            <a:custGeom>
              <a:avLst/>
              <a:gdLst>
                <a:gd name="T0" fmla="*/ 178 w 299"/>
                <a:gd name="T1" fmla="*/ 212 h 563"/>
                <a:gd name="T2" fmla="*/ 299 w 299"/>
                <a:gd name="T3" fmla="*/ 212 h 563"/>
                <a:gd name="T4" fmla="*/ 250 w 299"/>
                <a:gd name="T5" fmla="*/ 163 h 563"/>
                <a:gd name="T6" fmla="*/ 249 w 299"/>
                <a:gd name="T7" fmla="*/ 163 h 563"/>
                <a:gd name="T8" fmla="*/ 186 w 299"/>
                <a:gd name="T9" fmla="*/ 163 h 563"/>
                <a:gd name="T10" fmla="*/ 260 w 299"/>
                <a:gd name="T11" fmla="*/ 81 h 563"/>
                <a:gd name="T12" fmla="*/ 178 w 299"/>
                <a:gd name="T13" fmla="*/ 0 h 563"/>
                <a:gd name="T14" fmla="*/ 178 w 299"/>
                <a:gd name="T15" fmla="*/ 163 h 563"/>
                <a:gd name="T16" fmla="*/ 178 w 299"/>
                <a:gd name="T17" fmla="*/ 163 h 563"/>
                <a:gd name="T18" fmla="*/ 43 w 299"/>
                <a:gd name="T19" fmla="*/ 28 h 563"/>
                <a:gd name="T20" fmla="*/ 22 w 299"/>
                <a:gd name="T21" fmla="*/ 40 h 563"/>
                <a:gd name="T22" fmla="*/ 0 w 299"/>
                <a:gd name="T23" fmla="*/ 55 h 563"/>
                <a:gd name="T24" fmla="*/ 129 w 299"/>
                <a:gd name="T25" fmla="*/ 183 h 563"/>
                <a:gd name="T26" fmla="*/ 129 w 299"/>
                <a:gd name="T27" fmla="*/ 464 h 563"/>
                <a:gd name="T28" fmla="*/ 228 w 299"/>
                <a:gd name="T29" fmla="*/ 563 h 563"/>
                <a:gd name="T30" fmla="*/ 228 w 299"/>
                <a:gd name="T31" fmla="*/ 493 h 563"/>
                <a:gd name="T32" fmla="*/ 178 w 299"/>
                <a:gd name="T33" fmla="*/ 443 h 563"/>
                <a:gd name="T34" fmla="*/ 178 w 299"/>
                <a:gd name="T35" fmla="*/ 21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563">
                  <a:moveTo>
                    <a:pt x="178" y="212"/>
                  </a:moveTo>
                  <a:cubicBezTo>
                    <a:pt x="299" y="212"/>
                    <a:pt x="299" y="212"/>
                    <a:pt x="299" y="212"/>
                  </a:cubicBezTo>
                  <a:cubicBezTo>
                    <a:pt x="250" y="163"/>
                    <a:pt x="250" y="163"/>
                    <a:pt x="250" y="163"/>
                  </a:cubicBezTo>
                  <a:cubicBezTo>
                    <a:pt x="249" y="163"/>
                    <a:pt x="249" y="163"/>
                    <a:pt x="249" y="163"/>
                  </a:cubicBezTo>
                  <a:cubicBezTo>
                    <a:pt x="186" y="163"/>
                    <a:pt x="186" y="163"/>
                    <a:pt x="186" y="163"/>
                  </a:cubicBezTo>
                  <a:cubicBezTo>
                    <a:pt x="227" y="159"/>
                    <a:pt x="260" y="124"/>
                    <a:pt x="260" y="81"/>
                  </a:cubicBezTo>
                  <a:cubicBezTo>
                    <a:pt x="260" y="36"/>
                    <a:pt x="223" y="0"/>
                    <a:pt x="178" y="0"/>
                  </a:cubicBezTo>
                  <a:cubicBezTo>
                    <a:pt x="178" y="163"/>
                    <a:pt x="178" y="163"/>
                    <a:pt x="178" y="163"/>
                  </a:cubicBezTo>
                  <a:cubicBezTo>
                    <a:pt x="178" y="163"/>
                    <a:pt x="178" y="163"/>
                    <a:pt x="178" y="163"/>
                  </a:cubicBezTo>
                  <a:cubicBezTo>
                    <a:pt x="43" y="28"/>
                    <a:pt x="43" y="28"/>
                    <a:pt x="43" y="28"/>
                  </a:cubicBezTo>
                  <a:cubicBezTo>
                    <a:pt x="36" y="31"/>
                    <a:pt x="29" y="35"/>
                    <a:pt x="22" y="40"/>
                  </a:cubicBezTo>
                  <a:cubicBezTo>
                    <a:pt x="14" y="45"/>
                    <a:pt x="7" y="50"/>
                    <a:pt x="0" y="55"/>
                  </a:cubicBezTo>
                  <a:cubicBezTo>
                    <a:pt x="129" y="183"/>
                    <a:pt x="129" y="183"/>
                    <a:pt x="129" y="183"/>
                  </a:cubicBezTo>
                  <a:cubicBezTo>
                    <a:pt x="129" y="464"/>
                    <a:pt x="129" y="464"/>
                    <a:pt x="129" y="464"/>
                  </a:cubicBezTo>
                  <a:cubicBezTo>
                    <a:pt x="228" y="563"/>
                    <a:pt x="228" y="563"/>
                    <a:pt x="228" y="563"/>
                  </a:cubicBezTo>
                  <a:cubicBezTo>
                    <a:pt x="228" y="493"/>
                    <a:pt x="228" y="493"/>
                    <a:pt x="228" y="493"/>
                  </a:cubicBezTo>
                  <a:cubicBezTo>
                    <a:pt x="178" y="443"/>
                    <a:pt x="178" y="443"/>
                    <a:pt x="178" y="443"/>
                  </a:cubicBezTo>
                  <a:lnTo>
                    <a:pt x="178"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8"/>
            <p:cNvSpPr>
              <a:spLocks/>
            </p:cNvSpPr>
            <p:nvPr/>
          </p:nvSpPr>
          <p:spPr bwMode="auto">
            <a:xfrm>
              <a:off x="414338" y="6550025"/>
              <a:ext cx="25400" cy="122237"/>
            </a:xfrm>
            <a:custGeom>
              <a:avLst/>
              <a:gdLst>
                <a:gd name="T0" fmla="*/ 0 w 16"/>
                <a:gd name="T1" fmla="*/ 0 h 77"/>
                <a:gd name="T2" fmla="*/ 0 w 16"/>
                <a:gd name="T3" fmla="*/ 77 h 77"/>
                <a:gd name="T4" fmla="*/ 16 w 16"/>
                <a:gd name="T5" fmla="*/ 77 h 77"/>
                <a:gd name="T6" fmla="*/ 16 w 16"/>
                <a:gd name="T7" fmla="*/ 16 h 77"/>
                <a:gd name="T8" fmla="*/ 0 w 16"/>
                <a:gd name="T9" fmla="*/ 0 h 77"/>
              </a:gdLst>
              <a:ahLst/>
              <a:cxnLst>
                <a:cxn ang="0">
                  <a:pos x="T0" y="T1"/>
                </a:cxn>
                <a:cxn ang="0">
                  <a:pos x="T2" y="T3"/>
                </a:cxn>
                <a:cxn ang="0">
                  <a:pos x="T4" y="T5"/>
                </a:cxn>
                <a:cxn ang="0">
                  <a:pos x="T6" y="T7"/>
                </a:cxn>
                <a:cxn ang="0">
                  <a:pos x="T8" y="T9"/>
                </a:cxn>
              </a:cxnLst>
              <a:rect l="0" t="0" r="r" b="b"/>
              <a:pathLst>
                <a:path w="16" h="77">
                  <a:moveTo>
                    <a:pt x="0" y="0"/>
                  </a:moveTo>
                  <a:lnTo>
                    <a:pt x="0" y="77"/>
                  </a:lnTo>
                  <a:lnTo>
                    <a:pt x="16" y="77"/>
                  </a:lnTo>
                  <a:lnTo>
                    <a:pt x="16"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9" name="Freeform 9"/>
            <p:cNvSpPr>
              <a:spLocks/>
            </p:cNvSpPr>
            <p:nvPr/>
          </p:nvSpPr>
          <p:spPr bwMode="auto">
            <a:xfrm>
              <a:off x="439738" y="6575425"/>
              <a:ext cx="60325" cy="25400"/>
            </a:xfrm>
            <a:custGeom>
              <a:avLst/>
              <a:gdLst>
                <a:gd name="T0" fmla="*/ 38 w 38"/>
                <a:gd name="T1" fmla="*/ 16 h 16"/>
                <a:gd name="T2" fmla="*/ 22 w 38"/>
                <a:gd name="T3" fmla="*/ 0 h 16"/>
                <a:gd name="T4" fmla="*/ 0 w 38"/>
                <a:gd name="T5" fmla="*/ 0 h 16"/>
                <a:gd name="T6" fmla="*/ 16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22" y="0"/>
                  </a:lnTo>
                  <a:lnTo>
                    <a:pt x="0" y="0"/>
                  </a:lnTo>
                  <a:lnTo>
                    <a:pt x="16" y="1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10"/>
            <p:cNvSpPr>
              <a:spLocks/>
            </p:cNvSpPr>
            <p:nvPr/>
          </p:nvSpPr>
          <p:spPr bwMode="auto">
            <a:xfrm>
              <a:off x="254000" y="6489700"/>
              <a:ext cx="85725" cy="163512"/>
            </a:xfrm>
            <a:custGeom>
              <a:avLst/>
              <a:gdLst>
                <a:gd name="T0" fmla="*/ 170 w 170"/>
                <a:gd name="T1" fmla="*/ 327 h 327"/>
                <a:gd name="T2" fmla="*/ 170 w 170"/>
                <a:gd name="T3" fmla="*/ 324 h 327"/>
                <a:gd name="T4" fmla="*/ 170 w 170"/>
                <a:gd name="T5" fmla="*/ 324 h 327"/>
                <a:gd name="T6" fmla="*/ 170 w 170"/>
                <a:gd name="T7" fmla="*/ 114 h 327"/>
                <a:gd name="T8" fmla="*/ 56 w 170"/>
                <a:gd name="T9" fmla="*/ 0 h 327"/>
                <a:gd name="T10" fmla="*/ 29 w 170"/>
                <a:gd name="T11" fmla="*/ 43 h 327"/>
                <a:gd name="T12" fmla="*/ 121 w 170"/>
                <a:gd name="T13" fmla="*/ 135 h 327"/>
                <a:gd name="T14" fmla="*/ 121 w 170"/>
                <a:gd name="T15" fmla="*/ 205 h 327"/>
                <a:gd name="T16" fmla="*/ 121 w 170"/>
                <a:gd name="T17" fmla="*/ 205 h 327"/>
                <a:gd name="T18" fmla="*/ 9 w 170"/>
                <a:gd name="T19" fmla="*/ 93 h 327"/>
                <a:gd name="T20" fmla="*/ 0 w 170"/>
                <a:gd name="T21" fmla="*/ 155 h 327"/>
                <a:gd name="T22" fmla="*/ 170 w 170"/>
                <a:gd name="T23"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327">
                  <a:moveTo>
                    <a:pt x="170" y="327"/>
                  </a:moveTo>
                  <a:cubicBezTo>
                    <a:pt x="170" y="324"/>
                    <a:pt x="170" y="324"/>
                    <a:pt x="170" y="324"/>
                  </a:cubicBezTo>
                  <a:cubicBezTo>
                    <a:pt x="170" y="324"/>
                    <a:pt x="170" y="324"/>
                    <a:pt x="170" y="324"/>
                  </a:cubicBezTo>
                  <a:cubicBezTo>
                    <a:pt x="170" y="114"/>
                    <a:pt x="170" y="114"/>
                    <a:pt x="170" y="114"/>
                  </a:cubicBezTo>
                  <a:cubicBezTo>
                    <a:pt x="56" y="0"/>
                    <a:pt x="56" y="0"/>
                    <a:pt x="56" y="0"/>
                  </a:cubicBezTo>
                  <a:cubicBezTo>
                    <a:pt x="46" y="13"/>
                    <a:pt x="36" y="28"/>
                    <a:pt x="29" y="43"/>
                  </a:cubicBezTo>
                  <a:cubicBezTo>
                    <a:pt x="121" y="135"/>
                    <a:pt x="121" y="135"/>
                    <a:pt x="121" y="135"/>
                  </a:cubicBezTo>
                  <a:cubicBezTo>
                    <a:pt x="121" y="205"/>
                    <a:pt x="121" y="205"/>
                    <a:pt x="121" y="205"/>
                  </a:cubicBezTo>
                  <a:cubicBezTo>
                    <a:pt x="121" y="205"/>
                    <a:pt x="121" y="205"/>
                    <a:pt x="121" y="205"/>
                  </a:cubicBezTo>
                  <a:cubicBezTo>
                    <a:pt x="9" y="93"/>
                    <a:pt x="9" y="93"/>
                    <a:pt x="9" y="93"/>
                  </a:cubicBezTo>
                  <a:cubicBezTo>
                    <a:pt x="4" y="113"/>
                    <a:pt x="1" y="133"/>
                    <a:pt x="0" y="155"/>
                  </a:cubicBezTo>
                  <a:cubicBezTo>
                    <a:pt x="0" y="155"/>
                    <a:pt x="165" y="322"/>
                    <a:pt x="170"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11"/>
            <p:cNvSpPr>
              <a:spLocks/>
            </p:cNvSpPr>
            <p:nvPr/>
          </p:nvSpPr>
          <p:spPr bwMode="auto">
            <a:xfrm>
              <a:off x="254000" y="6602413"/>
              <a:ext cx="160338" cy="195262"/>
            </a:xfrm>
            <a:custGeom>
              <a:avLst/>
              <a:gdLst>
                <a:gd name="T0" fmla="*/ 0 w 101"/>
                <a:gd name="T1" fmla="*/ 0 h 123"/>
                <a:gd name="T2" fmla="*/ 0 w 101"/>
                <a:gd name="T3" fmla="*/ 23 h 123"/>
                <a:gd name="T4" fmla="*/ 101 w 101"/>
                <a:gd name="T5" fmla="*/ 123 h 123"/>
                <a:gd name="T6" fmla="*/ 101 w 101"/>
                <a:gd name="T7" fmla="*/ 101 h 123"/>
                <a:gd name="T8" fmla="*/ 0 w 101"/>
                <a:gd name="T9" fmla="*/ 0 h 123"/>
              </a:gdLst>
              <a:ahLst/>
              <a:cxnLst>
                <a:cxn ang="0">
                  <a:pos x="T0" y="T1"/>
                </a:cxn>
                <a:cxn ang="0">
                  <a:pos x="T2" y="T3"/>
                </a:cxn>
                <a:cxn ang="0">
                  <a:pos x="T4" y="T5"/>
                </a:cxn>
                <a:cxn ang="0">
                  <a:pos x="T6" y="T7"/>
                </a:cxn>
                <a:cxn ang="0">
                  <a:pos x="T8" y="T9"/>
                </a:cxn>
              </a:cxnLst>
              <a:rect l="0" t="0" r="r" b="b"/>
              <a:pathLst>
                <a:path w="101" h="123">
                  <a:moveTo>
                    <a:pt x="0" y="0"/>
                  </a:moveTo>
                  <a:lnTo>
                    <a:pt x="0" y="23"/>
                  </a:lnTo>
                  <a:lnTo>
                    <a:pt x="101" y="123"/>
                  </a:lnTo>
                  <a:lnTo>
                    <a:pt x="101" y="10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12"/>
            <p:cNvSpPr>
              <a:spLocks/>
            </p:cNvSpPr>
            <p:nvPr/>
          </p:nvSpPr>
          <p:spPr bwMode="auto">
            <a:xfrm>
              <a:off x="490538" y="6640513"/>
              <a:ext cx="80963" cy="73025"/>
            </a:xfrm>
            <a:custGeom>
              <a:avLst/>
              <a:gdLst>
                <a:gd name="T0" fmla="*/ 99 w 163"/>
                <a:gd name="T1" fmla="*/ 0 h 145"/>
                <a:gd name="T2" fmla="*/ 49 w 163"/>
                <a:gd name="T3" fmla="*/ 0 h 145"/>
                <a:gd name="T4" fmla="*/ 49 w 163"/>
                <a:gd name="T5" fmla="*/ 63 h 145"/>
                <a:gd name="T6" fmla="*/ 0 w 163"/>
                <a:gd name="T7" fmla="*/ 63 h 145"/>
                <a:gd name="T8" fmla="*/ 81 w 163"/>
                <a:gd name="T9" fmla="*/ 145 h 145"/>
                <a:gd name="T10" fmla="*/ 163 w 163"/>
                <a:gd name="T11" fmla="*/ 63 h 145"/>
                <a:gd name="T12" fmla="*/ 99 w 163"/>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63" h="145">
                  <a:moveTo>
                    <a:pt x="99" y="0"/>
                  </a:moveTo>
                  <a:cubicBezTo>
                    <a:pt x="49" y="0"/>
                    <a:pt x="49" y="0"/>
                    <a:pt x="49" y="0"/>
                  </a:cubicBezTo>
                  <a:cubicBezTo>
                    <a:pt x="49" y="63"/>
                    <a:pt x="49" y="63"/>
                    <a:pt x="49" y="63"/>
                  </a:cubicBezTo>
                  <a:cubicBezTo>
                    <a:pt x="0" y="63"/>
                    <a:pt x="0" y="63"/>
                    <a:pt x="0" y="63"/>
                  </a:cubicBezTo>
                  <a:cubicBezTo>
                    <a:pt x="0" y="108"/>
                    <a:pt x="36" y="145"/>
                    <a:pt x="81" y="145"/>
                  </a:cubicBezTo>
                  <a:cubicBezTo>
                    <a:pt x="126" y="145"/>
                    <a:pt x="163" y="108"/>
                    <a:pt x="163" y="63"/>
                  </a:cubicBez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13"/>
            <p:cNvSpPr>
              <a:spLocks/>
            </p:cNvSpPr>
            <p:nvPr/>
          </p:nvSpPr>
          <p:spPr bwMode="auto">
            <a:xfrm>
              <a:off x="606425" y="6526213"/>
              <a:ext cx="144463" cy="180975"/>
            </a:xfrm>
            <a:custGeom>
              <a:avLst/>
              <a:gdLst>
                <a:gd name="T0" fmla="*/ 87 w 91"/>
                <a:gd name="T1" fmla="*/ 92 h 114"/>
                <a:gd name="T2" fmla="*/ 74 w 91"/>
                <a:gd name="T3" fmla="*/ 114 h 114"/>
                <a:gd name="T4" fmla="*/ 0 w 91"/>
                <a:gd name="T5" fmla="*/ 114 h 114"/>
                <a:gd name="T6" fmla="*/ 48 w 91"/>
                <a:gd name="T7" fmla="*/ 23 h 114"/>
                <a:gd name="T8" fmla="*/ 6 w 91"/>
                <a:gd name="T9" fmla="*/ 23 h 114"/>
                <a:gd name="T10" fmla="*/ 18 w 91"/>
                <a:gd name="T11" fmla="*/ 0 h 114"/>
                <a:gd name="T12" fmla="*/ 91 w 91"/>
                <a:gd name="T13" fmla="*/ 0 h 114"/>
                <a:gd name="T14" fmla="*/ 44 w 91"/>
                <a:gd name="T15" fmla="*/ 92 h 114"/>
                <a:gd name="T16" fmla="*/ 87 w 91"/>
                <a:gd name="T17"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4">
                  <a:moveTo>
                    <a:pt x="87" y="92"/>
                  </a:moveTo>
                  <a:lnTo>
                    <a:pt x="74" y="114"/>
                  </a:lnTo>
                  <a:lnTo>
                    <a:pt x="0" y="114"/>
                  </a:lnTo>
                  <a:lnTo>
                    <a:pt x="48" y="23"/>
                  </a:lnTo>
                  <a:lnTo>
                    <a:pt x="6" y="23"/>
                  </a:lnTo>
                  <a:lnTo>
                    <a:pt x="18" y="0"/>
                  </a:lnTo>
                  <a:lnTo>
                    <a:pt x="91" y="0"/>
                  </a:lnTo>
                  <a:lnTo>
                    <a:pt x="44" y="92"/>
                  </a:lnTo>
                  <a:lnTo>
                    <a:pt x="87"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14"/>
            <p:cNvSpPr>
              <a:spLocks/>
            </p:cNvSpPr>
            <p:nvPr/>
          </p:nvSpPr>
          <p:spPr bwMode="auto">
            <a:xfrm>
              <a:off x="766763" y="6526213"/>
              <a:ext cx="103188" cy="180975"/>
            </a:xfrm>
            <a:custGeom>
              <a:avLst/>
              <a:gdLst>
                <a:gd name="T0" fmla="*/ 28 w 65"/>
                <a:gd name="T1" fmla="*/ 46 h 114"/>
                <a:gd name="T2" fmla="*/ 65 w 65"/>
                <a:gd name="T3" fmla="*/ 46 h 114"/>
                <a:gd name="T4" fmla="*/ 65 w 65"/>
                <a:gd name="T5" fmla="*/ 68 h 114"/>
                <a:gd name="T6" fmla="*/ 28 w 65"/>
                <a:gd name="T7" fmla="*/ 68 h 114"/>
                <a:gd name="T8" fmla="*/ 28 w 65"/>
                <a:gd name="T9" fmla="*/ 92 h 114"/>
                <a:gd name="T10" fmla="*/ 65 w 65"/>
                <a:gd name="T11" fmla="*/ 92 h 114"/>
                <a:gd name="T12" fmla="*/ 65 w 65"/>
                <a:gd name="T13" fmla="*/ 114 h 114"/>
                <a:gd name="T14" fmla="*/ 0 w 65"/>
                <a:gd name="T15" fmla="*/ 114 h 114"/>
                <a:gd name="T16" fmla="*/ 0 w 65"/>
                <a:gd name="T17" fmla="*/ 0 h 114"/>
                <a:gd name="T18" fmla="*/ 65 w 65"/>
                <a:gd name="T19" fmla="*/ 0 h 114"/>
                <a:gd name="T20" fmla="*/ 65 w 65"/>
                <a:gd name="T21" fmla="*/ 23 h 114"/>
                <a:gd name="T22" fmla="*/ 28 w 65"/>
                <a:gd name="T23" fmla="*/ 23 h 114"/>
                <a:gd name="T24" fmla="*/ 28 w 65"/>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14">
                  <a:moveTo>
                    <a:pt x="28" y="46"/>
                  </a:moveTo>
                  <a:lnTo>
                    <a:pt x="65" y="46"/>
                  </a:lnTo>
                  <a:lnTo>
                    <a:pt x="65" y="68"/>
                  </a:lnTo>
                  <a:lnTo>
                    <a:pt x="28" y="68"/>
                  </a:lnTo>
                  <a:lnTo>
                    <a:pt x="28" y="92"/>
                  </a:lnTo>
                  <a:lnTo>
                    <a:pt x="65" y="92"/>
                  </a:lnTo>
                  <a:lnTo>
                    <a:pt x="65" y="114"/>
                  </a:lnTo>
                  <a:lnTo>
                    <a:pt x="0" y="114"/>
                  </a:lnTo>
                  <a:lnTo>
                    <a:pt x="0" y="0"/>
                  </a:lnTo>
                  <a:lnTo>
                    <a:pt x="65" y="0"/>
                  </a:lnTo>
                  <a:lnTo>
                    <a:pt x="65" y="23"/>
                  </a:lnTo>
                  <a:lnTo>
                    <a:pt x="28" y="23"/>
                  </a:lnTo>
                  <a:lnTo>
                    <a:pt x="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15"/>
            <p:cNvSpPr>
              <a:spLocks noEditPoints="1"/>
            </p:cNvSpPr>
            <p:nvPr/>
          </p:nvSpPr>
          <p:spPr bwMode="auto">
            <a:xfrm>
              <a:off x="889000" y="6526213"/>
              <a:ext cx="131763" cy="180975"/>
            </a:xfrm>
            <a:custGeom>
              <a:avLst/>
              <a:gdLst>
                <a:gd name="T0" fmla="*/ 123 w 260"/>
                <a:gd name="T1" fmla="*/ 0 h 360"/>
                <a:gd name="T2" fmla="*/ 215 w 260"/>
                <a:gd name="T3" fmla="*/ 17 h 360"/>
                <a:gd name="T4" fmla="*/ 255 w 260"/>
                <a:gd name="T5" fmla="*/ 98 h 360"/>
                <a:gd name="T6" fmla="*/ 231 w 260"/>
                <a:gd name="T7" fmla="*/ 160 h 360"/>
                <a:gd name="T8" fmla="*/ 193 w 260"/>
                <a:gd name="T9" fmla="*/ 181 h 360"/>
                <a:gd name="T10" fmla="*/ 236 w 260"/>
                <a:gd name="T11" fmla="*/ 202 h 360"/>
                <a:gd name="T12" fmla="*/ 260 w 260"/>
                <a:gd name="T13" fmla="*/ 264 h 360"/>
                <a:gd name="T14" fmla="*/ 223 w 260"/>
                <a:gd name="T15" fmla="*/ 343 h 360"/>
                <a:gd name="T16" fmla="*/ 147 w 260"/>
                <a:gd name="T17" fmla="*/ 360 h 360"/>
                <a:gd name="T18" fmla="*/ 0 w 260"/>
                <a:gd name="T19" fmla="*/ 360 h 360"/>
                <a:gd name="T20" fmla="*/ 0 w 260"/>
                <a:gd name="T21" fmla="*/ 0 h 360"/>
                <a:gd name="T22" fmla="*/ 123 w 260"/>
                <a:gd name="T23" fmla="*/ 0 h 360"/>
                <a:gd name="T24" fmla="*/ 88 w 260"/>
                <a:gd name="T25" fmla="*/ 149 h 360"/>
                <a:gd name="T26" fmla="*/ 109 w 260"/>
                <a:gd name="T27" fmla="*/ 149 h 360"/>
                <a:gd name="T28" fmla="*/ 166 w 260"/>
                <a:gd name="T29" fmla="*/ 107 h 360"/>
                <a:gd name="T30" fmla="*/ 108 w 260"/>
                <a:gd name="T31" fmla="*/ 65 h 360"/>
                <a:gd name="T32" fmla="*/ 88 w 260"/>
                <a:gd name="T33" fmla="*/ 65 h 360"/>
                <a:gd name="T34" fmla="*/ 88 w 260"/>
                <a:gd name="T35" fmla="*/ 149 h 360"/>
                <a:gd name="T36" fmla="*/ 88 w 260"/>
                <a:gd name="T37" fmla="*/ 297 h 360"/>
                <a:gd name="T38" fmla="*/ 119 w 260"/>
                <a:gd name="T39" fmla="*/ 297 h 360"/>
                <a:gd name="T40" fmla="*/ 172 w 260"/>
                <a:gd name="T41" fmla="*/ 256 h 360"/>
                <a:gd name="T42" fmla="*/ 152 w 260"/>
                <a:gd name="T43" fmla="*/ 219 h 360"/>
                <a:gd name="T44" fmla="*/ 107 w 260"/>
                <a:gd name="T45" fmla="*/ 212 h 360"/>
                <a:gd name="T46" fmla="*/ 88 w 260"/>
                <a:gd name="T47" fmla="*/ 212 h 360"/>
                <a:gd name="T48" fmla="*/ 88 w 260"/>
                <a:gd name="T49" fmla="*/ 29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60">
                  <a:moveTo>
                    <a:pt x="123" y="0"/>
                  </a:moveTo>
                  <a:cubicBezTo>
                    <a:pt x="169" y="0"/>
                    <a:pt x="195" y="5"/>
                    <a:pt x="215" y="17"/>
                  </a:cubicBezTo>
                  <a:cubicBezTo>
                    <a:pt x="240" y="32"/>
                    <a:pt x="255" y="63"/>
                    <a:pt x="255" y="98"/>
                  </a:cubicBezTo>
                  <a:cubicBezTo>
                    <a:pt x="255" y="123"/>
                    <a:pt x="247" y="144"/>
                    <a:pt x="231" y="160"/>
                  </a:cubicBezTo>
                  <a:cubicBezTo>
                    <a:pt x="220" y="171"/>
                    <a:pt x="212" y="176"/>
                    <a:pt x="193" y="181"/>
                  </a:cubicBezTo>
                  <a:cubicBezTo>
                    <a:pt x="215" y="186"/>
                    <a:pt x="225" y="191"/>
                    <a:pt x="236" y="202"/>
                  </a:cubicBezTo>
                  <a:cubicBezTo>
                    <a:pt x="252" y="217"/>
                    <a:pt x="260" y="238"/>
                    <a:pt x="260" y="264"/>
                  </a:cubicBezTo>
                  <a:cubicBezTo>
                    <a:pt x="260" y="298"/>
                    <a:pt x="247" y="327"/>
                    <a:pt x="223" y="343"/>
                  </a:cubicBezTo>
                  <a:cubicBezTo>
                    <a:pt x="206" y="355"/>
                    <a:pt x="184" y="360"/>
                    <a:pt x="147" y="360"/>
                  </a:cubicBezTo>
                  <a:cubicBezTo>
                    <a:pt x="0" y="360"/>
                    <a:pt x="0" y="360"/>
                    <a:pt x="0" y="360"/>
                  </a:cubicBezTo>
                  <a:cubicBezTo>
                    <a:pt x="0" y="0"/>
                    <a:pt x="0" y="0"/>
                    <a:pt x="0" y="0"/>
                  </a:cubicBezTo>
                  <a:lnTo>
                    <a:pt x="123" y="0"/>
                  </a:lnTo>
                  <a:close/>
                  <a:moveTo>
                    <a:pt x="88" y="149"/>
                  </a:moveTo>
                  <a:cubicBezTo>
                    <a:pt x="109" y="149"/>
                    <a:pt x="109" y="149"/>
                    <a:pt x="109" y="149"/>
                  </a:cubicBezTo>
                  <a:cubicBezTo>
                    <a:pt x="149" y="149"/>
                    <a:pt x="166" y="136"/>
                    <a:pt x="166" y="107"/>
                  </a:cubicBezTo>
                  <a:cubicBezTo>
                    <a:pt x="166" y="78"/>
                    <a:pt x="149" y="65"/>
                    <a:pt x="108" y="65"/>
                  </a:cubicBezTo>
                  <a:cubicBezTo>
                    <a:pt x="88" y="65"/>
                    <a:pt x="88" y="65"/>
                    <a:pt x="88" y="65"/>
                  </a:cubicBezTo>
                  <a:lnTo>
                    <a:pt x="88" y="149"/>
                  </a:lnTo>
                  <a:close/>
                  <a:moveTo>
                    <a:pt x="88" y="297"/>
                  </a:moveTo>
                  <a:cubicBezTo>
                    <a:pt x="119" y="297"/>
                    <a:pt x="119" y="297"/>
                    <a:pt x="119" y="297"/>
                  </a:cubicBezTo>
                  <a:cubicBezTo>
                    <a:pt x="156" y="297"/>
                    <a:pt x="172" y="285"/>
                    <a:pt x="172" y="256"/>
                  </a:cubicBezTo>
                  <a:cubicBezTo>
                    <a:pt x="172" y="238"/>
                    <a:pt x="165" y="226"/>
                    <a:pt x="152" y="219"/>
                  </a:cubicBezTo>
                  <a:cubicBezTo>
                    <a:pt x="143" y="214"/>
                    <a:pt x="134" y="212"/>
                    <a:pt x="107" y="212"/>
                  </a:cubicBezTo>
                  <a:cubicBezTo>
                    <a:pt x="88" y="212"/>
                    <a:pt x="88" y="212"/>
                    <a:pt x="88" y="212"/>
                  </a:cubicBezTo>
                  <a:lnTo>
                    <a:pt x="88"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16"/>
            <p:cNvSpPr>
              <a:spLocks noEditPoints="1"/>
            </p:cNvSpPr>
            <p:nvPr/>
          </p:nvSpPr>
          <p:spPr bwMode="auto">
            <a:xfrm>
              <a:off x="1039813" y="6526213"/>
              <a:ext cx="136525" cy="180975"/>
            </a:xfrm>
            <a:custGeom>
              <a:avLst/>
              <a:gdLst>
                <a:gd name="T0" fmla="*/ 88 w 271"/>
                <a:gd name="T1" fmla="*/ 360 h 360"/>
                <a:gd name="T2" fmla="*/ 0 w 271"/>
                <a:gd name="T3" fmla="*/ 360 h 360"/>
                <a:gd name="T4" fmla="*/ 0 w 271"/>
                <a:gd name="T5" fmla="*/ 0 h 360"/>
                <a:gd name="T6" fmla="*/ 117 w 271"/>
                <a:gd name="T7" fmla="*/ 0 h 360"/>
                <a:gd name="T8" fmla="*/ 222 w 271"/>
                <a:gd name="T9" fmla="*/ 27 h 360"/>
                <a:gd name="T10" fmla="*/ 261 w 271"/>
                <a:gd name="T11" fmla="*/ 118 h 360"/>
                <a:gd name="T12" fmla="*/ 192 w 271"/>
                <a:gd name="T13" fmla="*/ 228 h 360"/>
                <a:gd name="T14" fmla="*/ 271 w 271"/>
                <a:gd name="T15" fmla="*/ 360 h 360"/>
                <a:gd name="T16" fmla="*/ 166 w 271"/>
                <a:gd name="T17" fmla="*/ 360 h 360"/>
                <a:gd name="T18" fmla="*/ 88 w 271"/>
                <a:gd name="T19" fmla="*/ 221 h 360"/>
                <a:gd name="T20" fmla="*/ 88 w 271"/>
                <a:gd name="T21" fmla="*/ 360 h 360"/>
                <a:gd name="T22" fmla="*/ 116 w 271"/>
                <a:gd name="T23" fmla="*/ 171 h 360"/>
                <a:gd name="T24" fmla="*/ 173 w 271"/>
                <a:gd name="T25" fmla="*/ 122 h 360"/>
                <a:gd name="T26" fmla="*/ 121 w 271"/>
                <a:gd name="T27" fmla="*/ 72 h 360"/>
                <a:gd name="T28" fmla="*/ 88 w 271"/>
                <a:gd name="T29" fmla="*/ 72 h 360"/>
                <a:gd name="T30" fmla="*/ 88 w 271"/>
                <a:gd name="T31" fmla="*/ 171 h 360"/>
                <a:gd name="T32" fmla="*/ 116 w 271"/>
                <a:gd name="T33" fmla="*/ 17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360">
                  <a:moveTo>
                    <a:pt x="88" y="360"/>
                  </a:moveTo>
                  <a:cubicBezTo>
                    <a:pt x="0" y="360"/>
                    <a:pt x="0" y="360"/>
                    <a:pt x="0" y="360"/>
                  </a:cubicBezTo>
                  <a:cubicBezTo>
                    <a:pt x="0" y="0"/>
                    <a:pt x="0" y="0"/>
                    <a:pt x="0" y="0"/>
                  </a:cubicBezTo>
                  <a:cubicBezTo>
                    <a:pt x="117" y="0"/>
                    <a:pt x="117" y="0"/>
                    <a:pt x="117" y="0"/>
                  </a:cubicBezTo>
                  <a:cubicBezTo>
                    <a:pt x="164" y="0"/>
                    <a:pt x="199" y="9"/>
                    <a:pt x="222" y="27"/>
                  </a:cubicBezTo>
                  <a:cubicBezTo>
                    <a:pt x="247" y="46"/>
                    <a:pt x="261" y="79"/>
                    <a:pt x="261" y="118"/>
                  </a:cubicBezTo>
                  <a:cubicBezTo>
                    <a:pt x="261" y="173"/>
                    <a:pt x="238" y="209"/>
                    <a:pt x="192" y="228"/>
                  </a:cubicBezTo>
                  <a:cubicBezTo>
                    <a:pt x="271" y="360"/>
                    <a:pt x="271" y="360"/>
                    <a:pt x="271" y="360"/>
                  </a:cubicBezTo>
                  <a:cubicBezTo>
                    <a:pt x="166" y="360"/>
                    <a:pt x="166" y="360"/>
                    <a:pt x="166" y="360"/>
                  </a:cubicBezTo>
                  <a:cubicBezTo>
                    <a:pt x="88" y="221"/>
                    <a:pt x="88" y="221"/>
                    <a:pt x="88" y="221"/>
                  </a:cubicBezTo>
                  <a:lnTo>
                    <a:pt x="88" y="360"/>
                  </a:lnTo>
                  <a:close/>
                  <a:moveTo>
                    <a:pt x="116" y="171"/>
                  </a:moveTo>
                  <a:cubicBezTo>
                    <a:pt x="151" y="171"/>
                    <a:pt x="173" y="153"/>
                    <a:pt x="173" y="122"/>
                  </a:cubicBezTo>
                  <a:cubicBezTo>
                    <a:pt x="173" y="92"/>
                    <a:pt x="152" y="72"/>
                    <a:pt x="121" y="72"/>
                  </a:cubicBezTo>
                  <a:cubicBezTo>
                    <a:pt x="88" y="72"/>
                    <a:pt x="88" y="72"/>
                    <a:pt x="88" y="72"/>
                  </a:cubicBezTo>
                  <a:cubicBezTo>
                    <a:pt x="88" y="171"/>
                    <a:pt x="88" y="171"/>
                    <a:pt x="88" y="171"/>
                  </a:cubicBezTo>
                  <a:lnTo>
                    <a:pt x="11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7" name="Freeform 17"/>
            <p:cNvSpPr>
              <a:spLocks noEditPoints="1"/>
            </p:cNvSpPr>
            <p:nvPr/>
          </p:nvSpPr>
          <p:spPr bwMode="auto">
            <a:xfrm>
              <a:off x="1176338" y="6526213"/>
              <a:ext cx="174625" cy="180975"/>
            </a:xfrm>
            <a:custGeom>
              <a:avLst/>
              <a:gdLst>
                <a:gd name="T0" fmla="*/ 73 w 110"/>
                <a:gd name="T1" fmla="*/ 0 h 114"/>
                <a:gd name="T2" fmla="*/ 38 w 110"/>
                <a:gd name="T3" fmla="*/ 0 h 114"/>
                <a:gd name="T4" fmla="*/ 0 w 110"/>
                <a:gd name="T5" fmla="*/ 114 h 114"/>
                <a:gd name="T6" fmla="*/ 29 w 110"/>
                <a:gd name="T7" fmla="*/ 114 h 114"/>
                <a:gd name="T8" fmla="*/ 36 w 110"/>
                <a:gd name="T9" fmla="*/ 92 h 114"/>
                <a:gd name="T10" fmla="*/ 73 w 110"/>
                <a:gd name="T11" fmla="*/ 92 h 114"/>
                <a:gd name="T12" fmla="*/ 80 w 110"/>
                <a:gd name="T13" fmla="*/ 114 h 114"/>
                <a:gd name="T14" fmla="*/ 110 w 110"/>
                <a:gd name="T15" fmla="*/ 114 h 114"/>
                <a:gd name="T16" fmla="*/ 73 w 110"/>
                <a:gd name="T17" fmla="*/ 0 h 114"/>
                <a:gd name="T18" fmla="*/ 43 w 110"/>
                <a:gd name="T19" fmla="*/ 70 h 114"/>
                <a:gd name="T20" fmla="*/ 55 w 110"/>
                <a:gd name="T21" fmla="*/ 33 h 114"/>
                <a:gd name="T22" fmla="*/ 66 w 110"/>
                <a:gd name="T23" fmla="*/ 70 h 114"/>
                <a:gd name="T24" fmla="*/ 43 w 110"/>
                <a:gd name="T25" fmla="*/ 7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14">
                  <a:moveTo>
                    <a:pt x="73" y="0"/>
                  </a:moveTo>
                  <a:lnTo>
                    <a:pt x="38" y="0"/>
                  </a:lnTo>
                  <a:lnTo>
                    <a:pt x="0" y="114"/>
                  </a:lnTo>
                  <a:lnTo>
                    <a:pt x="29" y="114"/>
                  </a:lnTo>
                  <a:lnTo>
                    <a:pt x="36" y="92"/>
                  </a:lnTo>
                  <a:lnTo>
                    <a:pt x="73" y="92"/>
                  </a:lnTo>
                  <a:lnTo>
                    <a:pt x="80" y="114"/>
                  </a:lnTo>
                  <a:lnTo>
                    <a:pt x="110" y="114"/>
                  </a:lnTo>
                  <a:lnTo>
                    <a:pt x="73" y="0"/>
                  </a:lnTo>
                  <a:close/>
                  <a:moveTo>
                    <a:pt x="43" y="70"/>
                  </a:moveTo>
                  <a:lnTo>
                    <a:pt x="55" y="33"/>
                  </a:lnTo>
                  <a:lnTo>
                    <a:pt x="66" y="70"/>
                  </a:lnTo>
                  <a:lnTo>
                    <a:pt x="43"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39" name="Rectangle 38"/>
          <p:cNvSpPr/>
          <p:nvPr userDrawn="1"/>
        </p:nvSpPr>
        <p:spPr>
          <a:xfrm>
            <a:off x="0" y="-1371600"/>
            <a:ext cx="1913467" cy="1371600"/>
          </a:xfrm>
          <a:prstGeom prst="rect">
            <a:avLst/>
          </a:prstGeom>
          <a:solidFill>
            <a:schemeClr val="bg1">
              <a:lumMod val="8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Tree>
    <p:extLst>
      <p:ext uri="{BB962C8B-B14F-4D97-AF65-F5344CB8AC3E}">
        <p14:creationId xmlns:p14="http://schemas.microsoft.com/office/powerpoint/2010/main" val="2233248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lue Background Large Text">
    <p:bg>
      <p:bgPr>
        <a:solidFill>
          <a:schemeClr val="accent1"/>
        </a:solidFill>
        <a:effectLst/>
      </p:bgPr>
    </p:bg>
    <p:spTree>
      <p:nvGrpSpPr>
        <p:cNvPr id="1" name=""/>
        <p:cNvGrpSpPr/>
        <p:nvPr/>
      </p:nvGrpSpPr>
      <p:grpSpPr>
        <a:xfrm>
          <a:off x="0" y="0"/>
          <a:ext cx="0" cy="0"/>
          <a:chOff x="0" y="0"/>
          <a:chExt cx="0" cy="0"/>
        </a:xfrm>
      </p:grpSpPr>
      <p:sp>
        <p:nvSpPr>
          <p:cNvPr id="38" name="Freeform 37"/>
          <p:cNvSpPr/>
          <p:nvPr userDrawn="1"/>
        </p:nvSpPr>
        <p:spPr>
          <a:xfrm rot="10800000" flipH="1">
            <a:off x="-506" y="7074"/>
            <a:ext cx="7642844" cy="6859908"/>
          </a:xfrm>
          <a:custGeom>
            <a:avLst/>
            <a:gdLst>
              <a:gd name="connsiteX0" fmla="*/ 0 w 10022890"/>
              <a:gd name="connsiteY0" fmla="*/ 6266984 h 6266984"/>
              <a:gd name="connsiteX1" fmla="*/ 3318924 w 10022890"/>
              <a:gd name="connsiteY1" fmla="*/ 1972 h 6266984"/>
              <a:gd name="connsiteX2" fmla="*/ 5719850 w 10022890"/>
              <a:gd name="connsiteY2" fmla="*/ 1 h 6266984"/>
              <a:gd name="connsiteX3" fmla="*/ 10022890 w 10022890"/>
              <a:gd name="connsiteY3" fmla="*/ 0 h 6266984"/>
              <a:gd name="connsiteX4" fmla="*/ 6703966 w 10022890"/>
              <a:gd name="connsiteY4" fmla="*/ 6265012 h 6266984"/>
              <a:gd name="connsiteX5" fmla="*/ 4303040 w 10022890"/>
              <a:gd name="connsiteY5" fmla="*/ 6266983 h 6266984"/>
              <a:gd name="connsiteX0" fmla="*/ 0 w 10022890"/>
              <a:gd name="connsiteY0" fmla="*/ 7945435 h 7945435"/>
              <a:gd name="connsiteX1" fmla="*/ 4267868 w 10022890"/>
              <a:gd name="connsiteY1" fmla="*/ 0 h 7945435"/>
              <a:gd name="connsiteX2" fmla="*/ 5719850 w 10022890"/>
              <a:gd name="connsiteY2" fmla="*/ 1678452 h 7945435"/>
              <a:gd name="connsiteX3" fmla="*/ 10022890 w 10022890"/>
              <a:gd name="connsiteY3" fmla="*/ 1678451 h 7945435"/>
              <a:gd name="connsiteX4" fmla="*/ 6703966 w 10022890"/>
              <a:gd name="connsiteY4" fmla="*/ 7943463 h 7945435"/>
              <a:gd name="connsiteX5" fmla="*/ 4303040 w 10022890"/>
              <a:gd name="connsiteY5" fmla="*/ 7945434 h 7945435"/>
              <a:gd name="connsiteX6" fmla="*/ 0 w 10022890"/>
              <a:gd name="connsiteY6" fmla="*/ 7945435 h 7945435"/>
              <a:gd name="connsiteX0" fmla="*/ 0 w 10022890"/>
              <a:gd name="connsiteY0" fmla="*/ 7945435 h 7945435"/>
              <a:gd name="connsiteX1" fmla="*/ 4267868 w 10022890"/>
              <a:gd name="connsiteY1" fmla="*/ 0 h 7945435"/>
              <a:gd name="connsiteX2" fmla="*/ 10022890 w 10022890"/>
              <a:gd name="connsiteY2" fmla="*/ 1678451 h 7945435"/>
              <a:gd name="connsiteX3" fmla="*/ 6703966 w 10022890"/>
              <a:gd name="connsiteY3" fmla="*/ 7943463 h 7945435"/>
              <a:gd name="connsiteX4" fmla="*/ 4303040 w 10022890"/>
              <a:gd name="connsiteY4" fmla="*/ 7945434 h 7945435"/>
              <a:gd name="connsiteX5" fmla="*/ 0 w 10022890"/>
              <a:gd name="connsiteY5" fmla="*/ 7945435 h 7945435"/>
              <a:gd name="connsiteX0" fmla="*/ 0 w 10952065"/>
              <a:gd name="connsiteY0" fmla="*/ 8026484 h 8026484"/>
              <a:gd name="connsiteX1" fmla="*/ 4267868 w 10952065"/>
              <a:gd name="connsiteY1" fmla="*/ 81049 h 8026484"/>
              <a:gd name="connsiteX2" fmla="*/ 10952065 w 10952065"/>
              <a:gd name="connsiteY2" fmla="*/ 0 h 8026484"/>
              <a:gd name="connsiteX3" fmla="*/ 6703966 w 10952065"/>
              <a:gd name="connsiteY3" fmla="*/ 8024512 h 8026484"/>
              <a:gd name="connsiteX4" fmla="*/ 4303040 w 10952065"/>
              <a:gd name="connsiteY4" fmla="*/ 8026483 h 8026484"/>
              <a:gd name="connsiteX5" fmla="*/ 0 w 10952065"/>
              <a:gd name="connsiteY5" fmla="*/ 8026484 h 8026484"/>
              <a:gd name="connsiteX0" fmla="*/ 0 w 10912525"/>
              <a:gd name="connsiteY0" fmla="*/ 7947406 h 7947406"/>
              <a:gd name="connsiteX1" fmla="*/ 4267868 w 10912525"/>
              <a:gd name="connsiteY1" fmla="*/ 1971 h 7947406"/>
              <a:gd name="connsiteX2" fmla="*/ 10912525 w 10912525"/>
              <a:gd name="connsiteY2" fmla="*/ 0 h 7947406"/>
              <a:gd name="connsiteX3" fmla="*/ 6703966 w 10912525"/>
              <a:gd name="connsiteY3" fmla="*/ 7945434 h 7947406"/>
              <a:gd name="connsiteX4" fmla="*/ 4303040 w 10912525"/>
              <a:gd name="connsiteY4" fmla="*/ 7947405 h 7947406"/>
              <a:gd name="connsiteX5" fmla="*/ 0 w 10912525"/>
              <a:gd name="connsiteY5" fmla="*/ 7947406 h 7947406"/>
              <a:gd name="connsiteX0" fmla="*/ 0 w 10912525"/>
              <a:gd name="connsiteY0" fmla="*/ 7984975 h 7984975"/>
              <a:gd name="connsiteX1" fmla="*/ 4267868 w 10912525"/>
              <a:gd name="connsiteY1" fmla="*/ 0 h 7984975"/>
              <a:gd name="connsiteX2" fmla="*/ 10912525 w 10912525"/>
              <a:gd name="connsiteY2" fmla="*/ 37569 h 7984975"/>
              <a:gd name="connsiteX3" fmla="*/ 6703966 w 10912525"/>
              <a:gd name="connsiteY3" fmla="*/ 7983003 h 7984975"/>
              <a:gd name="connsiteX4" fmla="*/ 4303040 w 10912525"/>
              <a:gd name="connsiteY4" fmla="*/ 7984974 h 7984975"/>
              <a:gd name="connsiteX5" fmla="*/ 0 w 10912525"/>
              <a:gd name="connsiteY5" fmla="*/ 7984975 h 7984975"/>
              <a:gd name="connsiteX0" fmla="*/ 0 w 10912525"/>
              <a:gd name="connsiteY0" fmla="*/ 8004744 h 8004744"/>
              <a:gd name="connsiteX1" fmla="*/ 4307406 w 10912525"/>
              <a:gd name="connsiteY1" fmla="*/ 0 h 8004744"/>
              <a:gd name="connsiteX2" fmla="*/ 10912525 w 10912525"/>
              <a:gd name="connsiteY2" fmla="*/ 57338 h 8004744"/>
              <a:gd name="connsiteX3" fmla="*/ 6703966 w 10912525"/>
              <a:gd name="connsiteY3" fmla="*/ 8002772 h 8004744"/>
              <a:gd name="connsiteX4" fmla="*/ 4303040 w 10912525"/>
              <a:gd name="connsiteY4" fmla="*/ 8004743 h 8004744"/>
              <a:gd name="connsiteX5" fmla="*/ 0 w 10912525"/>
              <a:gd name="connsiteY5" fmla="*/ 8004744 h 8004744"/>
              <a:gd name="connsiteX0" fmla="*/ 0 w 10912525"/>
              <a:gd name="connsiteY0" fmla="*/ 8004744 h 8004744"/>
              <a:gd name="connsiteX1" fmla="*/ 4307406 w 10912525"/>
              <a:gd name="connsiteY1" fmla="*/ 0 h 8004744"/>
              <a:gd name="connsiteX2" fmla="*/ 10912525 w 10912525"/>
              <a:gd name="connsiteY2" fmla="*/ 37569 h 8004744"/>
              <a:gd name="connsiteX3" fmla="*/ 6703966 w 10912525"/>
              <a:gd name="connsiteY3" fmla="*/ 8002772 h 8004744"/>
              <a:gd name="connsiteX4" fmla="*/ 4303040 w 10912525"/>
              <a:gd name="connsiteY4" fmla="*/ 8004743 h 8004744"/>
              <a:gd name="connsiteX5" fmla="*/ 0 w 10912525"/>
              <a:gd name="connsiteY5" fmla="*/ 8004744 h 8004744"/>
              <a:gd name="connsiteX0" fmla="*/ 0 w 10912525"/>
              <a:gd name="connsiteY0" fmla="*/ 8004744 h 8004744"/>
              <a:gd name="connsiteX1" fmla="*/ 4307406 w 10912525"/>
              <a:gd name="connsiteY1" fmla="*/ 0 h 8004744"/>
              <a:gd name="connsiteX2" fmla="*/ 10912525 w 10912525"/>
              <a:gd name="connsiteY2" fmla="*/ 17799 h 8004744"/>
              <a:gd name="connsiteX3" fmla="*/ 6703966 w 10912525"/>
              <a:gd name="connsiteY3" fmla="*/ 8002772 h 8004744"/>
              <a:gd name="connsiteX4" fmla="*/ 4303040 w 10912525"/>
              <a:gd name="connsiteY4" fmla="*/ 8004743 h 8004744"/>
              <a:gd name="connsiteX5" fmla="*/ 0 w 10912525"/>
              <a:gd name="connsiteY5" fmla="*/ 8004744 h 8004744"/>
              <a:gd name="connsiteX0" fmla="*/ 603230 w 11515755"/>
              <a:gd name="connsiteY0" fmla="*/ 7991752 h 7991752"/>
              <a:gd name="connsiteX1" fmla="*/ 0 w 11515755"/>
              <a:gd name="connsiteY1" fmla="*/ 0 h 7991752"/>
              <a:gd name="connsiteX2" fmla="*/ 11515755 w 11515755"/>
              <a:gd name="connsiteY2" fmla="*/ 4807 h 7991752"/>
              <a:gd name="connsiteX3" fmla="*/ 7307196 w 11515755"/>
              <a:gd name="connsiteY3" fmla="*/ 7989780 h 7991752"/>
              <a:gd name="connsiteX4" fmla="*/ 4906270 w 11515755"/>
              <a:gd name="connsiteY4" fmla="*/ 7991751 h 7991752"/>
              <a:gd name="connsiteX5" fmla="*/ 603230 w 11515755"/>
              <a:gd name="connsiteY5" fmla="*/ 7991752 h 7991752"/>
              <a:gd name="connsiteX0" fmla="*/ 0 w 11536097"/>
              <a:gd name="connsiteY0" fmla="*/ 7991752 h 7991752"/>
              <a:gd name="connsiteX1" fmla="*/ 20342 w 11536097"/>
              <a:gd name="connsiteY1" fmla="*/ 0 h 7991752"/>
              <a:gd name="connsiteX2" fmla="*/ 11536097 w 11536097"/>
              <a:gd name="connsiteY2" fmla="*/ 4807 h 7991752"/>
              <a:gd name="connsiteX3" fmla="*/ 7327538 w 11536097"/>
              <a:gd name="connsiteY3" fmla="*/ 7989780 h 7991752"/>
              <a:gd name="connsiteX4" fmla="*/ 4926612 w 11536097"/>
              <a:gd name="connsiteY4" fmla="*/ 7991751 h 7991752"/>
              <a:gd name="connsiteX5" fmla="*/ 0 w 11536097"/>
              <a:gd name="connsiteY5" fmla="*/ 7991752 h 7991752"/>
              <a:gd name="connsiteX0" fmla="*/ 1769332 w 11515775"/>
              <a:gd name="connsiteY0" fmla="*/ 7977548 h 7991751"/>
              <a:gd name="connsiteX1" fmla="*/ 20 w 11515775"/>
              <a:gd name="connsiteY1" fmla="*/ 0 h 7991751"/>
              <a:gd name="connsiteX2" fmla="*/ 11515775 w 11515775"/>
              <a:gd name="connsiteY2" fmla="*/ 4807 h 7991751"/>
              <a:gd name="connsiteX3" fmla="*/ 7307216 w 11515775"/>
              <a:gd name="connsiteY3" fmla="*/ 7989780 h 7991751"/>
              <a:gd name="connsiteX4" fmla="*/ 4906290 w 11515775"/>
              <a:gd name="connsiteY4" fmla="*/ 7991751 h 7991751"/>
              <a:gd name="connsiteX5" fmla="*/ 1769332 w 11515775"/>
              <a:gd name="connsiteY5" fmla="*/ 7977548 h 7991751"/>
              <a:gd name="connsiteX0" fmla="*/ 0 w 9746443"/>
              <a:gd name="connsiteY0" fmla="*/ 7991752 h 8005955"/>
              <a:gd name="connsiteX1" fmla="*/ 6138 w 9746443"/>
              <a:gd name="connsiteY1" fmla="*/ 0 h 8005955"/>
              <a:gd name="connsiteX2" fmla="*/ 9746443 w 9746443"/>
              <a:gd name="connsiteY2" fmla="*/ 19011 h 8005955"/>
              <a:gd name="connsiteX3" fmla="*/ 5537884 w 9746443"/>
              <a:gd name="connsiteY3" fmla="*/ 8003984 h 8005955"/>
              <a:gd name="connsiteX4" fmla="*/ 3136958 w 9746443"/>
              <a:gd name="connsiteY4" fmla="*/ 8005955 h 8005955"/>
              <a:gd name="connsiteX5" fmla="*/ 0 w 9746443"/>
              <a:gd name="connsiteY5" fmla="*/ 7991752 h 8005955"/>
              <a:gd name="connsiteX0" fmla="*/ 874524 w 9740344"/>
              <a:gd name="connsiteY0" fmla="*/ 7991753 h 8005955"/>
              <a:gd name="connsiteX1" fmla="*/ 39 w 9740344"/>
              <a:gd name="connsiteY1" fmla="*/ 0 h 8005955"/>
              <a:gd name="connsiteX2" fmla="*/ 9740344 w 9740344"/>
              <a:gd name="connsiteY2" fmla="*/ 19011 h 8005955"/>
              <a:gd name="connsiteX3" fmla="*/ 5531785 w 9740344"/>
              <a:gd name="connsiteY3" fmla="*/ 8003984 h 8005955"/>
              <a:gd name="connsiteX4" fmla="*/ 3130859 w 9740344"/>
              <a:gd name="connsiteY4" fmla="*/ 8005955 h 8005955"/>
              <a:gd name="connsiteX5" fmla="*/ 874524 w 9740344"/>
              <a:gd name="connsiteY5" fmla="*/ 7991753 h 8005955"/>
              <a:gd name="connsiteX0" fmla="*/ 1 w 8865821"/>
              <a:gd name="connsiteY0" fmla="*/ 7977549 h 7991751"/>
              <a:gd name="connsiteX1" fmla="*/ 6139 w 8865821"/>
              <a:gd name="connsiteY1" fmla="*/ 0 h 7991751"/>
              <a:gd name="connsiteX2" fmla="*/ 8865821 w 8865821"/>
              <a:gd name="connsiteY2" fmla="*/ 4807 h 7991751"/>
              <a:gd name="connsiteX3" fmla="*/ 4657262 w 8865821"/>
              <a:gd name="connsiteY3" fmla="*/ 7989780 h 7991751"/>
              <a:gd name="connsiteX4" fmla="*/ 2256336 w 8865821"/>
              <a:gd name="connsiteY4" fmla="*/ 7991751 h 7991751"/>
              <a:gd name="connsiteX5" fmla="*/ 1 w 8865821"/>
              <a:gd name="connsiteY5" fmla="*/ 7977549 h 7991751"/>
              <a:gd name="connsiteX0" fmla="*/ 0 w 8903865"/>
              <a:gd name="connsiteY0" fmla="*/ 7977549 h 7991751"/>
              <a:gd name="connsiteX1" fmla="*/ 6138 w 8903865"/>
              <a:gd name="connsiteY1" fmla="*/ 0 h 7991751"/>
              <a:gd name="connsiteX2" fmla="*/ 8903865 w 8903865"/>
              <a:gd name="connsiteY2" fmla="*/ 4807 h 7991751"/>
              <a:gd name="connsiteX3" fmla="*/ 4657261 w 8903865"/>
              <a:gd name="connsiteY3" fmla="*/ 7989780 h 7991751"/>
              <a:gd name="connsiteX4" fmla="*/ 2256335 w 8903865"/>
              <a:gd name="connsiteY4" fmla="*/ 7991751 h 7991751"/>
              <a:gd name="connsiteX5" fmla="*/ 0 w 8903865"/>
              <a:gd name="connsiteY5" fmla="*/ 7977549 h 7991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03865" h="7991751">
                <a:moveTo>
                  <a:pt x="0" y="7977549"/>
                </a:moveTo>
                <a:cubicBezTo>
                  <a:pt x="6781" y="5313632"/>
                  <a:pt x="-643" y="2663917"/>
                  <a:pt x="6138" y="0"/>
                </a:cubicBezTo>
                <a:lnTo>
                  <a:pt x="8903865" y="4807"/>
                </a:lnTo>
                <a:lnTo>
                  <a:pt x="4657261" y="7989780"/>
                </a:lnTo>
                <a:lnTo>
                  <a:pt x="2256335" y="7991751"/>
                </a:lnTo>
                <a:lnTo>
                  <a:pt x="0" y="7977549"/>
                </a:lnTo>
                <a:close/>
              </a:path>
            </a:pathLst>
          </a:custGeom>
          <a:solidFill>
            <a:schemeClr val="accent4"/>
          </a:solidFill>
          <a:ln>
            <a:noFill/>
          </a:ln>
        </p:spPr>
        <p:style>
          <a:lnRef idx="1">
            <a:schemeClr val="accent2"/>
          </a:lnRef>
          <a:fillRef idx="2">
            <a:schemeClr val="accent2"/>
          </a:fillRef>
          <a:effectRef idx="1">
            <a:schemeClr val="accent2"/>
          </a:effectRef>
          <a:fontRef idx="minor">
            <a:schemeClr val="dk1"/>
          </a:fontRef>
        </p:style>
        <p:txBody>
          <a:bodyPr wrap="square" rtlCol="0" anchor="ctr">
            <a:noAutofit/>
          </a:bodyPr>
          <a:lstStyle/>
          <a:p>
            <a:pPr algn="ctr"/>
            <a:endParaRPr lang="en-US" dirty="0"/>
          </a:p>
        </p:txBody>
      </p:sp>
      <p:sp>
        <p:nvSpPr>
          <p:cNvPr id="3" name="Footer Placeholder 2"/>
          <p:cNvSpPr>
            <a:spLocks noGrp="1"/>
          </p:cNvSpPr>
          <p:nvPr>
            <p:ph type="ftr" sz="quarter" idx="10"/>
          </p:nvPr>
        </p:nvSpPr>
        <p:spPr/>
        <p:txBody>
          <a:bodyPr/>
          <a:lstStyle/>
          <a:p>
            <a:r>
              <a:rPr lang="en-US" dirty="0"/>
              <a:t> Confidential: For Internal Use Only</a:t>
            </a:r>
          </a:p>
        </p:txBody>
      </p:sp>
      <p:sp>
        <p:nvSpPr>
          <p:cNvPr id="4" name="Slide Number Placeholder 3"/>
          <p:cNvSpPr>
            <a:spLocks noGrp="1"/>
          </p:cNvSpPr>
          <p:nvPr>
            <p:ph type="sldNum" sz="quarter" idx="11"/>
          </p:nvPr>
        </p:nvSpPr>
        <p:spPr/>
        <p:txBody>
          <a:bodyPr/>
          <a:lstStyle/>
          <a:p>
            <a:fld id="{AAEAE4A8-A6E5-453E-B946-FB774B73F48C}" type="slidenum">
              <a:rPr lang="en-US" smtClean="0"/>
              <a:pPr/>
              <a:t>‹#›</a:t>
            </a:fld>
            <a:endParaRPr lang="en-US" dirty="0"/>
          </a:p>
        </p:txBody>
      </p:sp>
      <p:grpSp>
        <p:nvGrpSpPr>
          <p:cNvPr id="14" name="Group 13"/>
          <p:cNvGrpSpPr/>
          <p:nvPr userDrawn="1"/>
        </p:nvGrpSpPr>
        <p:grpSpPr>
          <a:xfrm>
            <a:off x="1014762" y="1248451"/>
            <a:ext cx="4240024" cy="4864498"/>
            <a:chOff x="9959950" y="4707058"/>
            <a:chExt cx="2029842" cy="1996506"/>
          </a:xfrm>
          <a:solidFill>
            <a:schemeClr val="bg1">
              <a:alpha val="10000"/>
            </a:schemeClr>
          </a:solidFill>
        </p:grpSpPr>
        <p:sp>
          <p:nvSpPr>
            <p:cNvPr id="15" name="Freeform 14"/>
            <p:cNvSpPr>
              <a:spLocks/>
            </p:cNvSpPr>
            <p:nvPr userDrawn="1"/>
          </p:nvSpPr>
          <p:spPr bwMode="auto">
            <a:xfrm>
              <a:off x="11304825" y="5592639"/>
              <a:ext cx="161099" cy="398038"/>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 name="Freeform 15"/>
            <p:cNvSpPr>
              <a:spLocks/>
            </p:cNvSpPr>
            <p:nvPr userDrawn="1"/>
          </p:nvSpPr>
          <p:spPr bwMode="auto">
            <a:xfrm>
              <a:off x="10253507" y="4707058"/>
              <a:ext cx="961818" cy="1598468"/>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6"/>
            <p:cNvSpPr>
              <a:spLocks/>
            </p:cNvSpPr>
            <p:nvPr userDrawn="1"/>
          </p:nvSpPr>
          <p:spPr bwMode="auto">
            <a:xfrm>
              <a:off x="10986207" y="5311485"/>
              <a:ext cx="158712" cy="679191"/>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7"/>
            <p:cNvSpPr>
              <a:spLocks/>
            </p:cNvSpPr>
            <p:nvPr userDrawn="1"/>
          </p:nvSpPr>
          <p:spPr bwMode="auto">
            <a:xfrm>
              <a:off x="11144920" y="5450483"/>
              <a:ext cx="389023" cy="142157"/>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18"/>
            <p:cNvSpPr>
              <a:spLocks/>
            </p:cNvSpPr>
            <p:nvPr userDrawn="1"/>
          </p:nvSpPr>
          <p:spPr bwMode="auto">
            <a:xfrm>
              <a:off x="9959950" y="4962940"/>
              <a:ext cx="547735" cy="929808"/>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19"/>
            <p:cNvSpPr>
              <a:spLocks/>
            </p:cNvSpPr>
            <p:nvPr userDrawn="1"/>
          </p:nvSpPr>
          <p:spPr bwMode="auto">
            <a:xfrm>
              <a:off x="9963530" y="5602116"/>
              <a:ext cx="1022678" cy="1101448"/>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1" name="Freeform 20"/>
            <p:cNvSpPr>
              <a:spLocks/>
            </p:cNvSpPr>
            <p:nvPr userDrawn="1"/>
          </p:nvSpPr>
          <p:spPr bwMode="auto">
            <a:xfrm>
              <a:off x="11465923" y="5813771"/>
              <a:ext cx="523869" cy="407515"/>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5" name="Title 4"/>
          <p:cNvSpPr>
            <a:spLocks noGrp="1"/>
          </p:cNvSpPr>
          <p:nvPr>
            <p:ph type="title" hasCustomPrompt="1"/>
          </p:nvPr>
        </p:nvSpPr>
        <p:spPr>
          <a:xfrm>
            <a:off x="2072640" y="1371601"/>
            <a:ext cx="9241535" cy="4293219"/>
          </a:xfrm>
        </p:spPr>
        <p:txBody>
          <a:bodyPr anchor="ctr" anchorCtr="0">
            <a:normAutofit/>
          </a:bodyPr>
          <a:lstStyle>
            <a:lvl1pPr algn="r">
              <a:defRPr sz="6000">
                <a:solidFill>
                  <a:schemeClr val="bg1"/>
                </a:solidFill>
              </a:defRPr>
            </a:lvl1pPr>
          </a:lstStyle>
          <a:p>
            <a:r>
              <a:rPr lang="en-US" dirty="0"/>
              <a:t>CLICK TO EDIT MASTER TITLE STYLE</a:t>
            </a:r>
          </a:p>
        </p:txBody>
      </p:sp>
      <p:sp>
        <p:nvSpPr>
          <p:cNvPr id="24" name="Rectangle 23"/>
          <p:cNvSpPr/>
          <p:nvPr userDrawn="1"/>
        </p:nvSpPr>
        <p:spPr>
          <a:xfrm>
            <a:off x="0" y="0"/>
            <a:ext cx="12188825" cy="6978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solidFill>
                <a:prstClr val="white"/>
              </a:solidFill>
            </a:endParaRPr>
          </a:p>
        </p:txBody>
      </p:sp>
      <p:grpSp>
        <p:nvGrpSpPr>
          <p:cNvPr id="25" name="Group 24"/>
          <p:cNvGrpSpPr>
            <a:grpSpLocks noChangeAspect="1"/>
          </p:cNvGrpSpPr>
          <p:nvPr userDrawn="1"/>
        </p:nvGrpSpPr>
        <p:grpSpPr>
          <a:xfrm>
            <a:off x="403282" y="151854"/>
            <a:ext cx="1297406" cy="418699"/>
            <a:chOff x="254000" y="6443663"/>
            <a:chExt cx="1096963" cy="354012"/>
          </a:xfrm>
          <a:solidFill>
            <a:schemeClr val="bg1"/>
          </a:solidFill>
        </p:grpSpPr>
        <p:sp>
          <p:nvSpPr>
            <p:cNvPr id="26" name="Freeform 6"/>
            <p:cNvSpPr>
              <a:spLocks/>
            </p:cNvSpPr>
            <p:nvPr/>
          </p:nvSpPr>
          <p:spPr bwMode="auto">
            <a:xfrm>
              <a:off x="465138" y="6600825"/>
              <a:ext cx="25400" cy="71437"/>
            </a:xfrm>
            <a:custGeom>
              <a:avLst/>
              <a:gdLst>
                <a:gd name="T0" fmla="*/ 16 w 16"/>
                <a:gd name="T1" fmla="*/ 16 h 45"/>
                <a:gd name="T2" fmla="*/ 0 w 16"/>
                <a:gd name="T3" fmla="*/ 0 h 45"/>
                <a:gd name="T4" fmla="*/ 0 w 16"/>
                <a:gd name="T5" fmla="*/ 45 h 45"/>
                <a:gd name="T6" fmla="*/ 16 w 16"/>
                <a:gd name="T7" fmla="*/ 45 h 45"/>
                <a:gd name="T8" fmla="*/ 16 w 16"/>
                <a:gd name="T9" fmla="*/ 16 h 45"/>
              </a:gdLst>
              <a:ahLst/>
              <a:cxnLst>
                <a:cxn ang="0">
                  <a:pos x="T0" y="T1"/>
                </a:cxn>
                <a:cxn ang="0">
                  <a:pos x="T2" y="T3"/>
                </a:cxn>
                <a:cxn ang="0">
                  <a:pos x="T4" y="T5"/>
                </a:cxn>
                <a:cxn ang="0">
                  <a:pos x="T6" y="T7"/>
                </a:cxn>
                <a:cxn ang="0">
                  <a:pos x="T8" y="T9"/>
                </a:cxn>
              </a:cxnLst>
              <a:rect l="0" t="0" r="r" b="b"/>
              <a:pathLst>
                <a:path w="16" h="45">
                  <a:moveTo>
                    <a:pt x="16" y="16"/>
                  </a:moveTo>
                  <a:lnTo>
                    <a:pt x="0" y="0"/>
                  </a:lnTo>
                  <a:lnTo>
                    <a:pt x="0" y="45"/>
                  </a:lnTo>
                  <a:lnTo>
                    <a:pt x="16" y="45"/>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7"/>
            <p:cNvSpPr>
              <a:spLocks/>
            </p:cNvSpPr>
            <p:nvPr/>
          </p:nvSpPr>
          <p:spPr bwMode="auto">
            <a:xfrm>
              <a:off x="300038" y="6443663"/>
              <a:ext cx="150813" cy="284162"/>
            </a:xfrm>
            <a:custGeom>
              <a:avLst/>
              <a:gdLst>
                <a:gd name="T0" fmla="*/ 178 w 299"/>
                <a:gd name="T1" fmla="*/ 212 h 563"/>
                <a:gd name="T2" fmla="*/ 299 w 299"/>
                <a:gd name="T3" fmla="*/ 212 h 563"/>
                <a:gd name="T4" fmla="*/ 250 w 299"/>
                <a:gd name="T5" fmla="*/ 163 h 563"/>
                <a:gd name="T6" fmla="*/ 249 w 299"/>
                <a:gd name="T7" fmla="*/ 163 h 563"/>
                <a:gd name="T8" fmla="*/ 186 w 299"/>
                <a:gd name="T9" fmla="*/ 163 h 563"/>
                <a:gd name="T10" fmla="*/ 260 w 299"/>
                <a:gd name="T11" fmla="*/ 81 h 563"/>
                <a:gd name="T12" fmla="*/ 178 w 299"/>
                <a:gd name="T13" fmla="*/ 0 h 563"/>
                <a:gd name="T14" fmla="*/ 178 w 299"/>
                <a:gd name="T15" fmla="*/ 163 h 563"/>
                <a:gd name="T16" fmla="*/ 178 w 299"/>
                <a:gd name="T17" fmla="*/ 163 h 563"/>
                <a:gd name="T18" fmla="*/ 43 w 299"/>
                <a:gd name="T19" fmla="*/ 28 h 563"/>
                <a:gd name="T20" fmla="*/ 22 w 299"/>
                <a:gd name="T21" fmla="*/ 40 h 563"/>
                <a:gd name="T22" fmla="*/ 0 w 299"/>
                <a:gd name="T23" fmla="*/ 55 h 563"/>
                <a:gd name="T24" fmla="*/ 129 w 299"/>
                <a:gd name="T25" fmla="*/ 183 h 563"/>
                <a:gd name="T26" fmla="*/ 129 w 299"/>
                <a:gd name="T27" fmla="*/ 464 h 563"/>
                <a:gd name="T28" fmla="*/ 228 w 299"/>
                <a:gd name="T29" fmla="*/ 563 h 563"/>
                <a:gd name="T30" fmla="*/ 228 w 299"/>
                <a:gd name="T31" fmla="*/ 493 h 563"/>
                <a:gd name="T32" fmla="*/ 178 w 299"/>
                <a:gd name="T33" fmla="*/ 443 h 563"/>
                <a:gd name="T34" fmla="*/ 178 w 299"/>
                <a:gd name="T35" fmla="*/ 21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563">
                  <a:moveTo>
                    <a:pt x="178" y="212"/>
                  </a:moveTo>
                  <a:cubicBezTo>
                    <a:pt x="299" y="212"/>
                    <a:pt x="299" y="212"/>
                    <a:pt x="299" y="212"/>
                  </a:cubicBezTo>
                  <a:cubicBezTo>
                    <a:pt x="250" y="163"/>
                    <a:pt x="250" y="163"/>
                    <a:pt x="250" y="163"/>
                  </a:cubicBezTo>
                  <a:cubicBezTo>
                    <a:pt x="249" y="163"/>
                    <a:pt x="249" y="163"/>
                    <a:pt x="249" y="163"/>
                  </a:cubicBezTo>
                  <a:cubicBezTo>
                    <a:pt x="186" y="163"/>
                    <a:pt x="186" y="163"/>
                    <a:pt x="186" y="163"/>
                  </a:cubicBezTo>
                  <a:cubicBezTo>
                    <a:pt x="227" y="159"/>
                    <a:pt x="260" y="124"/>
                    <a:pt x="260" y="81"/>
                  </a:cubicBezTo>
                  <a:cubicBezTo>
                    <a:pt x="260" y="36"/>
                    <a:pt x="223" y="0"/>
                    <a:pt x="178" y="0"/>
                  </a:cubicBezTo>
                  <a:cubicBezTo>
                    <a:pt x="178" y="163"/>
                    <a:pt x="178" y="163"/>
                    <a:pt x="178" y="163"/>
                  </a:cubicBezTo>
                  <a:cubicBezTo>
                    <a:pt x="178" y="163"/>
                    <a:pt x="178" y="163"/>
                    <a:pt x="178" y="163"/>
                  </a:cubicBezTo>
                  <a:cubicBezTo>
                    <a:pt x="43" y="28"/>
                    <a:pt x="43" y="28"/>
                    <a:pt x="43" y="28"/>
                  </a:cubicBezTo>
                  <a:cubicBezTo>
                    <a:pt x="36" y="31"/>
                    <a:pt x="29" y="35"/>
                    <a:pt x="22" y="40"/>
                  </a:cubicBezTo>
                  <a:cubicBezTo>
                    <a:pt x="14" y="45"/>
                    <a:pt x="7" y="50"/>
                    <a:pt x="0" y="55"/>
                  </a:cubicBezTo>
                  <a:cubicBezTo>
                    <a:pt x="129" y="183"/>
                    <a:pt x="129" y="183"/>
                    <a:pt x="129" y="183"/>
                  </a:cubicBezTo>
                  <a:cubicBezTo>
                    <a:pt x="129" y="464"/>
                    <a:pt x="129" y="464"/>
                    <a:pt x="129" y="464"/>
                  </a:cubicBezTo>
                  <a:cubicBezTo>
                    <a:pt x="228" y="563"/>
                    <a:pt x="228" y="563"/>
                    <a:pt x="228" y="563"/>
                  </a:cubicBezTo>
                  <a:cubicBezTo>
                    <a:pt x="228" y="493"/>
                    <a:pt x="228" y="493"/>
                    <a:pt x="228" y="493"/>
                  </a:cubicBezTo>
                  <a:cubicBezTo>
                    <a:pt x="178" y="443"/>
                    <a:pt x="178" y="443"/>
                    <a:pt x="178" y="443"/>
                  </a:cubicBezTo>
                  <a:lnTo>
                    <a:pt x="178"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8"/>
            <p:cNvSpPr>
              <a:spLocks/>
            </p:cNvSpPr>
            <p:nvPr/>
          </p:nvSpPr>
          <p:spPr bwMode="auto">
            <a:xfrm>
              <a:off x="414338" y="6550025"/>
              <a:ext cx="25400" cy="122237"/>
            </a:xfrm>
            <a:custGeom>
              <a:avLst/>
              <a:gdLst>
                <a:gd name="T0" fmla="*/ 0 w 16"/>
                <a:gd name="T1" fmla="*/ 0 h 77"/>
                <a:gd name="T2" fmla="*/ 0 w 16"/>
                <a:gd name="T3" fmla="*/ 77 h 77"/>
                <a:gd name="T4" fmla="*/ 16 w 16"/>
                <a:gd name="T5" fmla="*/ 77 h 77"/>
                <a:gd name="T6" fmla="*/ 16 w 16"/>
                <a:gd name="T7" fmla="*/ 16 h 77"/>
                <a:gd name="T8" fmla="*/ 0 w 16"/>
                <a:gd name="T9" fmla="*/ 0 h 77"/>
              </a:gdLst>
              <a:ahLst/>
              <a:cxnLst>
                <a:cxn ang="0">
                  <a:pos x="T0" y="T1"/>
                </a:cxn>
                <a:cxn ang="0">
                  <a:pos x="T2" y="T3"/>
                </a:cxn>
                <a:cxn ang="0">
                  <a:pos x="T4" y="T5"/>
                </a:cxn>
                <a:cxn ang="0">
                  <a:pos x="T6" y="T7"/>
                </a:cxn>
                <a:cxn ang="0">
                  <a:pos x="T8" y="T9"/>
                </a:cxn>
              </a:cxnLst>
              <a:rect l="0" t="0" r="r" b="b"/>
              <a:pathLst>
                <a:path w="16" h="77">
                  <a:moveTo>
                    <a:pt x="0" y="0"/>
                  </a:moveTo>
                  <a:lnTo>
                    <a:pt x="0" y="77"/>
                  </a:lnTo>
                  <a:lnTo>
                    <a:pt x="16" y="77"/>
                  </a:lnTo>
                  <a:lnTo>
                    <a:pt x="16"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9" name="Freeform 9"/>
            <p:cNvSpPr>
              <a:spLocks/>
            </p:cNvSpPr>
            <p:nvPr/>
          </p:nvSpPr>
          <p:spPr bwMode="auto">
            <a:xfrm>
              <a:off x="439738" y="6575425"/>
              <a:ext cx="60325" cy="25400"/>
            </a:xfrm>
            <a:custGeom>
              <a:avLst/>
              <a:gdLst>
                <a:gd name="T0" fmla="*/ 38 w 38"/>
                <a:gd name="T1" fmla="*/ 16 h 16"/>
                <a:gd name="T2" fmla="*/ 22 w 38"/>
                <a:gd name="T3" fmla="*/ 0 h 16"/>
                <a:gd name="T4" fmla="*/ 0 w 38"/>
                <a:gd name="T5" fmla="*/ 0 h 16"/>
                <a:gd name="T6" fmla="*/ 16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22" y="0"/>
                  </a:lnTo>
                  <a:lnTo>
                    <a:pt x="0" y="0"/>
                  </a:lnTo>
                  <a:lnTo>
                    <a:pt x="16" y="1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10"/>
            <p:cNvSpPr>
              <a:spLocks/>
            </p:cNvSpPr>
            <p:nvPr/>
          </p:nvSpPr>
          <p:spPr bwMode="auto">
            <a:xfrm>
              <a:off x="254000" y="6489700"/>
              <a:ext cx="85725" cy="163512"/>
            </a:xfrm>
            <a:custGeom>
              <a:avLst/>
              <a:gdLst>
                <a:gd name="T0" fmla="*/ 170 w 170"/>
                <a:gd name="T1" fmla="*/ 327 h 327"/>
                <a:gd name="T2" fmla="*/ 170 w 170"/>
                <a:gd name="T3" fmla="*/ 324 h 327"/>
                <a:gd name="T4" fmla="*/ 170 w 170"/>
                <a:gd name="T5" fmla="*/ 324 h 327"/>
                <a:gd name="T6" fmla="*/ 170 w 170"/>
                <a:gd name="T7" fmla="*/ 114 h 327"/>
                <a:gd name="T8" fmla="*/ 56 w 170"/>
                <a:gd name="T9" fmla="*/ 0 h 327"/>
                <a:gd name="T10" fmla="*/ 29 w 170"/>
                <a:gd name="T11" fmla="*/ 43 h 327"/>
                <a:gd name="T12" fmla="*/ 121 w 170"/>
                <a:gd name="T13" fmla="*/ 135 h 327"/>
                <a:gd name="T14" fmla="*/ 121 w 170"/>
                <a:gd name="T15" fmla="*/ 205 h 327"/>
                <a:gd name="T16" fmla="*/ 121 w 170"/>
                <a:gd name="T17" fmla="*/ 205 h 327"/>
                <a:gd name="T18" fmla="*/ 9 w 170"/>
                <a:gd name="T19" fmla="*/ 93 h 327"/>
                <a:gd name="T20" fmla="*/ 0 w 170"/>
                <a:gd name="T21" fmla="*/ 155 h 327"/>
                <a:gd name="T22" fmla="*/ 170 w 170"/>
                <a:gd name="T23"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327">
                  <a:moveTo>
                    <a:pt x="170" y="327"/>
                  </a:moveTo>
                  <a:cubicBezTo>
                    <a:pt x="170" y="324"/>
                    <a:pt x="170" y="324"/>
                    <a:pt x="170" y="324"/>
                  </a:cubicBezTo>
                  <a:cubicBezTo>
                    <a:pt x="170" y="324"/>
                    <a:pt x="170" y="324"/>
                    <a:pt x="170" y="324"/>
                  </a:cubicBezTo>
                  <a:cubicBezTo>
                    <a:pt x="170" y="114"/>
                    <a:pt x="170" y="114"/>
                    <a:pt x="170" y="114"/>
                  </a:cubicBezTo>
                  <a:cubicBezTo>
                    <a:pt x="56" y="0"/>
                    <a:pt x="56" y="0"/>
                    <a:pt x="56" y="0"/>
                  </a:cubicBezTo>
                  <a:cubicBezTo>
                    <a:pt x="46" y="13"/>
                    <a:pt x="36" y="28"/>
                    <a:pt x="29" y="43"/>
                  </a:cubicBezTo>
                  <a:cubicBezTo>
                    <a:pt x="121" y="135"/>
                    <a:pt x="121" y="135"/>
                    <a:pt x="121" y="135"/>
                  </a:cubicBezTo>
                  <a:cubicBezTo>
                    <a:pt x="121" y="205"/>
                    <a:pt x="121" y="205"/>
                    <a:pt x="121" y="205"/>
                  </a:cubicBezTo>
                  <a:cubicBezTo>
                    <a:pt x="121" y="205"/>
                    <a:pt x="121" y="205"/>
                    <a:pt x="121" y="205"/>
                  </a:cubicBezTo>
                  <a:cubicBezTo>
                    <a:pt x="9" y="93"/>
                    <a:pt x="9" y="93"/>
                    <a:pt x="9" y="93"/>
                  </a:cubicBezTo>
                  <a:cubicBezTo>
                    <a:pt x="4" y="113"/>
                    <a:pt x="1" y="133"/>
                    <a:pt x="0" y="155"/>
                  </a:cubicBezTo>
                  <a:cubicBezTo>
                    <a:pt x="0" y="155"/>
                    <a:pt x="165" y="322"/>
                    <a:pt x="170"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11"/>
            <p:cNvSpPr>
              <a:spLocks/>
            </p:cNvSpPr>
            <p:nvPr/>
          </p:nvSpPr>
          <p:spPr bwMode="auto">
            <a:xfrm>
              <a:off x="254000" y="6602413"/>
              <a:ext cx="160338" cy="195262"/>
            </a:xfrm>
            <a:custGeom>
              <a:avLst/>
              <a:gdLst>
                <a:gd name="T0" fmla="*/ 0 w 101"/>
                <a:gd name="T1" fmla="*/ 0 h 123"/>
                <a:gd name="T2" fmla="*/ 0 w 101"/>
                <a:gd name="T3" fmla="*/ 23 h 123"/>
                <a:gd name="T4" fmla="*/ 101 w 101"/>
                <a:gd name="T5" fmla="*/ 123 h 123"/>
                <a:gd name="T6" fmla="*/ 101 w 101"/>
                <a:gd name="T7" fmla="*/ 101 h 123"/>
                <a:gd name="T8" fmla="*/ 0 w 101"/>
                <a:gd name="T9" fmla="*/ 0 h 123"/>
              </a:gdLst>
              <a:ahLst/>
              <a:cxnLst>
                <a:cxn ang="0">
                  <a:pos x="T0" y="T1"/>
                </a:cxn>
                <a:cxn ang="0">
                  <a:pos x="T2" y="T3"/>
                </a:cxn>
                <a:cxn ang="0">
                  <a:pos x="T4" y="T5"/>
                </a:cxn>
                <a:cxn ang="0">
                  <a:pos x="T6" y="T7"/>
                </a:cxn>
                <a:cxn ang="0">
                  <a:pos x="T8" y="T9"/>
                </a:cxn>
              </a:cxnLst>
              <a:rect l="0" t="0" r="r" b="b"/>
              <a:pathLst>
                <a:path w="101" h="123">
                  <a:moveTo>
                    <a:pt x="0" y="0"/>
                  </a:moveTo>
                  <a:lnTo>
                    <a:pt x="0" y="23"/>
                  </a:lnTo>
                  <a:lnTo>
                    <a:pt x="101" y="123"/>
                  </a:lnTo>
                  <a:lnTo>
                    <a:pt x="101" y="10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12"/>
            <p:cNvSpPr>
              <a:spLocks/>
            </p:cNvSpPr>
            <p:nvPr/>
          </p:nvSpPr>
          <p:spPr bwMode="auto">
            <a:xfrm>
              <a:off x="490538" y="6640513"/>
              <a:ext cx="80963" cy="73025"/>
            </a:xfrm>
            <a:custGeom>
              <a:avLst/>
              <a:gdLst>
                <a:gd name="T0" fmla="*/ 99 w 163"/>
                <a:gd name="T1" fmla="*/ 0 h 145"/>
                <a:gd name="T2" fmla="*/ 49 w 163"/>
                <a:gd name="T3" fmla="*/ 0 h 145"/>
                <a:gd name="T4" fmla="*/ 49 w 163"/>
                <a:gd name="T5" fmla="*/ 63 h 145"/>
                <a:gd name="T6" fmla="*/ 0 w 163"/>
                <a:gd name="T7" fmla="*/ 63 h 145"/>
                <a:gd name="T8" fmla="*/ 81 w 163"/>
                <a:gd name="T9" fmla="*/ 145 h 145"/>
                <a:gd name="T10" fmla="*/ 163 w 163"/>
                <a:gd name="T11" fmla="*/ 63 h 145"/>
                <a:gd name="T12" fmla="*/ 99 w 163"/>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63" h="145">
                  <a:moveTo>
                    <a:pt x="99" y="0"/>
                  </a:moveTo>
                  <a:cubicBezTo>
                    <a:pt x="49" y="0"/>
                    <a:pt x="49" y="0"/>
                    <a:pt x="49" y="0"/>
                  </a:cubicBezTo>
                  <a:cubicBezTo>
                    <a:pt x="49" y="63"/>
                    <a:pt x="49" y="63"/>
                    <a:pt x="49" y="63"/>
                  </a:cubicBezTo>
                  <a:cubicBezTo>
                    <a:pt x="0" y="63"/>
                    <a:pt x="0" y="63"/>
                    <a:pt x="0" y="63"/>
                  </a:cubicBezTo>
                  <a:cubicBezTo>
                    <a:pt x="0" y="108"/>
                    <a:pt x="36" y="145"/>
                    <a:pt x="81" y="145"/>
                  </a:cubicBezTo>
                  <a:cubicBezTo>
                    <a:pt x="126" y="145"/>
                    <a:pt x="163" y="108"/>
                    <a:pt x="163" y="63"/>
                  </a:cubicBez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13"/>
            <p:cNvSpPr>
              <a:spLocks/>
            </p:cNvSpPr>
            <p:nvPr/>
          </p:nvSpPr>
          <p:spPr bwMode="auto">
            <a:xfrm>
              <a:off x="606425" y="6526213"/>
              <a:ext cx="144463" cy="180975"/>
            </a:xfrm>
            <a:custGeom>
              <a:avLst/>
              <a:gdLst>
                <a:gd name="T0" fmla="*/ 87 w 91"/>
                <a:gd name="T1" fmla="*/ 92 h 114"/>
                <a:gd name="T2" fmla="*/ 74 w 91"/>
                <a:gd name="T3" fmla="*/ 114 h 114"/>
                <a:gd name="T4" fmla="*/ 0 w 91"/>
                <a:gd name="T5" fmla="*/ 114 h 114"/>
                <a:gd name="T6" fmla="*/ 48 w 91"/>
                <a:gd name="T7" fmla="*/ 23 h 114"/>
                <a:gd name="T8" fmla="*/ 6 w 91"/>
                <a:gd name="T9" fmla="*/ 23 h 114"/>
                <a:gd name="T10" fmla="*/ 18 w 91"/>
                <a:gd name="T11" fmla="*/ 0 h 114"/>
                <a:gd name="T12" fmla="*/ 91 w 91"/>
                <a:gd name="T13" fmla="*/ 0 h 114"/>
                <a:gd name="T14" fmla="*/ 44 w 91"/>
                <a:gd name="T15" fmla="*/ 92 h 114"/>
                <a:gd name="T16" fmla="*/ 87 w 91"/>
                <a:gd name="T17"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4">
                  <a:moveTo>
                    <a:pt x="87" y="92"/>
                  </a:moveTo>
                  <a:lnTo>
                    <a:pt x="74" y="114"/>
                  </a:lnTo>
                  <a:lnTo>
                    <a:pt x="0" y="114"/>
                  </a:lnTo>
                  <a:lnTo>
                    <a:pt x="48" y="23"/>
                  </a:lnTo>
                  <a:lnTo>
                    <a:pt x="6" y="23"/>
                  </a:lnTo>
                  <a:lnTo>
                    <a:pt x="18" y="0"/>
                  </a:lnTo>
                  <a:lnTo>
                    <a:pt x="91" y="0"/>
                  </a:lnTo>
                  <a:lnTo>
                    <a:pt x="44" y="92"/>
                  </a:lnTo>
                  <a:lnTo>
                    <a:pt x="87"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14"/>
            <p:cNvSpPr>
              <a:spLocks/>
            </p:cNvSpPr>
            <p:nvPr/>
          </p:nvSpPr>
          <p:spPr bwMode="auto">
            <a:xfrm>
              <a:off x="766763" y="6526213"/>
              <a:ext cx="103188" cy="180975"/>
            </a:xfrm>
            <a:custGeom>
              <a:avLst/>
              <a:gdLst>
                <a:gd name="T0" fmla="*/ 28 w 65"/>
                <a:gd name="T1" fmla="*/ 46 h 114"/>
                <a:gd name="T2" fmla="*/ 65 w 65"/>
                <a:gd name="T3" fmla="*/ 46 h 114"/>
                <a:gd name="T4" fmla="*/ 65 w 65"/>
                <a:gd name="T5" fmla="*/ 68 h 114"/>
                <a:gd name="T6" fmla="*/ 28 w 65"/>
                <a:gd name="T7" fmla="*/ 68 h 114"/>
                <a:gd name="T8" fmla="*/ 28 w 65"/>
                <a:gd name="T9" fmla="*/ 92 h 114"/>
                <a:gd name="T10" fmla="*/ 65 w 65"/>
                <a:gd name="T11" fmla="*/ 92 h 114"/>
                <a:gd name="T12" fmla="*/ 65 w 65"/>
                <a:gd name="T13" fmla="*/ 114 h 114"/>
                <a:gd name="T14" fmla="*/ 0 w 65"/>
                <a:gd name="T15" fmla="*/ 114 h 114"/>
                <a:gd name="T16" fmla="*/ 0 w 65"/>
                <a:gd name="T17" fmla="*/ 0 h 114"/>
                <a:gd name="T18" fmla="*/ 65 w 65"/>
                <a:gd name="T19" fmla="*/ 0 h 114"/>
                <a:gd name="T20" fmla="*/ 65 w 65"/>
                <a:gd name="T21" fmla="*/ 23 h 114"/>
                <a:gd name="T22" fmla="*/ 28 w 65"/>
                <a:gd name="T23" fmla="*/ 23 h 114"/>
                <a:gd name="T24" fmla="*/ 28 w 65"/>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14">
                  <a:moveTo>
                    <a:pt x="28" y="46"/>
                  </a:moveTo>
                  <a:lnTo>
                    <a:pt x="65" y="46"/>
                  </a:lnTo>
                  <a:lnTo>
                    <a:pt x="65" y="68"/>
                  </a:lnTo>
                  <a:lnTo>
                    <a:pt x="28" y="68"/>
                  </a:lnTo>
                  <a:lnTo>
                    <a:pt x="28" y="92"/>
                  </a:lnTo>
                  <a:lnTo>
                    <a:pt x="65" y="92"/>
                  </a:lnTo>
                  <a:lnTo>
                    <a:pt x="65" y="114"/>
                  </a:lnTo>
                  <a:lnTo>
                    <a:pt x="0" y="114"/>
                  </a:lnTo>
                  <a:lnTo>
                    <a:pt x="0" y="0"/>
                  </a:lnTo>
                  <a:lnTo>
                    <a:pt x="65" y="0"/>
                  </a:lnTo>
                  <a:lnTo>
                    <a:pt x="65" y="23"/>
                  </a:lnTo>
                  <a:lnTo>
                    <a:pt x="28" y="23"/>
                  </a:lnTo>
                  <a:lnTo>
                    <a:pt x="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15"/>
            <p:cNvSpPr>
              <a:spLocks noEditPoints="1"/>
            </p:cNvSpPr>
            <p:nvPr/>
          </p:nvSpPr>
          <p:spPr bwMode="auto">
            <a:xfrm>
              <a:off x="889000" y="6526213"/>
              <a:ext cx="131763" cy="180975"/>
            </a:xfrm>
            <a:custGeom>
              <a:avLst/>
              <a:gdLst>
                <a:gd name="T0" fmla="*/ 123 w 260"/>
                <a:gd name="T1" fmla="*/ 0 h 360"/>
                <a:gd name="T2" fmla="*/ 215 w 260"/>
                <a:gd name="T3" fmla="*/ 17 h 360"/>
                <a:gd name="T4" fmla="*/ 255 w 260"/>
                <a:gd name="T5" fmla="*/ 98 h 360"/>
                <a:gd name="T6" fmla="*/ 231 w 260"/>
                <a:gd name="T7" fmla="*/ 160 h 360"/>
                <a:gd name="T8" fmla="*/ 193 w 260"/>
                <a:gd name="T9" fmla="*/ 181 h 360"/>
                <a:gd name="T10" fmla="*/ 236 w 260"/>
                <a:gd name="T11" fmla="*/ 202 h 360"/>
                <a:gd name="T12" fmla="*/ 260 w 260"/>
                <a:gd name="T13" fmla="*/ 264 h 360"/>
                <a:gd name="T14" fmla="*/ 223 w 260"/>
                <a:gd name="T15" fmla="*/ 343 h 360"/>
                <a:gd name="T16" fmla="*/ 147 w 260"/>
                <a:gd name="T17" fmla="*/ 360 h 360"/>
                <a:gd name="T18" fmla="*/ 0 w 260"/>
                <a:gd name="T19" fmla="*/ 360 h 360"/>
                <a:gd name="T20" fmla="*/ 0 w 260"/>
                <a:gd name="T21" fmla="*/ 0 h 360"/>
                <a:gd name="T22" fmla="*/ 123 w 260"/>
                <a:gd name="T23" fmla="*/ 0 h 360"/>
                <a:gd name="T24" fmla="*/ 88 w 260"/>
                <a:gd name="T25" fmla="*/ 149 h 360"/>
                <a:gd name="T26" fmla="*/ 109 w 260"/>
                <a:gd name="T27" fmla="*/ 149 h 360"/>
                <a:gd name="T28" fmla="*/ 166 w 260"/>
                <a:gd name="T29" fmla="*/ 107 h 360"/>
                <a:gd name="T30" fmla="*/ 108 w 260"/>
                <a:gd name="T31" fmla="*/ 65 h 360"/>
                <a:gd name="T32" fmla="*/ 88 w 260"/>
                <a:gd name="T33" fmla="*/ 65 h 360"/>
                <a:gd name="T34" fmla="*/ 88 w 260"/>
                <a:gd name="T35" fmla="*/ 149 h 360"/>
                <a:gd name="T36" fmla="*/ 88 w 260"/>
                <a:gd name="T37" fmla="*/ 297 h 360"/>
                <a:gd name="T38" fmla="*/ 119 w 260"/>
                <a:gd name="T39" fmla="*/ 297 h 360"/>
                <a:gd name="T40" fmla="*/ 172 w 260"/>
                <a:gd name="T41" fmla="*/ 256 h 360"/>
                <a:gd name="T42" fmla="*/ 152 w 260"/>
                <a:gd name="T43" fmla="*/ 219 h 360"/>
                <a:gd name="T44" fmla="*/ 107 w 260"/>
                <a:gd name="T45" fmla="*/ 212 h 360"/>
                <a:gd name="T46" fmla="*/ 88 w 260"/>
                <a:gd name="T47" fmla="*/ 212 h 360"/>
                <a:gd name="T48" fmla="*/ 88 w 260"/>
                <a:gd name="T49" fmla="*/ 29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60">
                  <a:moveTo>
                    <a:pt x="123" y="0"/>
                  </a:moveTo>
                  <a:cubicBezTo>
                    <a:pt x="169" y="0"/>
                    <a:pt x="195" y="5"/>
                    <a:pt x="215" y="17"/>
                  </a:cubicBezTo>
                  <a:cubicBezTo>
                    <a:pt x="240" y="32"/>
                    <a:pt x="255" y="63"/>
                    <a:pt x="255" y="98"/>
                  </a:cubicBezTo>
                  <a:cubicBezTo>
                    <a:pt x="255" y="123"/>
                    <a:pt x="247" y="144"/>
                    <a:pt x="231" y="160"/>
                  </a:cubicBezTo>
                  <a:cubicBezTo>
                    <a:pt x="220" y="171"/>
                    <a:pt x="212" y="176"/>
                    <a:pt x="193" y="181"/>
                  </a:cubicBezTo>
                  <a:cubicBezTo>
                    <a:pt x="215" y="186"/>
                    <a:pt x="225" y="191"/>
                    <a:pt x="236" y="202"/>
                  </a:cubicBezTo>
                  <a:cubicBezTo>
                    <a:pt x="252" y="217"/>
                    <a:pt x="260" y="238"/>
                    <a:pt x="260" y="264"/>
                  </a:cubicBezTo>
                  <a:cubicBezTo>
                    <a:pt x="260" y="298"/>
                    <a:pt x="247" y="327"/>
                    <a:pt x="223" y="343"/>
                  </a:cubicBezTo>
                  <a:cubicBezTo>
                    <a:pt x="206" y="355"/>
                    <a:pt x="184" y="360"/>
                    <a:pt x="147" y="360"/>
                  </a:cubicBezTo>
                  <a:cubicBezTo>
                    <a:pt x="0" y="360"/>
                    <a:pt x="0" y="360"/>
                    <a:pt x="0" y="360"/>
                  </a:cubicBezTo>
                  <a:cubicBezTo>
                    <a:pt x="0" y="0"/>
                    <a:pt x="0" y="0"/>
                    <a:pt x="0" y="0"/>
                  </a:cubicBezTo>
                  <a:lnTo>
                    <a:pt x="123" y="0"/>
                  </a:lnTo>
                  <a:close/>
                  <a:moveTo>
                    <a:pt x="88" y="149"/>
                  </a:moveTo>
                  <a:cubicBezTo>
                    <a:pt x="109" y="149"/>
                    <a:pt x="109" y="149"/>
                    <a:pt x="109" y="149"/>
                  </a:cubicBezTo>
                  <a:cubicBezTo>
                    <a:pt x="149" y="149"/>
                    <a:pt x="166" y="136"/>
                    <a:pt x="166" y="107"/>
                  </a:cubicBezTo>
                  <a:cubicBezTo>
                    <a:pt x="166" y="78"/>
                    <a:pt x="149" y="65"/>
                    <a:pt x="108" y="65"/>
                  </a:cubicBezTo>
                  <a:cubicBezTo>
                    <a:pt x="88" y="65"/>
                    <a:pt x="88" y="65"/>
                    <a:pt x="88" y="65"/>
                  </a:cubicBezTo>
                  <a:lnTo>
                    <a:pt x="88" y="149"/>
                  </a:lnTo>
                  <a:close/>
                  <a:moveTo>
                    <a:pt x="88" y="297"/>
                  </a:moveTo>
                  <a:cubicBezTo>
                    <a:pt x="119" y="297"/>
                    <a:pt x="119" y="297"/>
                    <a:pt x="119" y="297"/>
                  </a:cubicBezTo>
                  <a:cubicBezTo>
                    <a:pt x="156" y="297"/>
                    <a:pt x="172" y="285"/>
                    <a:pt x="172" y="256"/>
                  </a:cubicBezTo>
                  <a:cubicBezTo>
                    <a:pt x="172" y="238"/>
                    <a:pt x="165" y="226"/>
                    <a:pt x="152" y="219"/>
                  </a:cubicBezTo>
                  <a:cubicBezTo>
                    <a:pt x="143" y="214"/>
                    <a:pt x="134" y="212"/>
                    <a:pt x="107" y="212"/>
                  </a:cubicBezTo>
                  <a:cubicBezTo>
                    <a:pt x="88" y="212"/>
                    <a:pt x="88" y="212"/>
                    <a:pt x="88" y="212"/>
                  </a:cubicBezTo>
                  <a:lnTo>
                    <a:pt x="88"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16"/>
            <p:cNvSpPr>
              <a:spLocks noEditPoints="1"/>
            </p:cNvSpPr>
            <p:nvPr/>
          </p:nvSpPr>
          <p:spPr bwMode="auto">
            <a:xfrm>
              <a:off x="1039813" y="6526213"/>
              <a:ext cx="136525" cy="180975"/>
            </a:xfrm>
            <a:custGeom>
              <a:avLst/>
              <a:gdLst>
                <a:gd name="T0" fmla="*/ 88 w 271"/>
                <a:gd name="T1" fmla="*/ 360 h 360"/>
                <a:gd name="T2" fmla="*/ 0 w 271"/>
                <a:gd name="T3" fmla="*/ 360 h 360"/>
                <a:gd name="T4" fmla="*/ 0 w 271"/>
                <a:gd name="T5" fmla="*/ 0 h 360"/>
                <a:gd name="T6" fmla="*/ 117 w 271"/>
                <a:gd name="T7" fmla="*/ 0 h 360"/>
                <a:gd name="T8" fmla="*/ 222 w 271"/>
                <a:gd name="T9" fmla="*/ 27 h 360"/>
                <a:gd name="T10" fmla="*/ 261 w 271"/>
                <a:gd name="T11" fmla="*/ 118 h 360"/>
                <a:gd name="T12" fmla="*/ 192 w 271"/>
                <a:gd name="T13" fmla="*/ 228 h 360"/>
                <a:gd name="T14" fmla="*/ 271 w 271"/>
                <a:gd name="T15" fmla="*/ 360 h 360"/>
                <a:gd name="T16" fmla="*/ 166 w 271"/>
                <a:gd name="T17" fmla="*/ 360 h 360"/>
                <a:gd name="T18" fmla="*/ 88 w 271"/>
                <a:gd name="T19" fmla="*/ 221 h 360"/>
                <a:gd name="T20" fmla="*/ 88 w 271"/>
                <a:gd name="T21" fmla="*/ 360 h 360"/>
                <a:gd name="T22" fmla="*/ 116 w 271"/>
                <a:gd name="T23" fmla="*/ 171 h 360"/>
                <a:gd name="T24" fmla="*/ 173 w 271"/>
                <a:gd name="T25" fmla="*/ 122 h 360"/>
                <a:gd name="T26" fmla="*/ 121 w 271"/>
                <a:gd name="T27" fmla="*/ 72 h 360"/>
                <a:gd name="T28" fmla="*/ 88 w 271"/>
                <a:gd name="T29" fmla="*/ 72 h 360"/>
                <a:gd name="T30" fmla="*/ 88 w 271"/>
                <a:gd name="T31" fmla="*/ 171 h 360"/>
                <a:gd name="T32" fmla="*/ 116 w 271"/>
                <a:gd name="T33" fmla="*/ 17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360">
                  <a:moveTo>
                    <a:pt x="88" y="360"/>
                  </a:moveTo>
                  <a:cubicBezTo>
                    <a:pt x="0" y="360"/>
                    <a:pt x="0" y="360"/>
                    <a:pt x="0" y="360"/>
                  </a:cubicBezTo>
                  <a:cubicBezTo>
                    <a:pt x="0" y="0"/>
                    <a:pt x="0" y="0"/>
                    <a:pt x="0" y="0"/>
                  </a:cubicBezTo>
                  <a:cubicBezTo>
                    <a:pt x="117" y="0"/>
                    <a:pt x="117" y="0"/>
                    <a:pt x="117" y="0"/>
                  </a:cubicBezTo>
                  <a:cubicBezTo>
                    <a:pt x="164" y="0"/>
                    <a:pt x="199" y="9"/>
                    <a:pt x="222" y="27"/>
                  </a:cubicBezTo>
                  <a:cubicBezTo>
                    <a:pt x="247" y="46"/>
                    <a:pt x="261" y="79"/>
                    <a:pt x="261" y="118"/>
                  </a:cubicBezTo>
                  <a:cubicBezTo>
                    <a:pt x="261" y="173"/>
                    <a:pt x="238" y="209"/>
                    <a:pt x="192" y="228"/>
                  </a:cubicBezTo>
                  <a:cubicBezTo>
                    <a:pt x="271" y="360"/>
                    <a:pt x="271" y="360"/>
                    <a:pt x="271" y="360"/>
                  </a:cubicBezTo>
                  <a:cubicBezTo>
                    <a:pt x="166" y="360"/>
                    <a:pt x="166" y="360"/>
                    <a:pt x="166" y="360"/>
                  </a:cubicBezTo>
                  <a:cubicBezTo>
                    <a:pt x="88" y="221"/>
                    <a:pt x="88" y="221"/>
                    <a:pt x="88" y="221"/>
                  </a:cubicBezTo>
                  <a:lnTo>
                    <a:pt x="88" y="360"/>
                  </a:lnTo>
                  <a:close/>
                  <a:moveTo>
                    <a:pt x="116" y="171"/>
                  </a:moveTo>
                  <a:cubicBezTo>
                    <a:pt x="151" y="171"/>
                    <a:pt x="173" y="153"/>
                    <a:pt x="173" y="122"/>
                  </a:cubicBezTo>
                  <a:cubicBezTo>
                    <a:pt x="173" y="92"/>
                    <a:pt x="152" y="72"/>
                    <a:pt x="121" y="72"/>
                  </a:cubicBezTo>
                  <a:cubicBezTo>
                    <a:pt x="88" y="72"/>
                    <a:pt x="88" y="72"/>
                    <a:pt x="88" y="72"/>
                  </a:cubicBezTo>
                  <a:cubicBezTo>
                    <a:pt x="88" y="171"/>
                    <a:pt x="88" y="171"/>
                    <a:pt x="88" y="171"/>
                  </a:cubicBezTo>
                  <a:lnTo>
                    <a:pt x="11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7" name="Freeform 17"/>
            <p:cNvSpPr>
              <a:spLocks noEditPoints="1"/>
            </p:cNvSpPr>
            <p:nvPr/>
          </p:nvSpPr>
          <p:spPr bwMode="auto">
            <a:xfrm>
              <a:off x="1176338" y="6526213"/>
              <a:ext cx="174625" cy="180975"/>
            </a:xfrm>
            <a:custGeom>
              <a:avLst/>
              <a:gdLst>
                <a:gd name="T0" fmla="*/ 73 w 110"/>
                <a:gd name="T1" fmla="*/ 0 h 114"/>
                <a:gd name="T2" fmla="*/ 38 w 110"/>
                <a:gd name="T3" fmla="*/ 0 h 114"/>
                <a:gd name="T4" fmla="*/ 0 w 110"/>
                <a:gd name="T5" fmla="*/ 114 h 114"/>
                <a:gd name="T6" fmla="*/ 29 w 110"/>
                <a:gd name="T7" fmla="*/ 114 h 114"/>
                <a:gd name="T8" fmla="*/ 36 w 110"/>
                <a:gd name="T9" fmla="*/ 92 h 114"/>
                <a:gd name="T10" fmla="*/ 73 w 110"/>
                <a:gd name="T11" fmla="*/ 92 h 114"/>
                <a:gd name="T12" fmla="*/ 80 w 110"/>
                <a:gd name="T13" fmla="*/ 114 h 114"/>
                <a:gd name="T14" fmla="*/ 110 w 110"/>
                <a:gd name="T15" fmla="*/ 114 h 114"/>
                <a:gd name="T16" fmla="*/ 73 w 110"/>
                <a:gd name="T17" fmla="*/ 0 h 114"/>
                <a:gd name="T18" fmla="*/ 43 w 110"/>
                <a:gd name="T19" fmla="*/ 70 h 114"/>
                <a:gd name="T20" fmla="*/ 55 w 110"/>
                <a:gd name="T21" fmla="*/ 33 h 114"/>
                <a:gd name="T22" fmla="*/ 66 w 110"/>
                <a:gd name="T23" fmla="*/ 70 h 114"/>
                <a:gd name="T24" fmla="*/ 43 w 110"/>
                <a:gd name="T25" fmla="*/ 7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14">
                  <a:moveTo>
                    <a:pt x="73" y="0"/>
                  </a:moveTo>
                  <a:lnTo>
                    <a:pt x="38" y="0"/>
                  </a:lnTo>
                  <a:lnTo>
                    <a:pt x="0" y="114"/>
                  </a:lnTo>
                  <a:lnTo>
                    <a:pt x="29" y="114"/>
                  </a:lnTo>
                  <a:lnTo>
                    <a:pt x="36" y="92"/>
                  </a:lnTo>
                  <a:lnTo>
                    <a:pt x="73" y="92"/>
                  </a:lnTo>
                  <a:lnTo>
                    <a:pt x="80" y="114"/>
                  </a:lnTo>
                  <a:lnTo>
                    <a:pt x="110" y="114"/>
                  </a:lnTo>
                  <a:lnTo>
                    <a:pt x="73" y="0"/>
                  </a:lnTo>
                  <a:close/>
                  <a:moveTo>
                    <a:pt x="43" y="70"/>
                  </a:moveTo>
                  <a:lnTo>
                    <a:pt x="55" y="33"/>
                  </a:lnTo>
                  <a:lnTo>
                    <a:pt x="66" y="70"/>
                  </a:lnTo>
                  <a:lnTo>
                    <a:pt x="43"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39" name="Rectangle 38"/>
          <p:cNvSpPr/>
          <p:nvPr userDrawn="1"/>
        </p:nvSpPr>
        <p:spPr>
          <a:xfrm>
            <a:off x="0" y="-1371600"/>
            <a:ext cx="1913467" cy="1371600"/>
          </a:xfrm>
          <a:prstGeom prst="rect">
            <a:avLst/>
          </a:prstGeom>
          <a:solidFill>
            <a:srgbClr val="F3F3F3"/>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spTree>
    <p:extLst>
      <p:ext uri="{BB962C8B-B14F-4D97-AF65-F5344CB8AC3E}">
        <p14:creationId xmlns:p14="http://schemas.microsoft.com/office/powerpoint/2010/main" val="1025063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Multiple Pictures with Content">
    <p:bg>
      <p:bgPr>
        <a:solidFill>
          <a:schemeClr val="accent1"/>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404412" y="1248451"/>
            <a:ext cx="4240024" cy="4864498"/>
            <a:chOff x="9959950" y="4707058"/>
            <a:chExt cx="2029842" cy="1996506"/>
          </a:xfrm>
          <a:solidFill>
            <a:schemeClr val="bg1">
              <a:alpha val="5000"/>
            </a:schemeClr>
          </a:solidFill>
        </p:grpSpPr>
        <p:sp>
          <p:nvSpPr>
            <p:cNvPr id="16" name="Freeform 15"/>
            <p:cNvSpPr>
              <a:spLocks/>
            </p:cNvSpPr>
            <p:nvPr userDrawn="1"/>
          </p:nvSpPr>
          <p:spPr bwMode="auto">
            <a:xfrm>
              <a:off x="11304825" y="5592639"/>
              <a:ext cx="161099" cy="398038"/>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6"/>
            <p:cNvSpPr>
              <a:spLocks/>
            </p:cNvSpPr>
            <p:nvPr userDrawn="1"/>
          </p:nvSpPr>
          <p:spPr bwMode="auto">
            <a:xfrm>
              <a:off x="10253507" y="4707058"/>
              <a:ext cx="961818" cy="1598468"/>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7"/>
            <p:cNvSpPr>
              <a:spLocks/>
            </p:cNvSpPr>
            <p:nvPr userDrawn="1"/>
          </p:nvSpPr>
          <p:spPr bwMode="auto">
            <a:xfrm>
              <a:off x="10986207" y="5311485"/>
              <a:ext cx="158712" cy="679191"/>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18"/>
            <p:cNvSpPr>
              <a:spLocks/>
            </p:cNvSpPr>
            <p:nvPr userDrawn="1"/>
          </p:nvSpPr>
          <p:spPr bwMode="auto">
            <a:xfrm>
              <a:off x="11144920" y="5450483"/>
              <a:ext cx="389023" cy="142157"/>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19"/>
            <p:cNvSpPr>
              <a:spLocks/>
            </p:cNvSpPr>
            <p:nvPr userDrawn="1"/>
          </p:nvSpPr>
          <p:spPr bwMode="auto">
            <a:xfrm>
              <a:off x="9959950" y="4962940"/>
              <a:ext cx="547735" cy="929808"/>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1" name="Freeform 20"/>
            <p:cNvSpPr>
              <a:spLocks/>
            </p:cNvSpPr>
            <p:nvPr userDrawn="1"/>
          </p:nvSpPr>
          <p:spPr bwMode="auto">
            <a:xfrm>
              <a:off x="9963530" y="5602116"/>
              <a:ext cx="1022678" cy="1101448"/>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2" name="Freeform 21"/>
            <p:cNvSpPr>
              <a:spLocks/>
            </p:cNvSpPr>
            <p:nvPr userDrawn="1"/>
          </p:nvSpPr>
          <p:spPr bwMode="auto">
            <a:xfrm>
              <a:off x="11465923" y="5813771"/>
              <a:ext cx="523869" cy="407515"/>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3" name="Rectangle 22"/>
          <p:cNvSpPr/>
          <p:nvPr userDrawn="1"/>
        </p:nvSpPr>
        <p:spPr>
          <a:xfrm>
            <a:off x="0" y="0"/>
            <a:ext cx="12188825" cy="6978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solidFill>
                <a:prstClr val="white"/>
              </a:solidFill>
            </a:endParaRPr>
          </a:p>
        </p:txBody>
      </p:sp>
      <p:grpSp>
        <p:nvGrpSpPr>
          <p:cNvPr id="24" name="Group 23"/>
          <p:cNvGrpSpPr>
            <a:grpSpLocks noChangeAspect="1"/>
          </p:cNvGrpSpPr>
          <p:nvPr userDrawn="1"/>
        </p:nvGrpSpPr>
        <p:grpSpPr>
          <a:xfrm>
            <a:off x="403282" y="151854"/>
            <a:ext cx="1297406" cy="418699"/>
            <a:chOff x="254000" y="6443663"/>
            <a:chExt cx="1096963" cy="354012"/>
          </a:xfrm>
          <a:solidFill>
            <a:schemeClr val="bg1"/>
          </a:solidFill>
        </p:grpSpPr>
        <p:sp>
          <p:nvSpPr>
            <p:cNvPr id="25" name="Freeform 24"/>
            <p:cNvSpPr>
              <a:spLocks/>
            </p:cNvSpPr>
            <p:nvPr/>
          </p:nvSpPr>
          <p:spPr bwMode="auto">
            <a:xfrm>
              <a:off x="465138" y="6600825"/>
              <a:ext cx="25400" cy="71437"/>
            </a:xfrm>
            <a:custGeom>
              <a:avLst/>
              <a:gdLst>
                <a:gd name="T0" fmla="*/ 16 w 16"/>
                <a:gd name="T1" fmla="*/ 16 h 45"/>
                <a:gd name="T2" fmla="*/ 0 w 16"/>
                <a:gd name="T3" fmla="*/ 0 h 45"/>
                <a:gd name="T4" fmla="*/ 0 w 16"/>
                <a:gd name="T5" fmla="*/ 45 h 45"/>
                <a:gd name="T6" fmla="*/ 16 w 16"/>
                <a:gd name="T7" fmla="*/ 45 h 45"/>
                <a:gd name="T8" fmla="*/ 16 w 16"/>
                <a:gd name="T9" fmla="*/ 16 h 45"/>
              </a:gdLst>
              <a:ahLst/>
              <a:cxnLst>
                <a:cxn ang="0">
                  <a:pos x="T0" y="T1"/>
                </a:cxn>
                <a:cxn ang="0">
                  <a:pos x="T2" y="T3"/>
                </a:cxn>
                <a:cxn ang="0">
                  <a:pos x="T4" y="T5"/>
                </a:cxn>
                <a:cxn ang="0">
                  <a:pos x="T6" y="T7"/>
                </a:cxn>
                <a:cxn ang="0">
                  <a:pos x="T8" y="T9"/>
                </a:cxn>
              </a:cxnLst>
              <a:rect l="0" t="0" r="r" b="b"/>
              <a:pathLst>
                <a:path w="16" h="45">
                  <a:moveTo>
                    <a:pt x="16" y="16"/>
                  </a:moveTo>
                  <a:lnTo>
                    <a:pt x="0" y="0"/>
                  </a:lnTo>
                  <a:lnTo>
                    <a:pt x="0" y="45"/>
                  </a:lnTo>
                  <a:lnTo>
                    <a:pt x="16" y="45"/>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25"/>
            <p:cNvSpPr>
              <a:spLocks/>
            </p:cNvSpPr>
            <p:nvPr/>
          </p:nvSpPr>
          <p:spPr bwMode="auto">
            <a:xfrm>
              <a:off x="300038" y="6443663"/>
              <a:ext cx="150813" cy="284162"/>
            </a:xfrm>
            <a:custGeom>
              <a:avLst/>
              <a:gdLst>
                <a:gd name="T0" fmla="*/ 178 w 299"/>
                <a:gd name="T1" fmla="*/ 212 h 563"/>
                <a:gd name="T2" fmla="*/ 299 w 299"/>
                <a:gd name="T3" fmla="*/ 212 h 563"/>
                <a:gd name="T4" fmla="*/ 250 w 299"/>
                <a:gd name="T5" fmla="*/ 163 h 563"/>
                <a:gd name="T6" fmla="*/ 249 w 299"/>
                <a:gd name="T7" fmla="*/ 163 h 563"/>
                <a:gd name="T8" fmla="*/ 186 w 299"/>
                <a:gd name="T9" fmla="*/ 163 h 563"/>
                <a:gd name="T10" fmla="*/ 260 w 299"/>
                <a:gd name="T11" fmla="*/ 81 h 563"/>
                <a:gd name="T12" fmla="*/ 178 w 299"/>
                <a:gd name="T13" fmla="*/ 0 h 563"/>
                <a:gd name="T14" fmla="*/ 178 w 299"/>
                <a:gd name="T15" fmla="*/ 163 h 563"/>
                <a:gd name="T16" fmla="*/ 178 w 299"/>
                <a:gd name="T17" fmla="*/ 163 h 563"/>
                <a:gd name="T18" fmla="*/ 43 w 299"/>
                <a:gd name="T19" fmla="*/ 28 h 563"/>
                <a:gd name="T20" fmla="*/ 22 w 299"/>
                <a:gd name="T21" fmla="*/ 40 h 563"/>
                <a:gd name="T22" fmla="*/ 0 w 299"/>
                <a:gd name="T23" fmla="*/ 55 h 563"/>
                <a:gd name="T24" fmla="*/ 129 w 299"/>
                <a:gd name="T25" fmla="*/ 183 h 563"/>
                <a:gd name="T26" fmla="*/ 129 w 299"/>
                <a:gd name="T27" fmla="*/ 464 h 563"/>
                <a:gd name="T28" fmla="*/ 228 w 299"/>
                <a:gd name="T29" fmla="*/ 563 h 563"/>
                <a:gd name="T30" fmla="*/ 228 w 299"/>
                <a:gd name="T31" fmla="*/ 493 h 563"/>
                <a:gd name="T32" fmla="*/ 178 w 299"/>
                <a:gd name="T33" fmla="*/ 443 h 563"/>
                <a:gd name="T34" fmla="*/ 178 w 299"/>
                <a:gd name="T35" fmla="*/ 21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563">
                  <a:moveTo>
                    <a:pt x="178" y="212"/>
                  </a:moveTo>
                  <a:cubicBezTo>
                    <a:pt x="299" y="212"/>
                    <a:pt x="299" y="212"/>
                    <a:pt x="299" y="212"/>
                  </a:cubicBezTo>
                  <a:cubicBezTo>
                    <a:pt x="250" y="163"/>
                    <a:pt x="250" y="163"/>
                    <a:pt x="250" y="163"/>
                  </a:cubicBezTo>
                  <a:cubicBezTo>
                    <a:pt x="249" y="163"/>
                    <a:pt x="249" y="163"/>
                    <a:pt x="249" y="163"/>
                  </a:cubicBezTo>
                  <a:cubicBezTo>
                    <a:pt x="186" y="163"/>
                    <a:pt x="186" y="163"/>
                    <a:pt x="186" y="163"/>
                  </a:cubicBezTo>
                  <a:cubicBezTo>
                    <a:pt x="227" y="159"/>
                    <a:pt x="260" y="124"/>
                    <a:pt x="260" y="81"/>
                  </a:cubicBezTo>
                  <a:cubicBezTo>
                    <a:pt x="260" y="36"/>
                    <a:pt x="223" y="0"/>
                    <a:pt x="178" y="0"/>
                  </a:cubicBezTo>
                  <a:cubicBezTo>
                    <a:pt x="178" y="163"/>
                    <a:pt x="178" y="163"/>
                    <a:pt x="178" y="163"/>
                  </a:cubicBezTo>
                  <a:cubicBezTo>
                    <a:pt x="178" y="163"/>
                    <a:pt x="178" y="163"/>
                    <a:pt x="178" y="163"/>
                  </a:cubicBezTo>
                  <a:cubicBezTo>
                    <a:pt x="43" y="28"/>
                    <a:pt x="43" y="28"/>
                    <a:pt x="43" y="28"/>
                  </a:cubicBezTo>
                  <a:cubicBezTo>
                    <a:pt x="36" y="31"/>
                    <a:pt x="29" y="35"/>
                    <a:pt x="22" y="40"/>
                  </a:cubicBezTo>
                  <a:cubicBezTo>
                    <a:pt x="14" y="45"/>
                    <a:pt x="7" y="50"/>
                    <a:pt x="0" y="55"/>
                  </a:cubicBezTo>
                  <a:cubicBezTo>
                    <a:pt x="129" y="183"/>
                    <a:pt x="129" y="183"/>
                    <a:pt x="129" y="183"/>
                  </a:cubicBezTo>
                  <a:cubicBezTo>
                    <a:pt x="129" y="464"/>
                    <a:pt x="129" y="464"/>
                    <a:pt x="129" y="464"/>
                  </a:cubicBezTo>
                  <a:cubicBezTo>
                    <a:pt x="228" y="563"/>
                    <a:pt x="228" y="563"/>
                    <a:pt x="228" y="563"/>
                  </a:cubicBezTo>
                  <a:cubicBezTo>
                    <a:pt x="228" y="493"/>
                    <a:pt x="228" y="493"/>
                    <a:pt x="228" y="493"/>
                  </a:cubicBezTo>
                  <a:cubicBezTo>
                    <a:pt x="178" y="443"/>
                    <a:pt x="178" y="443"/>
                    <a:pt x="178" y="443"/>
                  </a:cubicBezTo>
                  <a:lnTo>
                    <a:pt x="178"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6"/>
            <p:cNvSpPr>
              <a:spLocks/>
            </p:cNvSpPr>
            <p:nvPr/>
          </p:nvSpPr>
          <p:spPr bwMode="auto">
            <a:xfrm>
              <a:off x="414338" y="6550025"/>
              <a:ext cx="25400" cy="122237"/>
            </a:xfrm>
            <a:custGeom>
              <a:avLst/>
              <a:gdLst>
                <a:gd name="T0" fmla="*/ 0 w 16"/>
                <a:gd name="T1" fmla="*/ 0 h 77"/>
                <a:gd name="T2" fmla="*/ 0 w 16"/>
                <a:gd name="T3" fmla="*/ 77 h 77"/>
                <a:gd name="T4" fmla="*/ 16 w 16"/>
                <a:gd name="T5" fmla="*/ 77 h 77"/>
                <a:gd name="T6" fmla="*/ 16 w 16"/>
                <a:gd name="T7" fmla="*/ 16 h 77"/>
                <a:gd name="T8" fmla="*/ 0 w 16"/>
                <a:gd name="T9" fmla="*/ 0 h 77"/>
              </a:gdLst>
              <a:ahLst/>
              <a:cxnLst>
                <a:cxn ang="0">
                  <a:pos x="T0" y="T1"/>
                </a:cxn>
                <a:cxn ang="0">
                  <a:pos x="T2" y="T3"/>
                </a:cxn>
                <a:cxn ang="0">
                  <a:pos x="T4" y="T5"/>
                </a:cxn>
                <a:cxn ang="0">
                  <a:pos x="T6" y="T7"/>
                </a:cxn>
                <a:cxn ang="0">
                  <a:pos x="T8" y="T9"/>
                </a:cxn>
              </a:cxnLst>
              <a:rect l="0" t="0" r="r" b="b"/>
              <a:pathLst>
                <a:path w="16" h="77">
                  <a:moveTo>
                    <a:pt x="0" y="0"/>
                  </a:moveTo>
                  <a:lnTo>
                    <a:pt x="0" y="77"/>
                  </a:lnTo>
                  <a:lnTo>
                    <a:pt x="16" y="77"/>
                  </a:lnTo>
                  <a:lnTo>
                    <a:pt x="16"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7"/>
            <p:cNvSpPr>
              <a:spLocks/>
            </p:cNvSpPr>
            <p:nvPr/>
          </p:nvSpPr>
          <p:spPr bwMode="auto">
            <a:xfrm>
              <a:off x="439738" y="6575425"/>
              <a:ext cx="60325" cy="25400"/>
            </a:xfrm>
            <a:custGeom>
              <a:avLst/>
              <a:gdLst>
                <a:gd name="T0" fmla="*/ 38 w 38"/>
                <a:gd name="T1" fmla="*/ 16 h 16"/>
                <a:gd name="T2" fmla="*/ 22 w 38"/>
                <a:gd name="T3" fmla="*/ 0 h 16"/>
                <a:gd name="T4" fmla="*/ 0 w 38"/>
                <a:gd name="T5" fmla="*/ 0 h 16"/>
                <a:gd name="T6" fmla="*/ 16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22" y="0"/>
                  </a:lnTo>
                  <a:lnTo>
                    <a:pt x="0" y="0"/>
                  </a:lnTo>
                  <a:lnTo>
                    <a:pt x="16" y="1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9" name="Freeform 28"/>
            <p:cNvSpPr>
              <a:spLocks/>
            </p:cNvSpPr>
            <p:nvPr/>
          </p:nvSpPr>
          <p:spPr bwMode="auto">
            <a:xfrm>
              <a:off x="254000" y="6489700"/>
              <a:ext cx="85725" cy="163512"/>
            </a:xfrm>
            <a:custGeom>
              <a:avLst/>
              <a:gdLst>
                <a:gd name="T0" fmla="*/ 170 w 170"/>
                <a:gd name="T1" fmla="*/ 327 h 327"/>
                <a:gd name="T2" fmla="*/ 170 w 170"/>
                <a:gd name="T3" fmla="*/ 324 h 327"/>
                <a:gd name="T4" fmla="*/ 170 w 170"/>
                <a:gd name="T5" fmla="*/ 324 h 327"/>
                <a:gd name="T6" fmla="*/ 170 w 170"/>
                <a:gd name="T7" fmla="*/ 114 h 327"/>
                <a:gd name="T8" fmla="*/ 56 w 170"/>
                <a:gd name="T9" fmla="*/ 0 h 327"/>
                <a:gd name="T10" fmla="*/ 29 w 170"/>
                <a:gd name="T11" fmla="*/ 43 h 327"/>
                <a:gd name="T12" fmla="*/ 121 w 170"/>
                <a:gd name="T13" fmla="*/ 135 h 327"/>
                <a:gd name="T14" fmla="*/ 121 w 170"/>
                <a:gd name="T15" fmla="*/ 205 h 327"/>
                <a:gd name="T16" fmla="*/ 121 w 170"/>
                <a:gd name="T17" fmla="*/ 205 h 327"/>
                <a:gd name="T18" fmla="*/ 9 w 170"/>
                <a:gd name="T19" fmla="*/ 93 h 327"/>
                <a:gd name="T20" fmla="*/ 0 w 170"/>
                <a:gd name="T21" fmla="*/ 155 h 327"/>
                <a:gd name="T22" fmla="*/ 170 w 170"/>
                <a:gd name="T23"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327">
                  <a:moveTo>
                    <a:pt x="170" y="327"/>
                  </a:moveTo>
                  <a:cubicBezTo>
                    <a:pt x="170" y="324"/>
                    <a:pt x="170" y="324"/>
                    <a:pt x="170" y="324"/>
                  </a:cubicBezTo>
                  <a:cubicBezTo>
                    <a:pt x="170" y="324"/>
                    <a:pt x="170" y="324"/>
                    <a:pt x="170" y="324"/>
                  </a:cubicBezTo>
                  <a:cubicBezTo>
                    <a:pt x="170" y="114"/>
                    <a:pt x="170" y="114"/>
                    <a:pt x="170" y="114"/>
                  </a:cubicBezTo>
                  <a:cubicBezTo>
                    <a:pt x="56" y="0"/>
                    <a:pt x="56" y="0"/>
                    <a:pt x="56" y="0"/>
                  </a:cubicBezTo>
                  <a:cubicBezTo>
                    <a:pt x="46" y="13"/>
                    <a:pt x="36" y="28"/>
                    <a:pt x="29" y="43"/>
                  </a:cubicBezTo>
                  <a:cubicBezTo>
                    <a:pt x="121" y="135"/>
                    <a:pt x="121" y="135"/>
                    <a:pt x="121" y="135"/>
                  </a:cubicBezTo>
                  <a:cubicBezTo>
                    <a:pt x="121" y="205"/>
                    <a:pt x="121" y="205"/>
                    <a:pt x="121" y="205"/>
                  </a:cubicBezTo>
                  <a:cubicBezTo>
                    <a:pt x="121" y="205"/>
                    <a:pt x="121" y="205"/>
                    <a:pt x="121" y="205"/>
                  </a:cubicBezTo>
                  <a:cubicBezTo>
                    <a:pt x="9" y="93"/>
                    <a:pt x="9" y="93"/>
                    <a:pt x="9" y="93"/>
                  </a:cubicBezTo>
                  <a:cubicBezTo>
                    <a:pt x="4" y="113"/>
                    <a:pt x="1" y="133"/>
                    <a:pt x="0" y="155"/>
                  </a:cubicBezTo>
                  <a:cubicBezTo>
                    <a:pt x="0" y="155"/>
                    <a:pt x="165" y="322"/>
                    <a:pt x="170"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29"/>
            <p:cNvSpPr>
              <a:spLocks/>
            </p:cNvSpPr>
            <p:nvPr/>
          </p:nvSpPr>
          <p:spPr bwMode="auto">
            <a:xfrm>
              <a:off x="254000" y="6602413"/>
              <a:ext cx="160338" cy="195262"/>
            </a:xfrm>
            <a:custGeom>
              <a:avLst/>
              <a:gdLst>
                <a:gd name="T0" fmla="*/ 0 w 101"/>
                <a:gd name="T1" fmla="*/ 0 h 123"/>
                <a:gd name="T2" fmla="*/ 0 w 101"/>
                <a:gd name="T3" fmla="*/ 23 h 123"/>
                <a:gd name="T4" fmla="*/ 101 w 101"/>
                <a:gd name="T5" fmla="*/ 123 h 123"/>
                <a:gd name="T6" fmla="*/ 101 w 101"/>
                <a:gd name="T7" fmla="*/ 101 h 123"/>
                <a:gd name="T8" fmla="*/ 0 w 101"/>
                <a:gd name="T9" fmla="*/ 0 h 123"/>
              </a:gdLst>
              <a:ahLst/>
              <a:cxnLst>
                <a:cxn ang="0">
                  <a:pos x="T0" y="T1"/>
                </a:cxn>
                <a:cxn ang="0">
                  <a:pos x="T2" y="T3"/>
                </a:cxn>
                <a:cxn ang="0">
                  <a:pos x="T4" y="T5"/>
                </a:cxn>
                <a:cxn ang="0">
                  <a:pos x="T6" y="T7"/>
                </a:cxn>
                <a:cxn ang="0">
                  <a:pos x="T8" y="T9"/>
                </a:cxn>
              </a:cxnLst>
              <a:rect l="0" t="0" r="r" b="b"/>
              <a:pathLst>
                <a:path w="101" h="123">
                  <a:moveTo>
                    <a:pt x="0" y="0"/>
                  </a:moveTo>
                  <a:lnTo>
                    <a:pt x="0" y="23"/>
                  </a:lnTo>
                  <a:lnTo>
                    <a:pt x="101" y="123"/>
                  </a:lnTo>
                  <a:lnTo>
                    <a:pt x="101" y="10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30"/>
            <p:cNvSpPr>
              <a:spLocks/>
            </p:cNvSpPr>
            <p:nvPr/>
          </p:nvSpPr>
          <p:spPr bwMode="auto">
            <a:xfrm>
              <a:off x="490538" y="6640513"/>
              <a:ext cx="80963" cy="73025"/>
            </a:xfrm>
            <a:custGeom>
              <a:avLst/>
              <a:gdLst>
                <a:gd name="T0" fmla="*/ 99 w 163"/>
                <a:gd name="T1" fmla="*/ 0 h 145"/>
                <a:gd name="T2" fmla="*/ 49 w 163"/>
                <a:gd name="T3" fmla="*/ 0 h 145"/>
                <a:gd name="T4" fmla="*/ 49 w 163"/>
                <a:gd name="T5" fmla="*/ 63 h 145"/>
                <a:gd name="T6" fmla="*/ 0 w 163"/>
                <a:gd name="T7" fmla="*/ 63 h 145"/>
                <a:gd name="T8" fmla="*/ 81 w 163"/>
                <a:gd name="T9" fmla="*/ 145 h 145"/>
                <a:gd name="T10" fmla="*/ 163 w 163"/>
                <a:gd name="T11" fmla="*/ 63 h 145"/>
                <a:gd name="T12" fmla="*/ 99 w 163"/>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63" h="145">
                  <a:moveTo>
                    <a:pt x="99" y="0"/>
                  </a:moveTo>
                  <a:cubicBezTo>
                    <a:pt x="49" y="0"/>
                    <a:pt x="49" y="0"/>
                    <a:pt x="49" y="0"/>
                  </a:cubicBezTo>
                  <a:cubicBezTo>
                    <a:pt x="49" y="63"/>
                    <a:pt x="49" y="63"/>
                    <a:pt x="49" y="63"/>
                  </a:cubicBezTo>
                  <a:cubicBezTo>
                    <a:pt x="0" y="63"/>
                    <a:pt x="0" y="63"/>
                    <a:pt x="0" y="63"/>
                  </a:cubicBezTo>
                  <a:cubicBezTo>
                    <a:pt x="0" y="108"/>
                    <a:pt x="36" y="145"/>
                    <a:pt x="81" y="145"/>
                  </a:cubicBezTo>
                  <a:cubicBezTo>
                    <a:pt x="126" y="145"/>
                    <a:pt x="163" y="108"/>
                    <a:pt x="163" y="63"/>
                  </a:cubicBez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31"/>
            <p:cNvSpPr>
              <a:spLocks/>
            </p:cNvSpPr>
            <p:nvPr/>
          </p:nvSpPr>
          <p:spPr bwMode="auto">
            <a:xfrm>
              <a:off x="606425" y="6526213"/>
              <a:ext cx="144463" cy="180975"/>
            </a:xfrm>
            <a:custGeom>
              <a:avLst/>
              <a:gdLst>
                <a:gd name="T0" fmla="*/ 87 w 91"/>
                <a:gd name="T1" fmla="*/ 92 h 114"/>
                <a:gd name="T2" fmla="*/ 74 w 91"/>
                <a:gd name="T3" fmla="*/ 114 h 114"/>
                <a:gd name="T4" fmla="*/ 0 w 91"/>
                <a:gd name="T5" fmla="*/ 114 h 114"/>
                <a:gd name="T6" fmla="*/ 48 w 91"/>
                <a:gd name="T7" fmla="*/ 23 h 114"/>
                <a:gd name="T8" fmla="*/ 6 w 91"/>
                <a:gd name="T9" fmla="*/ 23 h 114"/>
                <a:gd name="T10" fmla="*/ 18 w 91"/>
                <a:gd name="T11" fmla="*/ 0 h 114"/>
                <a:gd name="T12" fmla="*/ 91 w 91"/>
                <a:gd name="T13" fmla="*/ 0 h 114"/>
                <a:gd name="T14" fmla="*/ 44 w 91"/>
                <a:gd name="T15" fmla="*/ 92 h 114"/>
                <a:gd name="T16" fmla="*/ 87 w 91"/>
                <a:gd name="T17"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4">
                  <a:moveTo>
                    <a:pt x="87" y="92"/>
                  </a:moveTo>
                  <a:lnTo>
                    <a:pt x="74" y="114"/>
                  </a:lnTo>
                  <a:lnTo>
                    <a:pt x="0" y="114"/>
                  </a:lnTo>
                  <a:lnTo>
                    <a:pt x="48" y="23"/>
                  </a:lnTo>
                  <a:lnTo>
                    <a:pt x="6" y="23"/>
                  </a:lnTo>
                  <a:lnTo>
                    <a:pt x="18" y="0"/>
                  </a:lnTo>
                  <a:lnTo>
                    <a:pt x="91" y="0"/>
                  </a:lnTo>
                  <a:lnTo>
                    <a:pt x="44" y="92"/>
                  </a:lnTo>
                  <a:lnTo>
                    <a:pt x="87"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2"/>
            <p:cNvSpPr>
              <a:spLocks/>
            </p:cNvSpPr>
            <p:nvPr/>
          </p:nvSpPr>
          <p:spPr bwMode="auto">
            <a:xfrm>
              <a:off x="766763" y="6526213"/>
              <a:ext cx="103188" cy="180975"/>
            </a:xfrm>
            <a:custGeom>
              <a:avLst/>
              <a:gdLst>
                <a:gd name="T0" fmla="*/ 28 w 65"/>
                <a:gd name="T1" fmla="*/ 46 h 114"/>
                <a:gd name="T2" fmla="*/ 65 w 65"/>
                <a:gd name="T3" fmla="*/ 46 h 114"/>
                <a:gd name="T4" fmla="*/ 65 w 65"/>
                <a:gd name="T5" fmla="*/ 68 h 114"/>
                <a:gd name="T6" fmla="*/ 28 w 65"/>
                <a:gd name="T7" fmla="*/ 68 h 114"/>
                <a:gd name="T8" fmla="*/ 28 w 65"/>
                <a:gd name="T9" fmla="*/ 92 h 114"/>
                <a:gd name="T10" fmla="*/ 65 w 65"/>
                <a:gd name="T11" fmla="*/ 92 h 114"/>
                <a:gd name="T12" fmla="*/ 65 w 65"/>
                <a:gd name="T13" fmla="*/ 114 h 114"/>
                <a:gd name="T14" fmla="*/ 0 w 65"/>
                <a:gd name="T15" fmla="*/ 114 h 114"/>
                <a:gd name="T16" fmla="*/ 0 w 65"/>
                <a:gd name="T17" fmla="*/ 0 h 114"/>
                <a:gd name="T18" fmla="*/ 65 w 65"/>
                <a:gd name="T19" fmla="*/ 0 h 114"/>
                <a:gd name="T20" fmla="*/ 65 w 65"/>
                <a:gd name="T21" fmla="*/ 23 h 114"/>
                <a:gd name="T22" fmla="*/ 28 w 65"/>
                <a:gd name="T23" fmla="*/ 23 h 114"/>
                <a:gd name="T24" fmla="*/ 28 w 65"/>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14">
                  <a:moveTo>
                    <a:pt x="28" y="46"/>
                  </a:moveTo>
                  <a:lnTo>
                    <a:pt x="65" y="46"/>
                  </a:lnTo>
                  <a:lnTo>
                    <a:pt x="65" y="68"/>
                  </a:lnTo>
                  <a:lnTo>
                    <a:pt x="28" y="68"/>
                  </a:lnTo>
                  <a:lnTo>
                    <a:pt x="28" y="92"/>
                  </a:lnTo>
                  <a:lnTo>
                    <a:pt x="65" y="92"/>
                  </a:lnTo>
                  <a:lnTo>
                    <a:pt x="65" y="114"/>
                  </a:lnTo>
                  <a:lnTo>
                    <a:pt x="0" y="114"/>
                  </a:lnTo>
                  <a:lnTo>
                    <a:pt x="0" y="0"/>
                  </a:lnTo>
                  <a:lnTo>
                    <a:pt x="65" y="0"/>
                  </a:lnTo>
                  <a:lnTo>
                    <a:pt x="65" y="23"/>
                  </a:lnTo>
                  <a:lnTo>
                    <a:pt x="28" y="23"/>
                  </a:lnTo>
                  <a:lnTo>
                    <a:pt x="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33"/>
            <p:cNvSpPr>
              <a:spLocks noEditPoints="1"/>
            </p:cNvSpPr>
            <p:nvPr/>
          </p:nvSpPr>
          <p:spPr bwMode="auto">
            <a:xfrm>
              <a:off x="889000" y="6526213"/>
              <a:ext cx="131763" cy="180975"/>
            </a:xfrm>
            <a:custGeom>
              <a:avLst/>
              <a:gdLst>
                <a:gd name="T0" fmla="*/ 123 w 260"/>
                <a:gd name="T1" fmla="*/ 0 h 360"/>
                <a:gd name="T2" fmla="*/ 215 w 260"/>
                <a:gd name="T3" fmla="*/ 17 h 360"/>
                <a:gd name="T4" fmla="*/ 255 w 260"/>
                <a:gd name="T5" fmla="*/ 98 h 360"/>
                <a:gd name="T6" fmla="*/ 231 w 260"/>
                <a:gd name="T7" fmla="*/ 160 h 360"/>
                <a:gd name="T8" fmla="*/ 193 w 260"/>
                <a:gd name="T9" fmla="*/ 181 h 360"/>
                <a:gd name="T10" fmla="*/ 236 w 260"/>
                <a:gd name="T11" fmla="*/ 202 h 360"/>
                <a:gd name="T12" fmla="*/ 260 w 260"/>
                <a:gd name="T13" fmla="*/ 264 h 360"/>
                <a:gd name="T14" fmla="*/ 223 w 260"/>
                <a:gd name="T15" fmla="*/ 343 h 360"/>
                <a:gd name="T16" fmla="*/ 147 w 260"/>
                <a:gd name="T17" fmla="*/ 360 h 360"/>
                <a:gd name="T18" fmla="*/ 0 w 260"/>
                <a:gd name="T19" fmla="*/ 360 h 360"/>
                <a:gd name="T20" fmla="*/ 0 w 260"/>
                <a:gd name="T21" fmla="*/ 0 h 360"/>
                <a:gd name="T22" fmla="*/ 123 w 260"/>
                <a:gd name="T23" fmla="*/ 0 h 360"/>
                <a:gd name="T24" fmla="*/ 88 w 260"/>
                <a:gd name="T25" fmla="*/ 149 h 360"/>
                <a:gd name="T26" fmla="*/ 109 w 260"/>
                <a:gd name="T27" fmla="*/ 149 h 360"/>
                <a:gd name="T28" fmla="*/ 166 w 260"/>
                <a:gd name="T29" fmla="*/ 107 h 360"/>
                <a:gd name="T30" fmla="*/ 108 w 260"/>
                <a:gd name="T31" fmla="*/ 65 h 360"/>
                <a:gd name="T32" fmla="*/ 88 w 260"/>
                <a:gd name="T33" fmla="*/ 65 h 360"/>
                <a:gd name="T34" fmla="*/ 88 w 260"/>
                <a:gd name="T35" fmla="*/ 149 h 360"/>
                <a:gd name="T36" fmla="*/ 88 w 260"/>
                <a:gd name="T37" fmla="*/ 297 h 360"/>
                <a:gd name="T38" fmla="*/ 119 w 260"/>
                <a:gd name="T39" fmla="*/ 297 h 360"/>
                <a:gd name="T40" fmla="*/ 172 w 260"/>
                <a:gd name="T41" fmla="*/ 256 h 360"/>
                <a:gd name="T42" fmla="*/ 152 w 260"/>
                <a:gd name="T43" fmla="*/ 219 h 360"/>
                <a:gd name="T44" fmla="*/ 107 w 260"/>
                <a:gd name="T45" fmla="*/ 212 h 360"/>
                <a:gd name="T46" fmla="*/ 88 w 260"/>
                <a:gd name="T47" fmla="*/ 212 h 360"/>
                <a:gd name="T48" fmla="*/ 88 w 260"/>
                <a:gd name="T49" fmla="*/ 29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60">
                  <a:moveTo>
                    <a:pt x="123" y="0"/>
                  </a:moveTo>
                  <a:cubicBezTo>
                    <a:pt x="169" y="0"/>
                    <a:pt x="195" y="5"/>
                    <a:pt x="215" y="17"/>
                  </a:cubicBezTo>
                  <a:cubicBezTo>
                    <a:pt x="240" y="32"/>
                    <a:pt x="255" y="63"/>
                    <a:pt x="255" y="98"/>
                  </a:cubicBezTo>
                  <a:cubicBezTo>
                    <a:pt x="255" y="123"/>
                    <a:pt x="247" y="144"/>
                    <a:pt x="231" y="160"/>
                  </a:cubicBezTo>
                  <a:cubicBezTo>
                    <a:pt x="220" y="171"/>
                    <a:pt x="212" y="176"/>
                    <a:pt x="193" y="181"/>
                  </a:cubicBezTo>
                  <a:cubicBezTo>
                    <a:pt x="215" y="186"/>
                    <a:pt x="225" y="191"/>
                    <a:pt x="236" y="202"/>
                  </a:cubicBezTo>
                  <a:cubicBezTo>
                    <a:pt x="252" y="217"/>
                    <a:pt x="260" y="238"/>
                    <a:pt x="260" y="264"/>
                  </a:cubicBezTo>
                  <a:cubicBezTo>
                    <a:pt x="260" y="298"/>
                    <a:pt x="247" y="327"/>
                    <a:pt x="223" y="343"/>
                  </a:cubicBezTo>
                  <a:cubicBezTo>
                    <a:pt x="206" y="355"/>
                    <a:pt x="184" y="360"/>
                    <a:pt x="147" y="360"/>
                  </a:cubicBezTo>
                  <a:cubicBezTo>
                    <a:pt x="0" y="360"/>
                    <a:pt x="0" y="360"/>
                    <a:pt x="0" y="360"/>
                  </a:cubicBezTo>
                  <a:cubicBezTo>
                    <a:pt x="0" y="0"/>
                    <a:pt x="0" y="0"/>
                    <a:pt x="0" y="0"/>
                  </a:cubicBezTo>
                  <a:lnTo>
                    <a:pt x="123" y="0"/>
                  </a:lnTo>
                  <a:close/>
                  <a:moveTo>
                    <a:pt x="88" y="149"/>
                  </a:moveTo>
                  <a:cubicBezTo>
                    <a:pt x="109" y="149"/>
                    <a:pt x="109" y="149"/>
                    <a:pt x="109" y="149"/>
                  </a:cubicBezTo>
                  <a:cubicBezTo>
                    <a:pt x="149" y="149"/>
                    <a:pt x="166" y="136"/>
                    <a:pt x="166" y="107"/>
                  </a:cubicBezTo>
                  <a:cubicBezTo>
                    <a:pt x="166" y="78"/>
                    <a:pt x="149" y="65"/>
                    <a:pt x="108" y="65"/>
                  </a:cubicBezTo>
                  <a:cubicBezTo>
                    <a:pt x="88" y="65"/>
                    <a:pt x="88" y="65"/>
                    <a:pt x="88" y="65"/>
                  </a:cubicBezTo>
                  <a:lnTo>
                    <a:pt x="88" y="149"/>
                  </a:lnTo>
                  <a:close/>
                  <a:moveTo>
                    <a:pt x="88" y="297"/>
                  </a:moveTo>
                  <a:cubicBezTo>
                    <a:pt x="119" y="297"/>
                    <a:pt x="119" y="297"/>
                    <a:pt x="119" y="297"/>
                  </a:cubicBezTo>
                  <a:cubicBezTo>
                    <a:pt x="156" y="297"/>
                    <a:pt x="172" y="285"/>
                    <a:pt x="172" y="256"/>
                  </a:cubicBezTo>
                  <a:cubicBezTo>
                    <a:pt x="172" y="238"/>
                    <a:pt x="165" y="226"/>
                    <a:pt x="152" y="219"/>
                  </a:cubicBezTo>
                  <a:cubicBezTo>
                    <a:pt x="143" y="214"/>
                    <a:pt x="134" y="212"/>
                    <a:pt x="107" y="212"/>
                  </a:cubicBezTo>
                  <a:cubicBezTo>
                    <a:pt x="88" y="212"/>
                    <a:pt x="88" y="212"/>
                    <a:pt x="88" y="212"/>
                  </a:cubicBezTo>
                  <a:lnTo>
                    <a:pt x="88"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4"/>
            <p:cNvSpPr>
              <a:spLocks noEditPoints="1"/>
            </p:cNvSpPr>
            <p:nvPr/>
          </p:nvSpPr>
          <p:spPr bwMode="auto">
            <a:xfrm>
              <a:off x="1039813" y="6526213"/>
              <a:ext cx="136525" cy="180975"/>
            </a:xfrm>
            <a:custGeom>
              <a:avLst/>
              <a:gdLst>
                <a:gd name="T0" fmla="*/ 88 w 271"/>
                <a:gd name="T1" fmla="*/ 360 h 360"/>
                <a:gd name="T2" fmla="*/ 0 w 271"/>
                <a:gd name="T3" fmla="*/ 360 h 360"/>
                <a:gd name="T4" fmla="*/ 0 w 271"/>
                <a:gd name="T5" fmla="*/ 0 h 360"/>
                <a:gd name="T6" fmla="*/ 117 w 271"/>
                <a:gd name="T7" fmla="*/ 0 h 360"/>
                <a:gd name="T8" fmla="*/ 222 w 271"/>
                <a:gd name="T9" fmla="*/ 27 h 360"/>
                <a:gd name="T10" fmla="*/ 261 w 271"/>
                <a:gd name="T11" fmla="*/ 118 h 360"/>
                <a:gd name="T12" fmla="*/ 192 w 271"/>
                <a:gd name="T13" fmla="*/ 228 h 360"/>
                <a:gd name="T14" fmla="*/ 271 w 271"/>
                <a:gd name="T15" fmla="*/ 360 h 360"/>
                <a:gd name="T16" fmla="*/ 166 w 271"/>
                <a:gd name="T17" fmla="*/ 360 h 360"/>
                <a:gd name="T18" fmla="*/ 88 w 271"/>
                <a:gd name="T19" fmla="*/ 221 h 360"/>
                <a:gd name="T20" fmla="*/ 88 w 271"/>
                <a:gd name="T21" fmla="*/ 360 h 360"/>
                <a:gd name="T22" fmla="*/ 116 w 271"/>
                <a:gd name="T23" fmla="*/ 171 h 360"/>
                <a:gd name="T24" fmla="*/ 173 w 271"/>
                <a:gd name="T25" fmla="*/ 122 h 360"/>
                <a:gd name="T26" fmla="*/ 121 w 271"/>
                <a:gd name="T27" fmla="*/ 72 h 360"/>
                <a:gd name="T28" fmla="*/ 88 w 271"/>
                <a:gd name="T29" fmla="*/ 72 h 360"/>
                <a:gd name="T30" fmla="*/ 88 w 271"/>
                <a:gd name="T31" fmla="*/ 171 h 360"/>
                <a:gd name="T32" fmla="*/ 116 w 271"/>
                <a:gd name="T33" fmla="*/ 17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360">
                  <a:moveTo>
                    <a:pt x="88" y="360"/>
                  </a:moveTo>
                  <a:cubicBezTo>
                    <a:pt x="0" y="360"/>
                    <a:pt x="0" y="360"/>
                    <a:pt x="0" y="360"/>
                  </a:cubicBezTo>
                  <a:cubicBezTo>
                    <a:pt x="0" y="0"/>
                    <a:pt x="0" y="0"/>
                    <a:pt x="0" y="0"/>
                  </a:cubicBezTo>
                  <a:cubicBezTo>
                    <a:pt x="117" y="0"/>
                    <a:pt x="117" y="0"/>
                    <a:pt x="117" y="0"/>
                  </a:cubicBezTo>
                  <a:cubicBezTo>
                    <a:pt x="164" y="0"/>
                    <a:pt x="199" y="9"/>
                    <a:pt x="222" y="27"/>
                  </a:cubicBezTo>
                  <a:cubicBezTo>
                    <a:pt x="247" y="46"/>
                    <a:pt x="261" y="79"/>
                    <a:pt x="261" y="118"/>
                  </a:cubicBezTo>
                  <a:cubicBezTo>
                    <a:pt x="261" y="173"/>
                    <a:pt x="238" y="209"/>
                    <a:pt x="192" y="228"/>
                  </a:cubicBezTo>
                  <a:cubicBezTo>
                    <a:pt x="271" y="360"/>
                    <a:pt x="271" y="360"/>
                    <a:pt x="271" y="360"/>
                  </a:cubicBezTo>
                  <a:cubicBezTo>
                    <a:pt x="166" y="360"/>
                    <a:pt x="166" y="360"/>
                    <a:pt x="166" y="360"/>
                  </a:cubicBezTo>
                  <a:cubicBezTo>
                    <a:pt x="88" y="221"/>
                    <a:pt x="88" y="221"/>
                    <a:pt x="88" y="221"/>
                  </a:cubicBezTo>
                  <a:lnTo>
                    <a:pt x="88" y="360"/>
                  </a:lnTo>
                  <a:close/>
                  <a:moveTo>
                    <a:pt x="116" y="171"/>
                  </a:moveTo>
                  <a:cubicBezTo>
                    <a:pt x="151" y="171"/>
                    <a:pt x="173" y="153"/>
                    <a:pt x="173" y="122"/>
                  </a:cubicBezTo>
                  <a:cubicBezTo>
                    <a:pt x="173" y="92"/>
                    <a:pt x="152" y="72"/>
                    <a:pt x="121" y="72"/>
                  </a:cubicBezTo>
                  <a:cubicBezTo>
                    <a:pt x="88" y="72"/>
                    <a:pt x="88" y="72"/>
                    <a:pt x="88" y="72"/>
                  </a:cubicBezTo>
                  <a:cubicBezTo>
                    <a:pt x="88" y="171"/>
                    <a:pt x="88" y="171"/>
                    <a:pt x="88" y="171"/>
                  </a:cubicBezTo>
                  <a:lnTo>
                    <a:pt x="11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5"/>
            <p:cNvSpPr>
              <a:spLocks noEditPoints="1"/>
            </p:cNvSpPr>
            <p:nvPr/>
          </p:nvSpPr>
          <p:spPr bwMode="auto">
            <a:xfrm>
              <a:off x="1176338" y="6526213"/>
              <a:ext cx="174625" cy="180975"/>
            </a:xfrm>
            <a:custGeom>
              <a:avLst/>
              <a:gdLst>
                <a:gd name="T0" fmla="*/ 73 w 110"/>
                <a:gd name="T1" fmla="*/ 0 h 114"/>
                <a:gd name="T2" fmla="*/ 38 w 110"/>
                <a:gd name="T3" fmla="*/ 0 h 114"/>
                <a:gd name="T4" fmla="*/ 0 w 110"/>
                <a:gd name="T5" fmla="*/ 114 h 114"/>
                <a:gd name="T6" fmla="*/ 29 w 110"/>
                <a:gd name="T7" fmla="*/ 114 h 114"/>
                <a:gd name="T8" fmla="*/ 36 w 110"/>
                <a:gd name="T9" fmla="*/ 92 h 114"/>
                <a:gd name="T10" fmla="*/ 73 w 110"/>
                <a:gd name="T11" fmla="*/ 92 h 114"/>
                <a:gd name="T12" fmla="*/ 80 w 110"/>
                <a:gd name="T13" fmla="*/ 114 h 114"/>
                <a:gd name="T14" fmla="*/ 110 w 110"/>
                <a:gd name="T15" fmla="*/ 114 h 114"/>
                <a:gd name="T16" fmla="*/ 73 w 110"/>
                <a:gd name="T17" fmla="*/ 0 h 114"/>
                <a:gd name="T18" fmla="*/ 43 w 110"/>
                <a:gd name="T19" fmla="*/ 70 h 114"/>
                <a:gd name="T20" fmla="*/ 55 w 110"/>
                <a:gd name="T21" fmla="*/ 33 h 114"/>
                <a:gd name="T22" fmla="*/ 66 w 110"/>
                <a:gd name="T23" fmla="*/ 70 h 114"/>
                <a:gd name="T24" fmla="*/ 43 w 110"/>
                <a:gd name="T25" fmla="*/ 7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14">
                  <a:moveTo>
                    <a:pt x="73" y="0"/>
                  </a:moveTo>
                  <a:lnTo>
                    <a:pt x="38" y="0"/>
                  </a:lnTo>
                  <a:lnTo>
                    <a:pt x="0" y="114"/>
                  </a:lnTo>
                  <a:lnTo>
                    <a:pt x="29" y="114"/>
                  </a:lnTo>
                  <a:lnTo>
                    <a:pt x="36" y="92"/>
                  </a:lnTo>
                  <a:lnTo>
                    <a:pt x="73" y="92"/>
                  </a:lnTo>
                  <a:lnTo>
                    <a:pt x="80" y="114"/>
                  </a:lnTo>
                  <a:lnTo>
                    <a:pt x="110" y="114"/>
                  </a:lnTo>
                  <a:lnTo>
                    <a:pt x="73" y="0"/>
                  </a:lnTo>
                  <a:close/>
                  <a:moveTo>
                    <a:pt x="43" y="70"/>
                  </a:moveTo>
                  <a:lnTo>
                    <a:pt x="55" y="33"/>
                  </a:lnTo>
                  <a:lnTo>
                    <a:pt x="66" y="70"/>
                  </a:lnTo>
                  <a:lnTo>
                    <a:pt x="43"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1170284" y="3200032"/>
            <a:ext cx="10323724" cy="901698"/>
          </a:xfrm>
          <a:prstGeom prst="roundRect">
            <a:avLst>
              <a:gd name="adj" fmla="val 0"/>
            </a:avLst>
          </a:prstGeom>
          <a:gradFill flip="none" rotWithShape="1">
            <a:gsLst>
              <a:gs pos="11000">
                <a:schemeClr val="bg1">
                  <a:lumMod val="75000"/>
                  <a:alpha val="56000"/>
                </a:schemeClr>
              </a:gs>
              <a:gs pos="100000">
                <a:schemeClr val="bg1">
                  <a:alpha val="0"/>
                </a:schemeClr>
              </a:gs>
            </a:gsLst>
            <a:lin ang="0" scaled="1"/>
            <a:tileRect/>
          </a:gradFill>
          <a:ln>
            <a:noFill/>
          </a:ln>
          <a:effectLst/>
          <a:scene3d>
            <a:camera prst="orthographicFront">
              <a:rot lat="0" lon="0" rev="0"/>
            </a:camera>
            <a:lightRig rig="balanced" dir="t">
              <a:rot lat="0" lon="0" rev="8700000"/>
            </a:lightRig>
          </a:scene3d>
          <a:sp3d>
            <a:bevelT w="0" h="0"/>
          </a:sp3d>
        </p:spPr>
        <p:txBody>
          <a:bodyPr lIns="640080" anchor="ctr" anchorCtr="0">
            <a:normAutofit/>
          </a:bodyPr>
          <a:lstStyle>
            <a:lvl1pPr marL="285750" indent="-285750">
              <a:spcBef>
                <a:spcPts val="300"/>
              </a:spcBef>
              <a:buClr>
                <a:schemeClr val="accent4"/>
              </a:buClr>
              <a:buSzPct val="90000"/>
              <a:buFont typeface="Wingdings" panose="05000000000000000000" pitchFamily="2" charset="2"/>
              <a:buChar char="§"/>
              <a:defRPr sz="1800">
                <a:solidFill>
                  <a:schemeClr val="bg1"/>
                </a:solidFill>
              </a:defRPr>
            </a:lvl1pPr>
            <a:lvl2pPr marL="457200" indent="-228600">
              <a:spcBef>
                <a:spcPts val="0"/>
              </a:spcBef>
              <a:buClr>
                <a:schemeClr val="accent4"/>
              </a:buClr>
              <a:buSzPct val="90000"/>
              <a:buFont typeface="Arial" panose="020B0604020202020204" pitchFamily="34" charset="0"/>
              <a:buChar char="•"/>
              <a:defRPr sz="1600">
                <a:solidFill>
                  <a:schemeClr val="bg1"/>
                </a:solidFill>
              </a:defRPr>
            </a:lvl2pPr>
            <a:lvl3pPr marL="628650" indent="-171450">
              <a:spcBef>
                <a:spcPts val="0"/>
              </a:spcBef>
              <a:buClr>
                <a:schemeClr val="accent4"/>
              </a:buClr>
              <a:buSzPct val="90000"/>
              <a:buFont typeface="Arial" panose="020B0604020202020204" pitchFamily="34" charset="0"/>
              <a:buChar char="•"/>
              <a:defRPr sz="1200">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7" name="Content Placeholder 2"/>
          <p:cNvSpPr>
            <a:spLocks noGrp="1"/>
          </p:cNvSpPr>
          <p:nvPr>
            <p:ph idx="10"/>
          </p:nvPr>
        </p:nvSpPr>
        <p:spPr>
          <a:xfrm>
            <a:off x="1170284" y="2045805"/>
            <a:ext cx="10323724" cy="901698"/>
          </a:xfrm>
          <a:prstGeom prst="roundRect">
            <a:avLst>
              <a:gd name="adj" fmla="val 0"/>
            </a:avLst>
          </a:prstGeom>
          <a:gradFill flip="none" rotWithShape="1">
            <a:gsLst>
              <a:gs pos="11000">
                <a:schemeClr val="bg1">
                  <a:lumMod val="75000"/>
                  <a:alpha val="56000"/>
                </a:schemeClr>
              </a:gs>
              <a:gs pos="100000">
                <a:schemeClr val="bg1">
                  <a:alpha val="0"/>
                </a:schemeClr>
              </a:gs>
            </a:gsLst>
            <a:lin ang="0" scaled="1"/>
            <a:tileRect/>
          </a:gradFill>
          <a:ln>
            <a:noFill/>
          </a:ln>
          <a:effectLst/>
          <a:scene3d>
            <a:camera prst="orthographicFront">
              <a:rot lat="0" lon="0" rev="0"/>
            </a:camera>
            <a:lightRig rig="balanced" dir="t">
              <a:rot lat="0" lon="0" rev="8700000"/>
            </a:lightRig>
          </a:scene3d>
          <a:sp3d>
            <a:bevelT w="0" h="0"/>
          </a:sp3d>
        </p:spPr>
        <p:txBody>
          <a:bodyPr lIns="640080" anchor="ctr" anchorCtr="0">
            <a:normAutofit/>
          </a:bodyPr>
          <a:lstStyle>
            <a:lvl1pPr marL="285750" indent="-285750">
              <a:spcBef>
                <a:spcPts val="300"/>
              </a:spcBef>
              <a:buClr>
                <a:schemeClr val="accent4"/>
              </a:buClr>
              <a:buSzPct val="90000"/>
              <a:buFont typeface="Wingdings" panose="05000000000000000000" pitchFamily="2" charset="2"/>
              <a:buChar char="§"/>
              <a:defRPr sz="1800">
                <a:solidFill>
                  <a:schemeClr val="bg1"/>
                </a:solidFill>
              </a:defRPr>
            </a:lvl1pPr>
            <a:lvl2pPr marL="457200" indent="-228600">
              <a:spcBef>
                <a:spcPts val="0"/>
              </a:spcBef>
              <a:buClr>
                <a:schemeClr val="accent4"/>
              </a:buClr>
              <a:buSzPct val="90000"/>
              <a:buFont typeface="Arial" panose="020B0604020202020204" pitchFamily="34" charset="0"/>
              <a:buChar char="•"/>
              <a:defRPr sz="1600">
                <a:solidFill>
                  <a:schemeClr val="bg1"/>
                </a:solidFill>
              </a:defRPr>
            </a:lvl2pPr>
            <a:lvl3pPr marL="628650" indent="-171450">
              <a:spcBef>
                <a:spcPts val="0"/>
              </a:spcBef>
              <a:buClr>
                <a:schemeClr val="accent4"/>
              </a:buClr>
              <a:buSzPct val="90000"/>
              <a:buFont typeface="Arial" panose="020B0604020202020204" pitchFamily="34" charset="0"/>
              <a:buChar char="•"/>
              <a:defRPr sz="1200">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8" name="Content Placeholder 2"/>
          <p:cNvSpPr>
            <a:spLocks noGrp="1"/>
          </p:cNvSpPr>
          <p:nvPr>
            <p:ph idx="11"/>
          </p:nvPr>
        </p:nvSpPr>
        <p:spPr>
          <a:xfrm>
            <a:off x="1170284" y="5548602"/>
            <a:ext cx="10323724" cy="901698"/>
          </a:xfrm>
          <a:prstGeom prst="roundRect">
            <a:avLst>
              <a:gd name="adj" fmla="val 0"/>
            </a:avLst>
          </a:prstGeom>
          <a:gradFill flip="none" rotWithShape="1">
            <a:gsLst>
              <a:gs pos="11000">
                <a:schemeClr val="bg1">
                  <a:lumMod val="75000"/>
                  <a:alpha val="56000"/>
                </a:schemeClr>
              </a:gs>
              <a:gs pos="100000">
                <a:schemeClr val="bg1">
                  <a:alpha val="0"/>
                </a:schemeClr>
              </a:gs>
            </a:gsLst>
            <a:lin ang="0" scaled="1"/>
            <a:tileRect/>
          </a:gradFill>
          <a:ln>
            <a:noFill/>
          </a:ln>
          <a:effectLst/>
          <a:scene3d>
            <a:camera prst="orthographicFront">
              <a:rot lat="0" lon="0" rev="0"/>
            </a:camera>
            <a:lightRig rig="balanced" dir="t">
              <a:rot lat="0" lon="0" rev="8700000"/>
            </a:lightRig>
          </a:scene3d>
          <a:sp3d>
            <a:bevelT w="0" h="0"/>
          </a:sp3d>
        </p:spPr>
        <p:txBody>
          <a:bodyPr lIns="640080" anchor="ctr" anchorCtr="0">
            <a:normAutofit/>
          </a:bodyPr>
          <a:lstStyle>
            <a:lvl1pPr marL="285750" indent="-285750">
              <a:spcBef>
                <a:spcPts val="300"/>
              </a:spcBef>
              <a:buClr>
                <a:schemeClr val="accent4"/>
              </a:buClr>
              <a:buSzPct val="90000"/>
              <a:buFont typeface="Wingdings" panose="05000000000000000000" pitchFamily="2" charset="2"/>
              <a:buChar char="§"/>
              <a:defRPr sz="1800">
                <a:solidFill>
                  <a:schemeClr val="bg1"/>
                </a:solidFill>
              </a:defRPr>
            </a:lvl1pPr>
            <a:lvl2pPr marL="457200" indent="-228600">
              <a:spcBef>
                <a:spcPts val="0"/>
              </a:spcBef>
              <a:buClr>
                <a:schemeClr val="accent4"/>
              </a:buClr>
              <a:buSzPct val="90000"/>
              <a:buFont typeface="Arial" panose="020B0604020202020204" pitchFamily="34" charset="0"/>
              <a:buChar char="•"/>
              <a:defRPr sz="1600">
                <a:solidFill>
                  <a:schemeClr val="bg1"/>
                </a:solidFill>
              </a:defRPr>
            </a:lvl2pPr>
            <a:lvl3pPr marL="628650" indent="-171450">
              <a:spcBef>
                <a:spcPts val="0"/>
              </a:spcBef>
              <a:buClr>
                <a:schemeClr val="accent4"/>
              </a:buClr>
              <a:buSzPct val="90000"/>
              <a:buFont typeface="Arial" panose="020B0604020202020204" pitchFamily="34" charset="0"/>
              <a:buChar char="•"/>
              <a:defRPr sz="1200">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Content Placeholder 2"/>
          <p:cNvSpPr>
            <a:spLocks noGrp="1"/>
          </p:cNvSpPr>
          <p:nvPr>
            <p:ph idx="12"/>
          </p:nvPr>
        </p:nvSpPr>
        <p:spPr>
          <a:xfrm>
            <a:off x="1170284" y="4375994"/>
            <a:ext cx="10323724" cy="901698"/>
          </a:xfrm>
          <a:prstGeom prst="roundRect">
            <a:avLst>
              <a:gd name="adj" fmla="val 0"/>
            </a:avLst>
          </a:prstGeom>
          <a:gradFill flip="none" rotWithShape="1">
            <a:gsLst>
              <a:gs pos="11000">
                <a:schemeClr val="bg1">
                  <a:lumMod val="75000"/>
                  <a:alpha val="56000"/>
                </a:schemeClr>
              </a:gs>
              <a:gs pos="100000">
                <a:schemeClr val="bg1">
                  <a:alpha val="0"/>
                </a:schemeClr>
              </a:gs>
            </a:gsLst>
            <a:lin ang="0" scaled="1"/>
            <a:tileRect/>
          </a:gradFill>
          <a:ln>
            <a:noFill/>
          </a:ln>
          <a:effectLst/>
          <a:scene3d>
            <a:camera prst="orthographicFront">
              <a:rot lat="0" lon="0" rev="0"/>
            </a:camera>
            <a:lightRig rig="balanced" dir="t">
              <a:rot lat="0" lon="0" rev="8700000"/>
            </a:lightRig>
          </a:scene3d>
          <a:sp3d>
            <a:bevelT w="0" h="0"/>
          </a:sp3d>
        </p:spPr>
        <p:txBody>
          <a:bodyPr lIns="640080" anchor="ctr" anchorCtr="0">
            <a:normAutofit/>
          </a:bodyPr>
          <a:lstStyle>
            <a:lvl1pPr marL="285750" indent="-285750">
              <a:spcBef>
                <a:spcPts val="300"/>
              </a:spcBef>
              <a:buClr>
                <a:schemeClr val="accent4"/>
              </a:buClr>
              <a:buSzPct val="90000"/>
              <a:buFont typeface="Wingdings" panose="05000000000000000000" pitchFamily="2" charset="2"/>
              <a:buChar char="§"/>
              <a:defRPr sz="1800">
                <a:solidFill>
                  <a:schemeClr val="bg1"/>
                </a:solidFill>
              </a:defRPr>
            </a:lvl1pPr>
            <a:lvl2pPr marL="457200" indent="-228600">
              <a:spcBef>
                <a:spcPts val="0"/>
              </a:spcBef>
              <a:buClr>
                <a:schemeClr val="accent4"/>
              </a:buClr>
              <a:buSzPct val="90000"/>
              <a:buFont typeface="Arial" panose="020B0604020202020204" pitchFamily="34" charset="0"/>
              <a:buChar char="•"/>
              <a:defRPr sz="1600">
                <a:solidFill>
                  <a:schemeClr val="bg1"/>
                </a:solidFill>
              </a:defRPr>
            </a:lvl2pPr>
            <a:lvl3pPr marL="628650" indent="-171450">
              <a:spcBef>
                <a:spcPts val="0"/>
              </a:spcBef>
              <a:buClr>
                <a:schemeClr val="accent4"/>
              </a:buClr>
              <a:buSzPct val="90000"/>
              <a:buFont typeface="Arial" panose="020B0604020202020204" pitchFamily="34" charset="0"/>
              <a:buChar char="•"/>
              <a:defRPr sz="1200">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5" name="Picture Placeholder 4"/>
          <p:cNvSpPr>
            <a:spLocks noGrp="1"/>
          </p:cNvSpPr>
          <p:nvPr>
            <p:ph type="pic" sz="quarter" idx="13"/>
          </p:nvPr>
        </p:nvSpPr>
        <p:spPr>
          <a:xfrm>
            <a:off x="624585" y="1972778"/>
            <a:ext cx="1033272" cy="1028700"/>
          </a:xfrm>
          <a:prstGeom prst="ellipse">
            <a:avLst/>
          </a:prstGeom>
          <a:solidFill>
            <a:schemeClr val="accent6"/>
          </a:solidFill>
          <a:ln w="31750">
            <a:solidFill>
              <a:schemeClr val="accent6"/>
            </a:solidFill>
          </a:ln>
        </p:spPr>
        <p:txBody>
          <a:bodyPr anchor="ctr" anchorCtr="1">
            <a:normAutofit/>
          </a:bodyPr>
          <a:lstStyle>
            <a:lvl1pPr marL="0" indent="0">
              <a:buNone/>
              <a:defRPr sz="1400">
                <a:solidFill>
                  <a:schemeClr val="bg2"/>
                </a:solidFill>
              </a:defRPr>
            </a:lvl1pPr>
          </a:lstStyle>
          <a:p>
            <a:endParaRPr lang="en-US" dirty="0"/>
          </a:p>
        </p:txBody>
      </p:sp>
      <p:sp>
        <p:nvSpPr>
          <p:cNvPr id="12" name="Picture Placeholder 4"/>
          <p:cNvSpPr>
            <a:spLocks noGrp="1"/>
          </p:cNvSpPr>
          <p:nvPr>
            <p:ph type="pic" sz="quarter" idx="14"/>
          </p:nvPr>
        </p:nvSpPr>
        <p:spPr>
          <a:xfrm>
            <a:off x="624585" y="3136531"/>
            <a:ext cx="1033272" cy="1028700"/>
          </a:xfrm>
          <a:prstGeom prst="ellipse">
            <a:avLst/>
          </a:prstGeom>
          <a:solidFill>
            <a:schemeClr val="accent6"/>
          </a:solidFill>
          <a:ln w="31750">
            <a:solidFill>
              <a:schemeClr val="accent6"/>
            </a:solidFill>
          </a:ln>
        </p:spPr>
        <p:txBody>
          <a:bodyPr anchor="ctr" anchorCtr="1">
            <a:normAutofit/>
          </a:bodyPr>
          <a:lstStyle>
            <a:lvl1pPr marL="0" indent="0">
              <a:buNone/>
              <a:defRPr sz="1400">
                <a:solidFill>
                  <a:schemeClr val="bg2"/>
                </a:solidFill>
              </a:defRPr>
            </a:lvl1pPr>
          </a:lstStyle>
          <a:p>
            <a:endParaRPr lang="en-US" dirty="0"/>
          </a:p>
        </p:txBody>
      </p:sp>
      <p:sp>
        <p:nvSpPr>
          <p:cNvPr id="13" name="Picture Placeholder 4"/>
          <p:cNvSpPr>
            <a:spLocks noGrp="1"/>
          </p:cNvSpPr>
          <p:nvPr>
            <p:ph type="pic" sz="quarter" idx="15"/>
          </p:nvPr>
        </p:nvSpPr>
        <p:spPr>
          <a:xfrm>
            <a:off x="624585" y="4300284"/>
            <a:ext cx="1033272" cy="1028700"/>
          </a:xfrm>
          <a:prstGeom prst="ellipse">
            <a:avLst/>
          </a:prstGeom>
          <a:solidFill>
            <a:schemeClr val="accent6"/>
          </a:solidFill>
          <a:ln w="31750">
            <a:solidFill>
              <a:schemeClr val="accent6"/>
            </a:solidFill>
          </a:ln>
        </p:spPr>
        <p:txBody>
          <a:bodyPr anchor="ctr" anchorCtr="1">
            <a:normAutofit/>
          </a:bodyPr>
          <a:lstStyle>
            <a:lvl1pPr marL="0" indent="0">
              <a:buNone/>
              <a:defRPr sz="1400">
                <a:solidFill>
                  <a:schemeClr val="bg2"/>
                </a:solidFill>
              </a:defRPr>
            </a:lvl1pPr>
          </a:lstStyle>
          <a:p>
            <a:endParaRPr lang="en-US" dirty="0"/>
          </a:p>
        </p:txBody>
      </p:sp>
      <p:sp>
        <p:nvSpPr>
          <p:cNvPr id="14" name="Picture Placeholder 4"/>
          <p:cNvSpPr>
            <a:spLocks noGrp="1"/>
          </p:cNvSpPr>
          <p:nvPr>
            <p:ph type="pic" sz="quarter" idx="16"/>
          </p:nvPr>
        </p:nvSpPr>
        <p:spPr>
          <a:xfrm>
            <a:off x="624585" y="5464036"/>
            <a:ext cx="1033272" cy="1028700"/>
          </a:xfrm>
          <a:prstGeom prst="ellipse">
            <a:avLst/>
          </a:prstGeom>
          <a:solidFill>
            <a:schemeClr val="accent6"/>
          </a:solidFill>
          <a:ln w="31750">
            <a:solidFill>
              <a:schemeClr val="accent6"/>
            </a:solidFill>
          </a:ln>
        </p:spPr>
        <p:txBody>
          <a:bodyPr anchor="ctr" anchorCtr="1">
            <a:normAutofit/>
          </a:bodyPr>
          <a:lstStyle>
            <a:lvl1pPr marL="0" indent="0">
              <a:buNone/>
              <a:defRPr sz="1400">
                <a:solidFill>
                  <a:schemeClr val="bg2"/>
                </a:solidFill>
              </a:defRPr>
            </a:lvl1pPr>
          </a:lstStyle>
          <a:p>
            <a:endParaRPr lang="en-US" dirty="0"/>
          </a:p>
        </p:txBody>
      </p:sp>
      <p:sp>
        <p:nvSpPr>
          <p:cNvPr id="38" name="Footer Placeholder 2"/>
          <p:cNvSpPr>
            <a:spLocks noGrp="1"/>
          </p:cNvSpPr>
          <p:nvPr>
            <p:ph type="ftr" sz="quarter" idx="17"/>
          </p:nvPr>
        </p:nvSpPr>
        <p:spPr>
          <a:xfrm>
            <a:off x="3267869" y="6584951"/>
            <a:ext cx="5653087" cy="273049"/>
          </a:xfrm>
        </p:spPr>
        <p:txBody>
          <a:bodyPr/>
          <a:lstStyle/>
          <a:p>
            <a:r>
              <a:rPr lang="en-US" dirty="0"/>
              <a:t> Confidential: For Internal Use Only</a:t>
            </a:r>
          </a:p>
        </p:txBody>
      </p:sp>
      <p:sp>
        <p:nvSpPr>
          <p:cNvPr id="39" name="Slide Number Placeholder 3"/>
          <p:cNvSpPr>
            <a:spLocks noGrp="1"/>
          </p:cNvSpPr>
          <p:nvPr>
            <p:ph type="sldNum" sz="quarter" idx="18"/>
          </p:nvPr>
        </p:nvSpPr>
        <p:spPr>
          <a:xfrm>
            <a:off x="0" y="6584951"/>
            <a:ext cx="1219201" cy="273049"/>
          </a:xfrm>
        </p:spPr>
        <p:txBody>
          <a:body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2342317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Multiple Pictures with Content">
    <p:bg>
      <p:bgPr>
        <a:solidFill>
          <a:schemeClr val="accent1"/>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404412" y="1248451"/>
            <a:ext cx="4240024" cy="4864498"/>
            <a:chOff x="9959950" y="4707058"/>
            <a:chExt cx="2029842" cy="1996506"/>
          </a:xfrm>
          <a:solidFill>
            <a:schemeClr val="bg1">
              <a:alpha val="5000"/>
            </a:schemeClr>
          </a:solidFill>
        </p:grpSpPr>
        <p:sp>
          <p:nvSpPr>
            <p:cNvPr id="16" name="Freeform 15"/>
            <p:cNvSpPr>
              <a:spLocks/>
            </p:cNvSpPr>
            <p:nvPr userDrawn="1"/>
          </p:nvSpPr>
          <p:spPr bwMode="auto">
            <a:xfrm>
              <a:off x="11304825" y="5592639"/>
              <a:ext cx="161099" cy="398038"/>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6"/>
            <p:cNvSpPr>
              <a:spLocks/>
            </p:cNvSpPr>
            <p:nvPr userDrawn="1"/>
          </p:nvSpPr>
          <p:spPr bwMode="auto">
            <a:xfrm>
              <a:off x="10253507" y="4707058"/>
              <a:ext cx="961818" cy="1598468"/>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7"/>
            <p:cNvSpPr>
              <a:spLocks/>
            </p:cNvSpPr>
            <p:nvPr userDrawn="1"/>
          </p:nvSpPr>
          <p:spPr bwMode="auto">
            <a:xfrm>
              <a:off x="10986207" y="5311485"/>
              <a:ext cx="158712" cy="679191"/>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18"/>
            <p:cNvSpPr>
              <a:spLocks/>
            </p:cNvSpPr>
            <p:nvPr userDrawn="1"/>
          </p:nvSpPr>
          <p:spPr bwMode="auto">
            <a:xfrm>
              <a:off x="11144920" y="5450483"/>
              <a:ext cx="389023" cy="142157"/>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19"/>
            <p:cNvSpPr>
              <a:spLocks/>
            </p:cNvSpPr>
            <p:nvPr userDrawn="1"/>
          </p:nvSpPr>
          <p:spPr bwMode="auto">
            <a:xfrm>
              <a:off x="9959950" y="4962940"/>
              <a:ext cx="547735" cy="929808"/>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1" name="Freeform 20"/>
            <p:cNvSpPr>
              <a:spLocks/>
            </p:cNvSpPr>
            <p:nvPr userDrawn="1"/>
          </p:nvSpPr>
          <p:spPr bwMode="auto">
            <a:xfrm>
              <a:off x="9963530" y="5602116"/>
              <a:ext cx="1022678" cy="1101448"/>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2" name="Freeform 21"/>
            <p:cNvSpPr>
              <a:spLocks/>
            </p:cNvSpPr>
            <p:nvPr userDrawn="1"/>
          </p:nvSpPr>
          <p:spPr bwMode="auto">
            <a:xfrm>
              <a:off x="11465923" y="5813771"/>
              <a:ext cx="523869" cy="407515"/>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3" name="Rectangle 22"/>
          <p:cNvSpPr/>
          <p:nvPr userDrawn="1"/>
        </p:nvSpPr>
        <p:spPr>
          <a:xfrm>
            <a:off x="0" y="0"/>
            <a:ext cx="12188825" cy="6978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solidFill>
                <a:prstClr val="white"/>
              </a:solidFill>
            </a:endParaRPr>
          </a:p>
        </p:txBody>
      </p:sp>
      <p:grpSp>
        <p:nvGrpSpPr>
          <p:cNvPr id="24" name="Group 23"/>
          <p:cNvGrpSpPr>
            <a:grpSpLocks noChangeAspect="1"/>
          </p:cNvGrpSpPr>
          <p:nvPr userDrawn="1"/>
        </p:nvGrpSpPr>
        <p:grpSpPr>
          <a:xfrm>
            <a:off x="403282" y="151854"/>
            <a:ext cx="1297406" cy="418699"/>
            <a:chOff x="254000" y="6443663"/>
            <a:chExt cx="1096963" cy="354012"/>
          </a:xfrm>
          <a:solidFill>
            <a:schemeClr val="bg1"/>
          </a:solidFill>
        </p:grpSpPr>
        <p:sp>
          <p:nvSpPr>
            <p:cNvPr id="25" name="Freeform 24"/>
            <p:cNvSpPr>
              <a:spLocks/>
            </p:cNvSpPr>
            <p:nvPr/>
          </p:nvSpPr>
          <p:spPr bwMode="auto">
            <a:xfrm>
              <a:off x="465138" y="6600825"/>
              <a:ext cx="25400" cy="71437"/>
            </a:xfrm>
            <a:custGeom>
              <a:avLst/>
              <a:gdLst>
                <a:gd name="T0" fmla="*/ 16 w 16"/>
                <a:gd name="T1" fmla="*/ 16 h 45"/>
                <a:gd name="T2" fmla="*/ 0 w 16"/>
                <a:gd name="T3" fmla="*/ 0 h 45"/>
                <a:gd name="T4" fmla="*/ 0 w 16"/>
                <a:gd name="T5" fmla="*/ 45 h 45"/>
                <a:gd name="T6" fmla="*/ 16 w 16"/>
                <a:gd name="T7" fmla="*/ 45 h 45"/>
                <a:gd name="T8" fmla="*/ 16 w 16"/>
                <a:gd name="T9" fmla="*/ 16 h 45"/>
              </a:gdLst>
              <a:ahLst/>
              <a:cxnLst>
                <a:cxn ang="0">
                  <a:pos x="T0" y="T1"/>
                </a:cxn>
                <a:cxn ang="0">
                  <a:pos x="T2" y="T3"/>
                </a:cxn>
                <a:cxn ang="0">
                  <a:pos x="T4" y="T5"/>
                </a:cxn>
                <a:cxn ang="0">
                  <a:pos x="T6" y="T7"/>
                </a:cxn>
                <a:cxn ang="0">
                  <a:pos x="T8" y="T9"/>
                </a:cxn>
              </a:cxnLst>
              <a:rect l="0" t="0" r="r" b="b"/>
              <a:pathLst>
                <a:path w="16" h="45">
                  <a:moveTo>
                    <a:pt x="16" y="16"/>
                  </a:moveTo>
                  <a:lnTo>
                    <a:pt x="0" y="0"/>
                  </a:lnTo>
                  <a:lnTo>
                    <a:pt x="0" y="45"/>
                  </a:lnTo>
                  <a:lnTo>
                    <a:pt x="16" y="45"/>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25"/>
            <p:cNvSpPr>
              <a:spLocks/>
            </p:cNvSpPr>
            <p:nvPr/>
          </p:nvSpPr>
          <p:spPr bwMode="auto">
            <a:xfrm>
              <a:off x="300038" y="6443663"/>
              <a:ext cx="150813" cy="284162"/>
            </a:xfrm>
            <a:custGeom>
              <a:avLst/>
              <a:gdLst>
                <a:gd name="T0" fmla="*/ 178 w 299"/>
                <a:gd name="T1" fmla="*/ 212 h 563"/>
                <a:gd name="T2" fmla="*/ 299 w 299"/>
                <a:gd name="T3" fmla="*/ 212 h 563"/>
                <a:gd name="T4" fmla="*/ 250 w 299"/>
                <a:gd name="T5" fmla="*/ 163 h 563"/>
                <a:gd name="T6" fmla="*/ 249 w 299"/>
                <a:gd name="T7" fmla="*/ 163 h 563"/>
                <a:gd name="T8" fmla="*/ 186 w 299"/>
                <a:gd name="T9" fmla="*/ 163 h 563"/>
                <a:gd name="T10" fmla="*/ 260 w 299"/>
                <a:gd name="T11" fmla="*/ 81 h 563"/>
                <a:gd name="T12" fmla="*/ 178 w 299"/>
                <a:gd name="T13" fmla="*/ 0 h 563"/>
                <a:gd name="T14" fmla="*/ 178 w 299"/>
                <a:gd name="T15" fmla="*/ 163 h 563"/>
                <a:gd name="T16" fmla="*/ 178 w 299"/>
                <a:gd name="T17" fmla="*/ 163 h 563"/>
                <a:gd name="T18" fmla="*/ 43 w 299"/>
                <a:gd name="T19" fmla="*/ 28 h 563"/>
                <a:gd name="T20" fmla="*/ 22 w 299"/>
                <a:gd name="T21" fmla="*/ 40 h 563"/>
                <a:gd name="T22" fmla="*/ 0 w 299"/>
                <a:gd name="T23" fmla="*/ 55 h 563"/>
                <a:gd name="T24" fmla="*/ 129 w 299"/>
                <a:gd name="T25" fmla="*/ 183 h 563"/>
                <a:gd name="T26" fmla="*/ 129 w 299"/>
                <a:gd name="T27" fmla="*/ 464 h 563"/>
                <a:gd name="T28" fmla="*/ 228 w 299"/>
                <a:gd name="T29" fmla="*/ 563 h 563"/>
                <a:gd name="T30" fmla="*/ 228 w 299"/>
                <a:gd name="T31" fmla="*/ 493 h 563"/>
                <a:gd name="T32" fmla="*/ 178 w 299"/>
                <a:gd name="T33" fmla="*/ 443 h 563"/>
                <a:gd name="T34" fmla="*/ 178 w 299"/>
                <a:gd name="T35" fmla="*/ 21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563">
                  <a:moveTo>
                    <a:pt x="178" y="212"/>
                  </a:moveTo>
                  <a:cubicBezTo>
                    <a:pt x="299" y="212"/>
                    <a:pt x="299" y="212"/>
                    <a:pt x="299" y="212"/>
                  </a:cubicBezTo>
                  <a:cubicBezTo>
                    <a:pt x="250" y="163"/>
                    <a:pt x="250" y="163"/>
                    <a:pt x="250" y="163"/>
                  </a:cubicBezTo>
                  <a:cubicBezTo>
                    <a:pt x="249" y="163"/>
                    <a:pt x="249" y="163"/>
                    <a:pt x="249" y="163"/>
                  </a:cubicBezTo>
                  <a:cubicBezTo>
                    <a:pt x="186" y="163"/>
                    <a:pt x="186" y="163"/>
                    <a:pt x="186" y="163"/>
                  </a:cubicBezTo>
                  <a:cubicBezTo>
                    <a:pt x="227" y="159"/>
                    <a:pt x="260" y="124"/>
                    <a:pt x="260" y="81"/>
                  </a:cubicBezTo>
                  <a:cubicBezTo>
                    <a:pt x="260" y="36"/>
                    <a:pt x="223" y="0"/>
                    <a:pt x="178" y="0"/>
                  </a:cubicBezTo>
                  <a:cubicBezTo>
                    <a:pt x="178" y="163"/>
                    <a:pt x="178" y="163"/>
                    <a:pt x="178" y="163"/>
                  </a:cubicBezTo>
                  <a:cubicBezTo>
                    <a:pt x="178" y="163"/>
                    <a:pt x="178" y="163"/>
                    <a:pt x="178" y="163"/>
                  </a:cubicBezTo>
                  <a:cubicBezTo>
                    <a:pt x="43" y="28"/>
                    <a:pt x="43" y="28"/>
                    <a:pt x="43" y="28"/>
                  </a:cubicBezTo>
                  <a:cubicBezTo>
                    <a:pt x="36" y="31"/>
                    <a:pt x="29" y="35"/>
                    <a:pt x="22" y="40"/>
                  </a:cubicBezTo>
                  <a:cubicBezTo>
                    <a:pt x="14" y="45"/>
                    <a:pt x="7" y="50"/>
                    <a:pt x="0" y="55"/>
                  </a:cubicBezTo>
                  <a:cubicBezTo>
                    <a:pt x="129" y="183"/>
                    <a:pt x="129" y="183"/>
                    <a:pt x="129" y="183"/>
                  </a:cubicBezTo>
                  <a:cubicBezTo>
                    <a:pt x="129" y="464"/>
                    <a:pt x="129" y="464"/>
                    <a:pt x="129" y="464"/>
                  </a:cubicBezTo>
                  <a:cubicBezTo>
                    <a:pt x="228" y="563"/>
                    <a:pt x="228" y="563"/>
                    <a:pt x="228" y="563"/>
                  </a:cubicBezTo>
                  <a:cubicBezTo>
                    <a:pt x="228" y="493"/>
                    <a:pt x="228" y="493"/>
                    <a:pt x="228" y="493"/>
                  </a:cubicBezTo>
                  <a:cubicBezTo>
                    <a:pt x="178" y="443"/>
                    <a:pt x="178" y="443"/>
                    <a:pt x="178" y="443"/>
                  </a:cubicBezTo>
                  <a:lnTo>
                    <a:pt x="178"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6"/>
            <p:cNvSpPr>
              <a:spLocks/>
            </p:cNvSpPr>
            <p:nvPr/>
          </p:nvSpPr>
          <p:spPr bwMode="auto">
            <a:xfrm>
              <a:off x="414338" y="6550025"/>
              <a:ext cx="25400" cy="122237"/>
            </a:xfrm>
            <a:custGeom>
              <a:avLst/>
              <a:gdLst>
                <a:gd name="T0" fmla="*/ 0 w 16"/>
                <a:gd name="T1" fmla="*/ 0 h 77"/>
                <a:gd name="T2" fmla="*/ 0 w 16"/>
                <a:gd name="T3" fmla="*/ 77 h 77"/>
                <a:gd name="T4" fmla="*/ 16 w 16"/>
                <a:gd name="T5" fmla="*/ 77 h 77"/>
                <a:gd name="T6" fmla="*/ 16 w 16"/>
                <a:gd name="T7" fmla="*/ 16 h 77"/>
                <a:gd name="T8" fmla="*/ 0 w 16"/>
                <a:gd name="T9" fmla="*/ 0 h 77"/>
              </a:gdLst>
              <a:ahLst/>
              <a:cxnLst>
                <a:cxn ang="0">
                  <a:pos x="T0" y="T1"/>
                </a:cxn>
                <a:cxn ang="0">
                  <a:pos x="T2" y="T3"/>
                </a:cxn>
                <a:cxn ang="0">
                  <a:pos x="T4" y="T5"/>
                </a:cxn>
                <a:cxn ang="0">
                  <a:pos x="T6" y="T7"/>
                </a:cxn>
                <a:cxn ang="0">
                  <a:pos x="T8" y="T9"/>
                </a:cxn>
              </a:cxnLst>
              <a:rect l="0" t="0" r="r" b="b"/>
              <a:pathLst>
                <a:path w="16" h="77">
                  <a:moveTo>
                    <a:pt x="0" y="0"/>
                  </a:moveTo>
                  <a:lnTo>
                    <a:pt x="0" y="77"/>
                  </a:lnTo>
                  <a:lnTo>
                    <a:pt x="16" y="77"/>
                  </a:lnTo>
                  <a:lnTo>
                    <a:pt x="16"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7"/>
            <p:cNvSpPr>
              <a:spLocks/>
            </p:cNvSpPr>
            <p:nvPr/>
          </p:nvSpPr>
          <p:spPr bwMode="auto">
            <a:xfrm>
              <a:off x="439738" y="6575425"/>
              <a:ext cx="60325" cy="25400"/>
            </a:xfrm>
            <a:custGeom>
              <a:avLst/>
              <a:gdLst>
                <a:gd name="T0" fmla="*/ 38 w 38"/>
                <a:gd name="T1" fmla="*/ 16 h 16"/>
                <a:gd name="T2" fmla="*/ 22 w 38"/>
                <a:gd name="T3" fmla="*/ 0 h 16"/>
                <a:gd name="T4" fmla="*/ 0 w 38"/>
                <a:gd name="T5" fmla="*/ 0 h 16"/>
                <a:gd name="T6" fmla="*/ 16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22" y="0"/>
                  </a:lnTo>
                  <a:lnTo>
                    <a:pt x="0" y="0"/>
                  </a:lnTo>
                  <a:lnTo>
                    <a:pt x="16" y="1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9" name="Freeform 28"/>
            <p:cNvSpPr>
              <a:spLocks/>
            </p:cNvSpPr>
            <p:nvPr/>
          </p:nvSpPr>
          <p:spPr bwMode="auto">
            <a:xfrm>
              <a:off x="254000" y="6489700"/>
              <a:ext cx="85725" cy="163512"/>
            </a:xfrm>
            <a:custGeom>
              <a:avLst/>
              <a:gdLst>
                <a:gd name="T0" fmla="*/ 170 w 170"/>
                <a:gd name="T1" fmla="*/ 327 h 327"/>
                <a:gd name="T2" fmla="*/ 170 w 170"/>
                <a:gd name="T3" fmla="*/ 324 h 327"/>
                <a:gd name="T4" fmla="*/ 170 w 170"/>
                <a:gd name="T5" fmla="*/ 324 h 327"/>
                <a:gd name="T6" fmla="*/ 170 w 170"/>
                <a:gd name="T7" fmla="*/ 114 h 327"/>
                <a:gd name="T8" fmla="*/ 56 w 170"/>
                <a:gd name="T9" fmla="*/ 0 h 327"/>
                <a:gd name="T10" fmla="*/ 29 w 170"/>
                <a:gd name="T11" fmla="*/ 43 h 327"/>
                <a:gd name="T12" fmla="*/ 121 w 170"/>
                <a:gd name="T13" fmla="*/ 135 h 327"/>
                <a:gd name="T14" fmla="*/ 121 w 170"/>
                <a:gd name="T15" fmla="*/ 205 h 327"/>
                <a:gd name="T16" fmla="*/ 121 w 170"/>
                <a:gd name="T17" fmla="*/ 205 h 327"/>
                <a:gd name="T18" fmla="*/ 9 w 170"/>
                <a:gd name="T19" fmla="*/ 93 h 327"/>
                <a:gd name="T20" fmla="*/ 0 w 170"/>
                <a:gd name="T21" fmla="*/ 155 h 327"/>
                <a:gd name="T22" fmla="*/ 170 w 170"/>
                <a:gd name="T23"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327">
                  <a:moveTo>
                    <a:pt x="170" y="327"/>
                  </a:moveTo>
                  <a:cubicBezTo>
                    <a:pt x="170" y="324"/>
                    <a:pt x="170" y="324"/>
                    <a:pt x="170" y="324"/>
                  </a:cubicBezTo>
                  <a:cubicBezTo>
                    <a:pt x="170" y="324"/>
                    <a:pt x="170" y="324"/>
                    <a:pt x="170" y="324"/>
                  </a:cubicBezTo>
                  <a:cubicBezTo>
                    <a:pt x="170" y="114"/>
                    <a:pt x="170" y="114"/>
                    <a:pt x="170" y="114"/>
                  </a:cubicBezTo>
                  <a:cubicBezTo>
                    <a:pt x="56" y="0"/>
                    <a:pt x="56" y="0"/>
                    <a:pt x="56" y="0"/>
                  </a:cubicBezTo>
                  <a:cubicBezTo>
                    <a:pt x="46" y="13"/>
                    <a:pt x="36" y="28"/>
                    <a:pt x="29" y="43"/>
                  </a:cubicBezTo>
                  <a:cubicBezTo>
                    <a:pt x="121" y="135"/>
                    <a:pt x="121" y="135"/>
                    <a:pt x="121" y="135"/>
                  </a:cubicBezTo>
                  <a:cubicBezTo>
                    <a:pt x="121" y="205"/>
                    <a:pt x="121" y="205"/>
                    <a:pt x="121" y="205"/>
                  </a:cubicBezTo>
                  <a:cubicBezTo>
                    <a:pt x="121" y="205"/>
                    <a:pt x="121" y="205"/>
                    <a:pt x="121" y="205"/>
                  </a:cubicBezTo>
                  <a:cubicBezTo>
                    <a:pt x="9" y="93"/>
                    <a:pt x="9" y="93"/>
                    <a:pt x="9" y="93"/>
                  </a:cubicBezTo>
                  <a:cubicBezTo>
                    <a:pt x="4" y="113"/>
                    <a:pt x="1" y="133"/>
                    <a:pt x="0" y="155"/>
                  </a:cubicBezTo>
                  <a:cubicBezTo>
                    <a:pt x="0" y="155"/>
                    <a:pt x="165" y="322"/>
                    <a:pt x="170"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29"/>
            <p:cNvSpPr>
              <a:spLocks/>
            </p:cNvSpPr>
            <p:nvPr/>
          </p:nvSpPr>
          <p:spPr bwMode="auto">
            <a:xfrm>
              <a:off x="254000" y="6602413"/>
              <a:ext cx="160338" cy="195262"/>
            </a:xfrm>
            <a:custGeom>
              <a:avLst/>
              <a:gdLst>
                <a:gd name="T0" fmla="*/ 0 w 101"/>
                <a:gd name="T1" fmla="*/ 0 h 123"/>
                <a:gd name="T2" fmla="*/ 0 w 101"/>
                <a:gd name="T3" fmla="*/ 23 h 123"/>
                <a:gd name="T4" fmla="*/ 101 w 101"/>
                <a:gd name="T5" fmla="*/ 123 h 123"/>
                <a:gd name="T6" fmla="*/ 101 w 101"/>
                <a:gd name="T7" fmla="*/ 101 h 123"/>
                <a:gd name="T8" fmla="*/ 0 w 101"/>
                <a:gd name="T9" fmla="*/ 0 h 123"/>
              </a:gdLst>
              <a:ahLst/>
              <a:cxnLst>
                <a:cxn ang="0">
                  <a:pos x="T0" y="T1"/>
                </a:cxn>
                <a:cxn ang="0">
                  <a:pos x="T2" y="T3"/>
                </a:cxn>
                <a:cxn ang="0">
                  <a:pos x="T4" y="T5"/>
                </a:cxn>
                <a:cxn ang="0">
                  <a:pos x="T6" y="T7"/>
                </a:cxn>
                <a:cxn ang="0">
                  <a:pos x="T8" y="T9"/>
                </a:cxn>
              </a:cxnLst>
              <a:rect l="0" t="0" r="r" b="b"/>
              <a:pathLst>
                <a:path w="101" h="123">
                  <a:moveTo>
                    <a:pt x="0" y="0"/>
                  </a:moveTo>
                  <a:lnTo>
                    <a:pt x="0" y="23"/>
                  </a:lnTo>
                  <a:lnTo>
                    <a:pt x="101" y="123"/>
                  </a:lnTo>
                  <a:lnTo>
                    <a:pt x="101" y="10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30"/>
            <p:cNvSpPr>
              <a:spLocks/>
            </p:cNvSpPr>
            <p:nvPr/>
          </p:nvSpPr>
          <p:spPr bwMode="auto">
            <a:xfrm>
              <a:off x="490538" y="6640513"/>
              <a:ext cx="80963" cy="73025"/>
            </a:xfrm>
            <a:custGeom>
              <a:avLst/>
              <a:gdLst>
                <a:gd name="T0" fmla="*/ 99 w 163"/>
                <a:gd name="T1" fmla="*/ 0 h 145"/>
                <a:gd name="T2" fmla="*/ 49 w 163"/>
                <a:gd name="T3" fmla="*/ 0 h 145"/>
                <a:gd name="T4" fmla="*/ 49 w 163"/>
                <a:gd name="T5" fmla="*/ 63 h 145"/>
                <a:gd name="T6" fmla="*/ 0 w 163"/>
                <a:gd name="T7" fmla="*/ 63 h 145"/>
                <a:gd name="T8" fmla="*/ 81 w 163"/>
                <a:gd name="T9" fmla="*/ 145 h 145"/>
                <a:gd name="T10" fmla="*/ 163 w 163"/>
                <a:gd name="T11" fmla="*/ 63 h 145"/>
                <a:gd name="T12" fmla="*/ 99 w 163"/>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63" h="145">
                  <a:moveTo>
                    <a:pt x="99" y="0"/>
                  </a:moveTo>
                  <a:cubicBezTo>
                    <a:pt x="49" y="0"/>
                    <a:pt x="49" y="0"/>
                    <a:pt x="49" y="0"/>
                  </a:cubicBezTo>
                  <a:cubicBezTo>
                    <a:pt x="49" y="63"/>
                    <a:pt x="49" y="63"/>
                    <a:pt x="49" y="63"/>
                  </a:cubicBezTo>
                  <a:cubicBezTo>
                    <a:pt x="0" y="63"/>
                    <a:pt x="0" y="63"/>
                    <a:pt x="0" y="63"/>
                  </a:cubicBezTo>
                  <a:cubicBezTo>
                    <a:pt x="0" y="108"/>
                    <a:pt x="36" y="145"/>
                    <a:pt x="81" y="145"/>
                  </a:cubicBezTo>
                  <a:cubicBezTo>
                    <a:pt x="126" y="145"/>
                    <a:pt x="163" y="108"/>
                    <a:pt x="163" y="63"/>
                  </a:cubicBez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31"/>
            <p:cNvSpPr>
              <a:spLocks/>
            </p:cNvSpPr>
            <p:nvPr/>
          </p:nvSpPr>
          <p:spPr bwMode="auto">
            <a:xfrm>
              <a:off x="606425" y="6526213"/>
              <a:ext cx="144463" cy="180975"/>
            </a:xfrm>
            <a:custGeom>
              <a:avLst/>
              <a:gdLst>
                <a:gd name="T0" fmla="*/ 87 w 91"/>
                <a:gd name="T1" fmla="*/ 92 h 114"/>
                <a:gd name="T2" fmla="*/ 74 w 91"/>
                <a:gd name="T3" fmla="*/ 114 h 114"/>
                <a:gd name="T4" fmla="*/ 0 w 91"/>
                <a:gd name="T5" fmla="*/ 114 h 114"/>
                <a:gd name="T6" fmla="*/ 48 w 91"/>
                <a:gd name="T7" fmla="*/ 23 h 114"/>
                <a:gd name="T8" fmla="*/ 6 w 91"/>
                <a:gd name="T9" fmla="*/ 23 h 114"/>
                <a:gd name="T10" fmla="*/ 18 w 91"/>
                <a:gd name="T11" fmla="*/ 0 h 114"/>
                <a:gd name="T12" fmla="*/ 91 w 91"/>
                <a:gd name="T13" fmla="*/ 0 h 114"/>
                <a:gd name="T14" fmla="*/ 44 w 91"/>
                <a:gd name="T15" fmla="*/ 92 h 114"/>
                <a:gd name="T16" fmla="*/ 87 w 91"/>
                <a:gd name="T17"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4">
                  <a:moveTo>
                    <a:pt x="87" y="92"/>
                  </a:moveTo>
                  <a:lnTo>
                    <a:pt x="74" y="114"/>
                  </a:lnTo>
                  <a:lnTo>
                    <a:pt x="0" y="114"/>
                  </a:lnTo>
                  <a:lnTo>
                    <a:pt x="48" y="23"/>
                  </a:lnTo>
                  <a:lnTo>
                    <a:pt x="6" y="23"/>
                  </a:lnTo>
                  <a:lnTo>
                    <a:pt x="18" y="0"/>
                  </a:lnTo>
                  <a:lnTo>
                    <a:pt x="91" y="0"/>
                  </a:lnTo>
                  <a:lnTo>
                    <a:pt x="44" y="92"/>
                  </a:lnTo>
                  <a:lnTo>
                    <a:pt x="87"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2"/>
            <p:cNvSpPr>
              <a:spLocks/>
            </p:cNvSpPr>
            <p:nvPr/>
          </p:nvSpPr>
          <p:spPr bwMode="auto">
            <a:xfrm>
              <a:off x="766763" y="6526213"/>
              <a:ext cx="103188" cy="180975"/>
            </a:xfrm>
            <a:custGeom>
              <a:avLst/>
              <a:gdLst>
                <a:gd name="T0" fmla="*/ 28 w 65"/>
                <a:gd name="T1" fmla="*/ 46 h 114"/>
                <a:gd name="T2" fmla="*/ 65 w 65"/>
                <a:gd name="T3" fmla="*/ 46 h 114"/>
                <a:gd name="T4" fmla="*/ 65 w 65"/>
                <a:gd name="T5" fmla="*/ 68 h 114"/>
                <a:gd name="T6" fmla="*/ 28 w 65"/>
                <a:gd name="T7" fmla="*/ 68 h 114"/>
                <a:gd name="T8" fmla="*/ 28 w 65"/>
                <a:gd name="T9" fmla="*/ 92 h 114"/>
                <a:gd name="T10" fmla="*/ 65 w 65"/>
                <a:gd name="T11" fmla="*/ 92 h 114"/>
                <a:gd name="T12" fmla="*/ 65 w 65"/>
                <a:gd name="T13" fmla="*/ 114 h 114"/>
                <a:gd name="T14" fmla="*/ 0 w 65"/>
                <a:gd name="T15" fmla="*/ 114 h 114"/>
                <a:gd name="T16" fmla="*/ 0 w 65"/>
                <a:gd name="T17" fmla="*/ 0 h 114"/>
                <a:gd name="T18" fmla="*/ 65 w 65"/>
                <a:gd name="T19" fmla="*/ 0 h 114"/>
                <a:gd name="T20" fmla="*/ 65 w 65"/>
                <a:gd name="T21" fmla="*/ 23 h 114"/>
                <a:gd name="T22" fmla="*/ 28 w 65"/>
                <a:gd name="T23" fmla="*/ 23 h 114"/>
                <a:gd name="T24" fmla="*/ 28 w 65"/>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14">
                  <a:moveTo>
                    <a:pt x="28" y="46"/>
                  </a:moveTo>
                  <a:lnTo>
                    <a:pt x="65" y="46"/>
                  </a:lnTo>
                  <a:lnTo>
                    <a:pt x="65" y="68"/>
                  </a:lnTo>
                  <a:lnTo>
                    <a:pt x="28" y="68"/>
                  </a:lnTo>
                  <a:lnTo>
                    <a:pt x="28" y="92"/>
                  </a:lnTo>
                  <a:lnTo>
                    <a:pt x="65" y="92"/>
                  </a:lnTo>
                  <a:lnTo>
                    <a:pt x="65" y="114"/>
                  </a:lnTo>
                  <a:lnTo>
                    <a:pt x="0" y="114"/>
                  </a:lnTo>
                  <a:lnTo>
                    <a:pt x="0" y="0"/>
                  </a:lnTo>
                  <a:lnTo>
                    <a:pt x="65" y="0"/>
                  </a:lnTo>
                  <a:lnTo>
                    <a:pt x="65" y="23"/>
                  </a:lnTo>
                  <a:lnTo>
                    <a:pt x="28" y="23"/>
                  </a:lnTo>
                  <a:lnTo>
                    <a:pt x="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33"/>
            <p:cNvSpPr>
              <a:spLocks noEditPoints="1"/>
            </p:cNvSpPr>
            <p:nvPr/>
          </p:nvSpPr>
          <p:spPr bwMode="auto">
            <a:xfrm>
              <a:off x="889000" y="6526213"/>
              <a:ext cx="131763" cy="180975"/>
            </a:xfrm>
            <a:custGeom>
              <a:avLst/>
              <a:gdLst>
                <a:gd name="T0" fmla="*/ 123 w 260"/>
                <a:gd name="T1" fmla="*/ 0 h 360"/>
                <a:gd name="T2" fmla="*/ 215 w 260"/>
                <a:gd name="T3" fmla="*/ 17 h 360"/>
                <a:gd name="T4" fmla="*/ 255 w 260"/>
                <a:gd name="T5" fmla="*/ 98 h 360"/>
                <a:gd name="T6" fmla="*/ 231 w 260"/>
                <a:gd name="T7" fmla="*/ 160 h 360"/>
                <a:gd name="T8" fmla="*/ 193 w 260"/>
                <a:gd name="T9" fmla="*/ 181 h 360"/>
                <a:gd name="T10" fmla="*/ 236 w 260"/>
                <a:gd name="T11" fmla="*/ 202 h 360"/>
                <a:gd name="T12" fmla="*/ 260 w 260"/>
                <a:gd name="T13" fmla="*/ 264 h 360"/>
                <a:gd name="T14" fmla="*/ 223 w 260"/>
                <a:gd name="T15" fmla="*/ 343 h 360"/>
                <a:gd name="T16" fmla="*/ 147 w 260"/>
                <a:gd name="T17" fmla="*/ 360 h 360"/>
                <a:gd name="T18" fmla="*/ 0 w 260"/>
                <a:gd name="T19" fmla="*/ 360 h 360"/>
                <a:gd name="T20" fmla="*/ 0 w 260"/>
                <a:gd name="T21" fmla="*/ 0 h 360"/>
                <a:gd name="T22" fmla="*/ 123 w 260"/>
                <a:gd name="T23" fmla="*/ 0 h 360"/>
                <a:gd name="T24" fmla="*/ 88 w 260"/>
                <a:gd name="T25" fmla="*/ 149 h 360"/>
                <a:gd name="T26" fmla="*/ 109 w 260"/>
                <a:gd name="T27" fmla="*/ 149 h 360"/>
                <a:gd name="T28" fmla="*/ 166 w 260"/>
                <a:gd name="T29" fmla="*/ 107 h 360"/>
                <a:gd name="T30" fmla="*/ 108 w 260"/>
                <a:gd name="T31" fmla="*/ 65 h 360"/>
                <a:gd name="T32" fmla="*/ 88 w 260"/>
                <a:gd name="T33" fmla="*/ 65 h 360"/>
                <a:gd name="T34" fmla="*/ 88 w 260"/>
                <a:gd name="T35" fmla="*/ 149 h 360"/>
                <a:gd name="T36" fmla="*/ 88 w 260"/>
                <a:gd name="T37" fmla="*/ 297 h 360"/>
                <a:gd name="T38" fmla="*/ 119 w 260"/>
                <a:gd name="T39" fmla="*/ 297 h 360"/>
                <a:gd name="T40" fmla="*/ 172 w 260"/>
                <a:gd name="T41" fmla="*/ 256 h 360"/>
                <a:gd name="T42" fmla="*/ 152 w 260"/>
                <a:gd name="T43" fmla="*/ 219 h 360"/>
                <a:gd name="T44" fmla="*/ 107 w 260"/>
                <a:gd name="T45" fmla="*/ 212 h 360"/>
                <a:gd name="T46" fmla="*/ 88 w 260"/>
                <a:gd name="T47" fmla="*/ 212 h 360"/>
                <a:gd name="T48" fmla="*/ 88 w 260"/>
                <a:gd name="T49" fmla="*/ 29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60">
                  <a:moveTo>
                    <a:pt x="123" y="0"/>
                  </a:moveTo>
                  <a:cubicBezTo>
                    <a:pt x="169" y="0"/>
                    <a:pt x="195" y="5"/>
                    <a:pt x="215" y="17"/>
                  </a:cubicBezTo>
                  <a:cubicBezTo>
                    <a:pt x="240" y="32"/>
                    <a:pt x="255" y="63"/>
                    <a:pt x="255" y="98"/>
                  </a:cubicBezTo>
                  <a:cubicBezTo>
                    <a:pt x="255" y="123"/>
                    <a:pt x="247" y="144"/>
                    <a:pt x="231" y="160"/>
                  </a:cubicBezTo>
                  <a:cubicBezTo>
                    <a:pt x="220" y="171"/>
                    <a:pt x="212" y="176"/>
                    <a:pt x="193" y="181"/>
                  </a:cubicBezTo>
                  <a:cubicBezTo>
                    <a:pt x="215" y="186"/>
                    <a:pt x="225" y="191"/>
                    <a:pt x="236" y="202"/>
                  </a:cubicBezTo>
                  <a:cubicBezTo>
                    <a:pt x="252" y="217"/>
                    <a:pt x="260" y="238"/>
                    <a:pt x="260" y="264"/>
                  </a:cubicBezTo>
                  <a:cubicBezTo>
                    <a:pt x="260" y="298"/>
                    <a:pt x="247" y="327"/>
                    <a:pt x="223" y="343"/>
                  </a:cubicBezTo>
                  <a:cubicBezTo>
                    <a:pt x="206" y="355"/>
                    <a:pt x="184" y="360"/>
                    <a:pt x="147" y="360"/>
                  </a:cubicBezTo>
                  <a:cubicBezTo>
                    <a:pt x="0" y="360"/>
                    <a:pt x="0" y="360"/>
                    <a:pt x="0" y="360"/>
                  </a:cubicBezTo>
                  <a:cubicBezTo>
                    <a:pt x="0" y="0"/>
                    <a:pt x="0" y="0"/>
                    <a:pt x="0" y="0"/>
                  </a:cubicBezTo>
                  <a:lnTo>
                    <a:pt x="123" y="0"/>
                  </a:lnTo>
                  <a:close/>
                  <a:moveTo>
                    <a:pt x="88" y="149"/>
                  </a:moveTo>
                  <a:cubicBezTo>
                    <a:pt x="109" y="149"/>
                    <a:pt x="109" y="149"/>
                    <a:pt x="109" y="149"/>
                  </a:cubicBezTo>
                  <a:cubicBezTo>
                    <a:pt x="149" y="149"/>
                    <a:pt x="166" y="136"/>
                    <a:pt x="166" y="107"/>
                  </a:cubicBezTo>
                  <a:cubicBezTo>
                    <a:pt x="166" y="78"/>
                    <a:pt x="149" y="65"/>
                    <a:pt x="108" y="65"/>
                  </a:cubicBezTo>
                  <a:cubicBezTo>
                    <a:pt x="88" y="65"/>
                    <a:pt x="88" y="65"/>
                    <a:pt x="88" y="65"/>
                  </a:cubicBezTo>
                  <a:lnTo>
                    <a:pt x="88" y="149"/>
                  </a:lnTo>
                  <a:close/>
                  <a:moveTo>
                    <a:pt x="88" y="297"/>
                  </a:moveTo>
                  <a:cubicBezTo>
                    <a:pt x="119" y="297"/>
                    <a:pt x="119" y="297"/>
                    <a:pt x="119" y="297"/>
                  </a:cubicBezTo>
                  <a:cubicBezTo>
                    <a:pt x="156" y="297"/>
                    <a:pt x="172" y="285"/>
                    <a:pt x="172" y="256"/>
                  </a:cubicBezTo>
                  <a:cubicBezTo>
                    <a:pt x="172" y="238"/>
                    <a:pt x="165" y="226"/>
                    <a:pt x="152" y="219"/>
                  </a:cubicBezTo>
                  <a:cubicBezTo>
                    <a:pt x="143" y="214"/>
                    <a:pt x="134" y="212"/>
                    <a:pt x="107" y="212"/>
                  </a:cubicBezTo>
                  <a:cubicBezTo>
                    <a:pt x="88" y="212"/>
                    <a:pt x="88" y="212"/>
                    <a:pt x="88" y="212"/>
                  </a:cubicBezTo>
                  <a:lnTo>
                    <a:pt x="88"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4"/>
            <p:cNvSpPr>
              <a:spLocks noEditPoints="1"/>
            </p:cNvSpPr>
            <p:nvPr/>
          </p:nvSpPr>
          <p:spPr bwMode="auto">
            <a:xfrm>
              <a:off x="1039813" y="6526213"/>
              <a:ext cx="136525" cy="180975"/>
            </a:xfrm>
            <a:custGeom>
              <a:avLst/>
              <a:gdLst>
                <a:gd name="T0" fmla="*/ 88 w 271"/>
                <a:gd name="T1" fmla="*/ 360 h 360"/>
                <a:gd name="T2" fmla="*/ 0 w 271"/>
                <a:gd name="T3" fmla="*/ 360 h 360"/>
                <a:gd name="T4" fmla="*/ 0 w 271"/>
                <a:gd name="T5" fmla="*/ 0 h 360"/>
                <a:gd name="T6" fmla="*/ 117 w 271"/>
                <a:gd name="T7" fmla="*/ 0 h 360"/>
                <a:gd name="T8" fmla="*/ 222 w 271"/>
                <a:gd name="T9" fmla="*/ 27 h 360"/>
                <a:gd name="T10" fmla="*/ 261 w 271"/>
                <a:gd name="T11" fmla="*/ 118 h 360"/>
                <a:gd name="T12" fmla="*/ 192 w 271"/>
                <a:gd name="T13" fmla="*/ 228 h 360"/>
                <a:gd name="T14" fmla="*/ 271 w 271"/>
                <a:gd name="T15" fmla="*/ 360 h 360"/>
                <a:gd name="T16" fmla="*/ 166 w 271"/>
                <a:gd name="T17" fmla="*/ 360 h 360"/>
                <a:gd name="T18" fmla="*/ 88 w 271"/>
                <a:gd name="T19" fmla="*/ 221 h 360"/>
                <a:gd name="T20" fmla="*/ 88 w 271"/>
                <a:gd name="T21" fmla="*/ 360 h 360"/>
                <a:gd name="T22" fmla="*/ 116 w 271"/>
                <a:gd name="T23" fmla="*/ 171 h 360"/>
                <a:gd name="T24" fmla="*/ 173 w 271"/>
                <a:gd name="T25" fmla="*/ 122 h 360"/>
                <a:gd name="T26" fmla="*/ 121 w 271"/>
                <a:gd name="T27" fmla="*/ 72 h 360"/>
                <a:gd name="T28" fmla="*/ 88 w 271"/>
                <a:gd name="T29" fmla="*/ 72 h 360"/>
                <a:gd name="T30" fmla="*/ 88 w 271"/>
                <a:gd name="T31" fmla="*/ 171 h 360"/>
                <a:gd name="T32" fmla="*/ 116 w 271"/>
                <a:gd name="T33" fmla="*/ 17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360">
                  <a:moveTo>
                    <a:pt x="88" y="360"/>
                  </a:moveTo>
                  <a:cubicBezTo>
                    <a:pt x="0" y="360"/>
                    <a:pt x="0" y="360"/>
                    <a:pt x="0" y="360"/>
                  </a:cubicBezTo>
                  <a:cubicBezTo>
                    <a:pt x="0" y="0"/>
                    <a:pt x="0" y="0"/>
                    <a:pt x="0" y="0"/>
                  </a:cubicBezTo>
                  <a:cubicBezTo>
                    <a:pt x="117" y="0"/>
                    <a:pt x="117" y="0"/>
                    <a:pt x="117" y="0"/>
                  </a:cubicBezTo>
                  <a:cubicBezTo>
                    <a:pt x="164" y="0"/>
                    <a:pt x="199" y="9"/>
                    <a:pt x="222" y="27"/>
                  </a:cubicBezTo>
                  <a:cubicBezTo>
                    <a:pt x="247" y="46"/>
                    <a:pt x="261" y="79"/>
                    <a:pt x="261" y="118"/>
                  </a:cubicBezTo>
                  <a:cubicBezTo>
                    <a:pt x="261" y="173"/>
                    <a:pt x="238" y="209"/>
                    <a:pt x="192" y="228"/>
                  </a:cubicBezTo>
                  <a:cubicBezTo>
                    <a:pt x="271" y="360"/>
                    <a:pt x="271" y="360"/>
                    <a:pt x="271" y="360"/>
                  </a:cubicBezTo>
                  <a:cubicBezTo>
                    <a:pt x="166" y="360"/>
                    <a:pt x="166" y="360"/>
                    <a:pt x="166" y="360"/>
                  </a:cubicBezTo>
                  <a:cubicBezTo>
                    <a:pt x="88" y="221"/>
                    <a:pt x="88" y="221"/>
                    <a:pt x="88" y="221"/>
                  </a:cubicBezTo>
                  <a:lnTo>
                    <a:pt x="88" y="360"/>
                  </a:lnTo>
                  <a:close/>
                  <a:moveTo>
                    <a:pt x="116" y="171"/>
                  </a:moveTo>
                  <a:cubicBezTo>
                    <a:pt x="151" y="171"/>
                    <a:pt x="173" y="153"/>
                    <a:pt x="173" y="122"/>
                  </a:cubicBezTo>
                  <a:cubicBezTo>
                    <a:pt x="173" y="92"/>
                    <a:pt x="152" y="72"/>
                    <a:pt x="121" y="72"/>
                  </a:cubicBezTo>
                  <a:cubicBezTo>
                    <a:pt x="88" y="72"/>
                    <a:pt x="88" y="72"/>
                    <a:pt x="88" y="72"/>
                  </a:cubicBezTo>
                  <a:cubicBezTo>
                    <a:pt x="88" y="171"/>
                    <a:pt x="88" y="171"/>
                    <a:pt x="88" y="171"/>
                  </a:cubicBezTo>
                  <a:lnTo>
                    <a:pt x="11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5"/>
            <p:cNvSpPr>
              <a:spLocks noEditPoints="1"/>
            </p:cNvSpPr>
            <p:nvPr/>
          </p:nvSpPr>
          <p:spPr bwMode="auto">
            <a:xfrm>
              <a:off x="1176338" y="6526213"/>
              <a:ext cx="174625" cy="180975"/>
            </a:xfrm>
            <a:custGeom>
              <a:avLst/>
              <a:gdLst>
                <a:gd name="T0" fmla="*/ 73 w 110"/>
                <a:gd name="T1" fmla="*/ 0 h 114"/>
                <a:gd name="T2" fmla="*/ 38 w 110"/>
                <a:gd name="T3" fmla="*/ 0 h 114"/>
                <a:gd name="T4" fmla="*/ 0 w 110"/>
                <a:gd name="T5" fmla="*/ 114 h 114"/>
                <a:gd name="T6" fmla="*/ 29 w 110"/>
                <a:gd name="T7" fmla="*/ 114 h 114"/>
                <a:gd name="T8" fmla="*/ 36 w 110"/>
                <a:gd name="T9" fmla="*/ 92 h 114"/>
                <a:gd name="T10" fmla="*/ 73 w 110"/>
                <a:gd name="T11" fmla="*/ 92 h 114"/>
                <a:gd name="T12" fmla="*/ 80 w 110"/>
                <a:gd name="T13" fmla="*/ 114 h 114"/>
                <a:gd name="T14" fmla="*/ 110 w 110"/>
                <a:gd name="T15" fmla="*/ 114 h 114"/>
                <a:gd name="T16" fmla="*/ 73 w 110"/>
                <a:gd name="T17" fmla="*/ 0 h 114"/>
                <a:gd name="T18" fmla="*/ 43 w 110"/>
                <a:gd name="T19" fmla="*/ 70 h 114"/>
                <a:gd name="T20" fmla="*/ 55 w 110"/>
                <a:gd name="T21" fmla="*/ 33 h 114"/>
                <a:gd name="T22" fmla="*/ 66 w 110"/>
                <a:gd name="T23" fmla="*/ 70 h 114"/>
                <a:gd name="T24" fmla="*/ 43 w 110"/>
                <a:gd name="T25" fmla="*/ 7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14">
                  <a:moveTo>
                    <a:pt x="73" y="0"/>
                  </a:moveTo>
                  <a:lnTo>
                    <a:pt x="38" y="0"/>
                  </a:lnTo>
                  <a:lnTo>
                    <a:pt x="0" y="114"/>
                  </a:lnTo>
                  <a:lnTo>
                    <a:pt x="29" y="114"/>
                  </a:lnTo>
                  <a:lnTo>
                    <a:pt x="36" y="92"/>
                  </a:lnTo>
                  <a:lnTo>
                    <a:pt x="73" y="92"/>
                  </a:lnTo>
                  <a:lnTo>
                    <a:pt x="80" y="114"/>
                  </a:lnTo>
                  <a:lnTo>
                    <a:pt x="110" y="114"/>
                  </a:lnTo>
                  <a:lnTo>
                    <a:pt x="73" y="0"/>
                  </a:lnTo>
                  <a:close/>
                  <a:moveTo>
                    <a:pt x="43" y="70"/>
                  </a:moveTo>
                  <a:lnTo>
                    <a:pt x="55" y="33"/>
                  </a:lnTo>
                  <a:lnTo>
                    <a:pt x="66" y="70"/>
                  </a:lnTo>
                  <a:lnTo>
                    <a:pt x="43"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7" name="Content Placeholder 2"/>
          <p:cNvSpPr>
            <a:spLocks noGrp="1"/>
          </p:cNvSpPr>
          <p:nvPr>
            <p:ph idx="10"/>
          </p:nvPr>
        </p:nvSpPr>
        <p:spPr>
          <a:xfrm>
            <a:off x="771820" y="2982546"/>
            <a:ext cx="2531819" cy="3485633"/>
          </a:xfrm>
          <a:prstGeom prst="roundRect">
            <a:avLst>
              <a:gd name="adj" fmla="val 0"/>
            </a:avLst>
          </a:prstGeom>
          <a:gradFill flip="none" rotWithShape="1">
            <a:gsLst>
              <a:gs pos="11000">
                <a:schemeClr val="bg1">
                  <a:lumMod val="75000"/>
                  <a:alpha val="56000"/>
                </a:schemeClr>
              </a:gs>
              <a:gs pos="100000">
                <a:schemeClr val="bg1">
                  <a:alpha val="0"/>
                </a:schemeClr>
              </a:gs>
            </a:gsLst>
            <a:lin ang="5400000" scaled="1"/>
            <a:tileRect/>
          </a:gradFill>
          <a:ln>
            <a:noFill/>
          </a:ln>
          <a:effectLst/>
          <a:scene3d>
            <a:camera prst="orthographicFront">
              <a:rot lat="0" lon="0" rev="0"/>
            </a:camera>
            <a:lightRig rig="balanced" dir="t">
              <a:rot lat="0" lon="0" rev="8700000"/>
            </a:lightRig>
          </a:scene3d>
          <a:sp3d>
            <a:bevelT w="0" h="0"/>
          </a:sp3d>
        </p:spPr>
        <p:txBody>
          <a:bodyPr lIns="91440" tIns="548640" anchor="t" anchorCtr="0">
            <a:normAutofit/>
          </a:bodyPr>
          <a:lstStyle>
            <a:lvl1pPr marL="228600" indent="-219075" algn="l">
              <a:spcBef>
                <a:spcPts val="300"/>
              </a:spcBef>
              <a:buClr>
                <a:schemeClr val="tx2"/>
              </a:buClr>
              <a:buFont typeface="Wingdings" panose="05000000000000000000" pitchFamily="2" charset="2"/>
              <a:buChar char="§"/>
              <a:tabLst/>
              <a:defRPr sz="1800">
                <a:solidFill>
                  <a:schemeClr val="bg1"/>
                </a:solidFill>
              </a:defRPr>
            </a:lvl1pPr>
            <a:lvl2pPr marL="342900" indent="-114300" algn="l">
              <a:spcBef>
                <a:spcPts val="0"/>
              </a:spcBef>
              <a:buClr>
                <a:schemeClr val="tx2"/>
              </a:buClr>
              <a:buSzPct val="100000"/>
              <a:buFont typeface="Arial" panose="020B0604020202020204" pitchFamily="34" charset="0"/>
              <a:buChar char="•"/>
              <a:tabLst/>
              <a:defRPr sz="1600">
                <a:solidFill>
                  <a:schemeClr val="bg1"/>
                </a:solidFill>
              </a:defRPr>
            </a:lvl2pPr>
            <a:lvl3pPr marL="457200" indent="-114300" algn="l">
              <a:spcBef>
                <a:spcPts val="0"/>
              </a:spcBef>
              <a:buClr>
                <a:schemeClr val="tx2"/>
              </a:buClr>
              <a:buFont typeface="Arial" panose="020B0604020202020204" pitchFamily="34" charset="0"/>
              <a:buChar char="•"/>
              <a:tabLst>
                <a:tab pos="447675" algn="l"/>
              </a:tabLst>
              <a:defRPr sz="1200">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5" name="Picture Placeholder 4"/>
          <p:cNvSpPr>
            <a:spLocks noGrp="1"/>
          </p:cNvSpPr>
          <p:nvPr>
            <p:ph type="pic" sz="quarter" idx="13"/>
          </p:nvPr>
        </p:nvSpPr>
        <p:spPr>
          <a:xfrm>
            <a:off x="1327241" y="2075547"/>
            <a:ext cx="1420976" cy="1414688"/>
          </a:xfrm>
          <a:prstGeom prst="ellipse">
            <a:avLst/>
          </a:prstGeom>
          <a:solidFill>
            <a:schemeClr val="accent6"/>
          </a:solidFill>
          <a:ln w="31750">
            <a:solidFill>
              <a:schemeClr val="accent6"/>
            </a:solidFill>
          </a:ln>
        </p:spPr>
        <p:txBody>
          <a:bodyPr anchor="ctr" anchorCtr="1">
            <a:normAutofit/>
          </a:bodyPr>
          <a:lstStyle>
            <a:lvl1pPr marL="0" indent="0">
              <a:buNone/>
              <a:defRPr sz="1400">
                <a:solidFill>
                  <a:schemeClr val="bg2"/>
                </a:solidFill>
              </a:defRPr>
            </a:lvl1pPr>
          </a:lstStyle>
          <a:p>
            <a:endParaRPr lang="en-US" dirty="0"/>
          </a:p>
        </p:txBody>
      </p:sp>
      <p:sp>
        <p:nvSpPr>
          <p:cNvPr id="37" name="Content Placeholder 2"/>
          <p:cNvSpPr>
            <a:spLocks noGrp="1"/>
          </p:cNvSpPr>
          <p:nvPr>
            <p:ph idx="14"/>
          </p:nvPr>
        </p:nvSpPr>
        <p:spPr>
          <a:xfrm>
            <a:off x="3445639" y="2982546"/>
            <a:ext cx="2531819" cy="3485633"/>
          </a:xfrm>
          <a:prstGeom prst="roundRect">
            <a:avLst>
              <a:gd name="adj" fmla="val 0"/>
            </a:avLst>
          </a:prstGeom>
          <a:gradFill flip="none" rotWithShape="1">
            <a:gsLst>
              <a:gs pos="11000">
                <a:schemeClr val="bg1">
                  <a:lumMod val="75000"/>
                  <a:alpha val="56000"/>
                </a:schemeClr>
              </a:gs>
              <a:gs pos="100000">
                <a:schemeClr val="bg1">
                  <a:alpha val="0"/>
                </a:schemeClr>
              </a:gs>
            </a:gsLst>
            <a:lin ang="5400000" scaled="1"/>
            <a:tileRect/>
          </a:gradFill>
          <a:ln>
            <a:noFill/>
          </a:ln>
          <a:effectLst/>
          <a:scene3d>
            <a:camera prst="orthographicFront">
              <a:rot lat="0" lon="0" rev="0"/>
            </a:camera>
            <a:lightRig rig="balanced" dir="t">
              <a:rot lat="0" lon="0" rev="8700000"/>
            </a:lightRig>
          </a:scene3d>
          <a:sp3d>
            <a:bevelT w="0" h="0"/>
          </a:sp3d>
        </p:spPr>
        <p:txBody>
          <a:bodyPr lIns="91440" tIns="548640" anchor="t" anchorCtr="0">
            <a:normAutofit/>
          </a:bodyPr>
          <a:lstStyle>
            <a:lvl1pPr marL="228600" indent="-219075" algn="l">
              <a:spcBef>
                <a:spcPts val="300"/>
              </a:spcBef>
              <a:buClr>
                <a:schemeClr val="tx2"/>
              </a:buClr>
              <a:buFont typeface="Wingdings" panose="05000000000000000000" pitchFamily="2" charset="2"/>
              <a:buChar char="§"/>
              <a:tabLst/>
              <a:defRPr sz="1800">
                <a:solidFill>
                  <a:schemeClr val="bg1"/>
                </a:solidFill>
              </a:defRPr>
            </a:lvl1pPr>
            <a:lvl2pPr marL="342900" indent="-114300" algn="l">
              <a:spcBef>
                <a:spcPts val="0"/>
              </a:spcBef>
              <a:buClr>
                <a:schemeClr val="tx2"/>
              </a:buClr>
              <a:buSzPct val="100000"/>
              <a:buFont typeface="Arial" panose="020B0604020202020204" pitchFamily="34" charset="0"/>
              <a:buChar char="•"/>
              <a:tabLst/>
              <a:defRPr sz="1600">
                <a:solidFill>
                  <a:schemeClr val="bg1"/>
                </a:solidFill>
              </a:defRPr>
            </a:lvl2pPr>
            <a:lvl3pPr marL="457200" indent="-114300" algn="l">
              <a:spcBef>
                <a:spcPts val="0"/>
              </a:spcBef>
              <a:buClr>
                <a:schemeClr val="tx2"/>
              </a:buClr>
              <a:buFont typeface="Arial" panose="020B0604020202020204" pitchFamily="34" charset="0"/>
              <a:buChar char="•"/>
              <a:tabLst>
                <a:tab pos="447675" algn="l"/>
              </a:tabLst>
              <a:defRPr sz="1200">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38" name="Picture Placeholder 4"/>
          <p:cNvSpPr>
            <a:spLocks noGrp="1"/>
          </p:cNvSpPr>
          <p:nvPr>
            <p:ph type="pic" sz="quarter" idx="15"/>
          </p:nvPr>
        </p:nvSpPr>
        <p:spPr>
          <a:xfrm>
            <a:off x="4001060" y="2075547"/>
            <a:ext cx="1420976" cy="1414688"/>
          </a:xfrm>
          <a:prstGeom prst="ellipse">
            <a:avLst/>
          </a:prstGeom>
          <a:solidFill>
            <a:schemeClr val="accent6"/>
          </a:solidFill>
          <a:ln w="31750">
            <a:solidFill>
              <a:schemeClr val="accent6"/>
            </a:solidFill>
          </a:ln>
        </p:spPr>
        <p:txBody>
          <a:bodyPr anchor="ctr" anchorCtr="1">
            <a:normAutofit/>
          </a:bodyPr>
          <a:lstStyle>
            <a:lvl1pPr marL="0" indent="0">
              <a:buNone/>
              <a:defRPr sz="1400">
                <a:solidFill>
                  <a:schemeClr val="bg2"/>
                </a:solidFill>
              </a:defRPr>
            </a:lvl1pPr>
          </a:lstStyle>
          <a:p>
            <a:endParaRPr lang="en-US" dirty="0"/>
          </a:p>
        </p:txBody>
      </p:sp>
      <p:sp>
        <p:nvSpPr>
          <p:cNvPr id="39" name="Content Placeholder 2"/>
          <p:cNvSpPr>
            <a:spLocks noGrp="1"/>
          </p:cNvSpPr>
          <p:nvPr>
            <p:ph idx="16"/>
          </p:nvPr>
        </p:nvSpPr>
        <p:spPr>
          <a:xfrm>
            <a:off x="6119457" y="2982546"/>
            <a:ext cx="2531819" cy="3485633"/>
          </a:xfrm>
          <a:prstGeom prst="roundRect">
            <a:avLst>
              <a:gd name="adj" fmla="val 0"/>
            </a:avLst>
          </a:prstGeom>
          <a:gradFill flip="none" rotWithShape="1">
            <a:gsLst>
              <a:gs pos="11000">
                <a:schemeClr val="bg1">
                  <a:lumMod val="75000"/>
                  <a:alpha val="56000"/>
                </a:schemeClr>
              </a:gs>
              <a:gs pos="100000">
                <a:schemeClr val="bg1">
                  <a:alpha val="0"/>
                </a:schemeClr>
              </a:gs>
            </a:gsLst>
            <a:lin ang="5400000" scaled="1"/>
            <a:tileRect/>
          </a:gradFill>
          <a:ln>
            <a:noFill/>
          </a:ln>
          <a:effectLst/>
          <a:scene3d>
            <a:camera prst="orthographicFront">
              <a:rot lat="0" lon="0" rev="0"/>
            </a:camera>
            <a:lightRig rig="balanced" dir="t">
              <a:rot lat="0" lon="0" rev="8700000"/>
            </a:lightRig>
          </a:scene3d>
          <a:sp3d>
            <a:bevelT w="0" h="0"/>
          </a:sp3d>
        </p:spPr>
        <p:txBody>
          <a:bodyPr lIns="91440" tIns="548640" anchor="t" anchorCtr="0">
            <a:normAutofit/>
          </a:bodyPr>
          <a:lstStyle>
            <a:lvl1pPr marL="228600" indent="-219075" algn="l">
              <a:spcBef>
                <a:spcPts val="300"/>
              </a:spcBef>
              <a:buClr>
                <a:schemeClr val="tx2"/>
              </a:buClr>
              <a:buFont typeface="Wingdings" panose="05000000000000000000" pitchFamily="2" charset="2"/>
              <a:buChar char="§"/>
              <a:tabLst/>
              <a:defRPr sz="1800">
                <a:solidFill>
                  <a:schemeClr val="bg1"/>
                </a:solidFill>
              </a:defRPr>
            </a:lvl1pPr>
            <a:lvl2pPr marL="342900" indent="-114300" algn="l">
              <a:spcBef>
                <a:spcPts val="0"/>
              </a:spcBef>
              <a:buClr>
                <a:schemeClr val="tx2"/>
              </a:buClr>
              <a:buSzPct val="100000"/>
              <a:buFont typeface="Arial" panose="020B0604020202020204" pitchFamily="34" charset="0"/>
              <a:buChar char="•"/>
              <a:tabLst/>
              <a:defRPr sz="1600">
                <a:solidFill>
                  <a:schemeClr val="bg1"/>
                </a:solidFill>
              </a:defRPr>
            </a:lvl2pPr>
            <a:lvl3pPr marL="457200" indent="-114300" algn="l">
              <a:spcBef>
                <a:spcPts val="0"/>
              </a:spcBef>
              <a:buClr>
                <a:schemeClr val="tx2"/>
              </a:buClr>
              <a:buFont typeface="Arial" panose="020B0604020202020204" pitchFamily="34" charset="0"/>
              <a:buChar char="•"/>
              <a:tabLst>
                <a:tab pos="447675" algn="l"/>
              </a:tabLst>
              <a:defRPr sz="1200">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40" name="Picture Placeholder 4"/>
          <p:cNvSpPr>
            <a:spLocks noGrp="1"/>
          </p:cNvSpPr>
          <p:nvPr>
            <p:ph type="pic" sz="quarter" idx="17"/>
          </p:nvPr>
        </p:nvSpPr>
        <p:spPr>
          <a:xfrm>
            <a:off x="6674878" y="2075547"/>
            <a:ext cx="1420976" cy="1414688"/>
          </a:xfrm>
          <a:prstGeom prst="ellipse">
            <a:avLst/>
          </a:prstGeom>
          <a:solidFill>
            <a:schemeClr val="accent6"/>
          </a:solidFill>
          <a:ln w="31750">
            <a:solidFill>
              <a:schemeClr val="accent6"/>
            </a:solidFill>
          </a:ln>
        </p:spPr>
        <p:txBody>
          <a:bodyPr anchor="ctr" anchorCtr="1">
            <a:normAutofit/>
          </a:bodyPr>
          <a:lstStyle>
            <a:lvl1pPr marL="0" indent="0">
              <a:buNone/>
              <a:defRPr sz="1400">
                <a:solidFill>
                  <a:schemeClr val="bg2"/>
                </a:solidFill>
              </a:defRPr>
            </a:lvl1pPr>
          </a:lstStyle>
          <a:p>
            <a:endParaRPr lang="en-US" dirty="0"/>
          </a:p>
        </p:txBody>
      </p:sp>
      <p:sp>
        <p:nvSpPr>
          <p:cNvPr id="41" name="Content Placeholder 2"/>
          <p:cNvSpPr>
            <a:spLocks noGrp="1"/>
          </p:cNvSpPr>
          <p:nvPr>
            <p:ph idx="18"/>
          </p:nvPr>
        </p:nvSpPr>
        <p:spPr>
          <a:xfrm>
            <a:off x="8793276" y="2982546"/>
            <a:ext cx="2531819" cy="3485633"/>
          </a:xfrm>
          <a:prstGeom prst="roundRect">
            <a:avLst>
              <a:gd name="adj" fmla="val 0"/>
            </a:avLst>
          </a:prstGeom>
          <a:gradFill flip="none" rotWithShape="1">
            <a:gsLst>
              <a:gs pos="11000">
                <a:schemeClr val="bg1">
                  <a:lumMod val="75000"/>
                  <a:alpha val="56000"/>
                </a:schemeClr>
              </a:gs>
              <a:gs pos="100000">
                <a:schemeClr val="bg1">
                  <a:alpha val="0"/>
                </a:schemeClr>
              </a:gs>
            </a:gsLst>
            <a:lin ang="5400000" scaled="1"/>
            <a:tileRect/>
          </a:gradFill>
          <a:ln>
            <a:noFill/>
          </a:ln>
          <a:effectLst/>
          <a:scene3d>
            <a:camera prst="orthographicFront">
              <a:rot lat="0" lon="0" rev="0"/>
            </a:camera>
            <a:lightRig rig="balanced" dir="t">
              <a:rot lat="0" lon="0" rev="8700000"/>
            </a:lightRig>
          </a:scene3d>
          <a:sp3d>
            <a:bevelT w="0" h="0"/>
          </a:sp3d>
        </p:spPr>
        <p:txBody>
          <a:bodyPr lIns="91440" tIns="548640" anchor="t" anchorCtr="0">
            <a:normAutofit/>
          </a:bodyPr>
          <a:lstStyle>
            <a:lvl1pPr marL="228600" indent="-219075" algn="l">
              <a:spcBef>
                <a:spcPts val="300"/>
              </a:spcBef>
              <a:buClr>
                <a:schemeClr val="tx2"/>
              </a:buClr>
              <a:buFont typeface="Wingdings" panose="05000000000000000000" pitchFamily="2" charset="2"/>
              <a:buChar char="§"/>
              <a:tabLst/>
              <a:defRPr sz="1800">
                <a:solidFill>
                  <a:schemeClr val="bg1"/>
                </a:solidFill>
              </a:defRPr>
            </a:lvl1pPr>
            <a:lvl2pPr marL="342900" indent="-114300" algn="l">
              <a:spcBef>
                <a:spcPts val="0"/>
              </a:spcBef>
              <a:buClr>
                <a:schemeClr val="tx2"/>
              </a:buClr>
              <a:buSzPct val="100000"/>
              <a:buFont typeface="Arial" panose="020B0604020202020204" pitchFamily="34" charset="0"/>
              <a:buChar char="•"/>
              <a:tabLst/>
              <a:defRPr sz="1600">
                <a:solidFill>
                  <a:schemeClr val="bg1"/>
                </a:solidFill>
              </a:defRPr>
            </a:lvl2pPr>
            <a:lvl3pPr marL="457200" indent="-114300" algn="l">
              <a:spcBef>
                <a:spcPts val="0"/>
              </a:spcBef>
              <a:buClr>
                <a:schemeClr val="tx2"/>
              </a:buClr>
              <a:buFont typeface="Arial" panose="020B0604020202020204" pitchFamily="34" charset="0"/>
              <a:buChar char="•"/>
              <a:tabLst>
                <a:tab pos="447675" algn="l"/>
              </a:tabLst>
              <a:defRPr sz="1200">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42" name="Picture Placeholder 4"/>
          <p:cNvSpPr>
            <a:spLocks noGrp="1"/>
          </p:cNvSpPr>
          <p:nvPr>
            <p:ph type="pic" sz="quarter" idx="19"/>
          </p:nvPr>
        </p:nvSpPr>
        <p:spPr>
          <a:xfrm>
            <a:off x="9348697" y="2075547"/>
            <a:ext cx="1420976" cy="1414688"/>
          </a:xfrm>
          <a:prstGeom prst="ellipse">
            <a:avLst/>
          </a:prstGeom>
          <a:solidFill>
            <a:schemeClr val="accent6"/>
          </a:solidFill>
          <a:ln w="31750">
            <a:solidFill>
              <a:schemeClr val="accent6"/>
            </a:solidFill>
          </a:ln>
        </p:spPr>
        <p:txBody>
          <a:bodyPr anchor="ctr" anchorCtr="1">
            <a:normAutofit/>
          </a:bodyPr>
          <a:lstStyle>
            <a:lvl1pPr marL="0" indent="0">
              <a:buNone/>
              <a:defRPr sz="1400">
                <a:solidFill>
                  <a:schemeClr val="bg2"/>
                </a:solidFill>
              </a:defRPr>
            </a:lvl1pPr>
          </a:lstStyle>
          <a:p>
            <a:endParaRPr lang="en-US" dirty="0"/>
          </a:p>
        </p:txBody>
      </p:sp>
      <p:sp>
        <p:nvSpPr>
          <p:cNvPr id="43" name="Footer Placeholder 2"/>
          <p:cNvSpPr>
            <a:spLocks noGrp="1"/>
          </p:cNvSpPr>
          <p:nvPr>
            <p:ph type="ftr" sz="quarter" idx="20"/>
          </p:nvPr>
        </p:nvSpPr>
        <p:spPr>
          <a:xfrm>
            <a:off x="3267869" y="6584951"/>
            <a:ext cx="5653087" cy="273049"/>
          </a:xfrm>
        </p:spPr>
        <p:txBody>
          <a:bodyPr/>
          <a:lstStyle/>
          <a:p>
            <a:r>
              <a:rPr lang="en-US" dirty="0"/>
              <a:t> Confidential: For Internal Use Only</a:t>
            </a:r>
          </a:p>
        </p:txBody>
      </p:sp>
      <p:sp>
        <p:nvSpPr>
          <p:cNvPr id="44" name="Slide Number Placeholder 3"/>
          <p:cNvSpPr>
            <a:spLocks noGrp="1"/>
          </p:cNvSpPr>
          <p:nvPr>
            <p:ph type="sldNum" sz="quarter" idx="11"/>
          </p:nvPr>
        </p:nvSpPr>
        <p:spPr>
          <a:xfrm>
            <a:off x="0" y="6584951"/>
            <a:ext cx="1219201" cy="273049"/>
          </a:xfrm>
        </p:spPr>
        <p:txBody>
          <a:body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16071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Multiple Pictures with Content">
    <p:bg>
      <p:bgPr>
        <a:solidFill>
          <a:schemeClr val="accent4"/>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404412" y="1248451"/>
            <a:ext cx="4240024" cy="4864498"/>
            <a:chOff x="9959950" y="4707058"/>
            <a:chExt cx="2029842" cy="1996506"/>
          </a:xfrm>
          <a:solidFill>
            <a:schemeClr val="bg1">
              <a:alpha val="5000"/>
            </a:schemeClr>
          </a:solidFill>
        </p:grpSpPr>
        <p:sp>
          <p:nvSpPr>
            <p:cNvPr id="16" name="Freeform 15"/>
            <p:cNvSpPr>
              <a:spLocks/>
            </p:cNvSpPr>
            <p:nvPr userDrawn="1"/>
          </p:nvSpPr>
          <p:spPr bwMode="auto">
            <a:xfrm>
              <a:off x="11304825" y="5592639"/>
              <a:ext cx="161099" cy="398038"/>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6"/>
            <p:cNvSpPr>
              <a:spLocks/>
            </p:cNvSpPr>
            <p:nvPr userDrawn="1"/>
          </p:nvSpPr>
          <p:spPr bwMode="auto">
            <a:xfrm>
              <a:off x="10253507" y="4707058"/>
              <a:ext cx="961818" cy="1598468"/>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7"/>
            <p:cNvSpPr>
              <a:spLocks/>
            </p:cNvSpPr>
            <p:nvPr userDrawn="1"/>
          </p:nvSpPr>
          <p:spPr bwMode="auto">
            <a:xfrm>
              <a:off x="10986207" y="5311485"/>
              <a:ext cx="158712" cy="679191"/>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18"/>
            <p:cNvSpPr>
              <a:spLocks/>
            </p:cNvSpPr>
            <p:nvPr userDrawn="1"/>
          </p:nvSpPr>
          <p:spPr bwMode="auto">
            <a:xfrm>
              <a:off x="11144920" y="5450483"/>
              <a:ext cx="389023" cy="142157"/>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19"/>
            <p:cNvSpPr>
              <a:spLocks/>
            </p:cNvSpPr>
            <p:nvPr userDrawn="1"/>
          </p:nvSpPr>
          <p:spPr bwMode="auto">
            <a:xfrm>
              <a:off x="9959950" y="4962940"/>
              <a:ext cx="547735" cy="929808"/>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1" name="Freeform 20"/>
            <p:cNvSpPr>
              <a:spLocks/>
            </p:cNvSpPr>
            <p:nvPr userDrawn="1"/>
          </p:nvSpPr>
          <p:spPr bwMode="auto">
            <a:xfrm>
              <a:off x="9963530" y="5602116"/>
              <a:ext cx="1022678" cy="1101448"/>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2" name="Freeform 21"/>
            <p:cNvSpPr>
              <a:spLocks/>
            </p:cNvSpPr>
            <p:nvPr userDrawn="1"/>
          </p:nvSpPr>
          <p:spPr bwMode="auto">
            <a:xfrm>
              <a:off x="11465923" y="5813771"/>
              <a:ext cx="523869" cy="407515"/>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3" name="Rectangle 22"/>
          <p:cNvSpPr/>
          <p:nvPr userDrawn="1"/>
        </p:nvSpPr>
        <p:spPr>
          <a:xfrm>
            <a:off x="0" y="0"/>
            <a:ext cx="12188825" cy="6978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solidFill>
                <a:prstClr val="white"/>
              </a:solidFill>
            </a:endParaRPr>
          </a:p>
        </p:txBody>
      </p:sp>
      <p:grpSp>
        <p:nvGrpSpPr>
          <p:cNvPr id="24" name="Group 23"/>
          <p:cNvGrpSpPr>
            <a:grpSpLocks noChangeAspect="1"/>
          </p:cNvGrpSpPr>
          <p:nvPr userDrawn="1"/>
        </p:nvGrpSpPr>
        <p:grpSpPr>
          <a:xfrm>
            <a:off x="403282" y="151854"/>
            <a:ext cx="1297406" cy="418699"/>
            <a:chOff x="254000" y="6443663"/>
            <a:chExt cx="1096963" cy="354012"/>
          </a:xfrm>
          <a:solidFill>
            <a:schemeClr val="bg1"/>
          </a:solidFill>
        </p:grpSpPr>
        <p:sp>
          <p:nvSpPr>
            <p:cNvPr id="25" name="Freeform 24"/>
            <p:cNvSpPr>
              <a:spLocks/>
            </p:cNvSpPr>
            <p:nvPr/>
          </p:nvSpPr>
          <p:spPr bwMode="auto">
            <a:xfrm>
              <a:off x="465138" y="6600825"/>
              <a:ext cx="25400" cy="71437"/>
            </a:xfrm>
            <a:custGeom>
              <a:avLst/>
              <a:gdLst>
                <a:gd name="T0" fmla="*/ 16 w 16"/>
                <a:gd name="T1" fmla="*/ 16 h 45"/>
                <a:gd name="T2" fmla="*/ 0 w 16"/>
                <a:gd name="T3" fmla="*/ 0 h 45"/>
                <a:gd name="T4" fmla="*/ 0 w 16"/>
                <a:gd name="T5" fmla="*/ 45 h 45"/>
                <a:gd name="T6" fmla="*/ 16 w 16"/>
                <a:gd name="T7" fmla="*/ 45 h 45"/>
                <a:gd name="T8" fmla="*/ 16 w 16"/>
                <a:gd name="T9" fmla="*/ 16 h 45"/>
              </a:gdLst>
              <a:ahLst/>
              <a:cxnLst>
                <a:cxn ang="0">
                  <a:pos x="T0" y="T1"/>
                </a:cxn>
                <a:cxn ang="0">
                  <a:pos x="T2" y="T3"/>
                </a:cxn>
                <a:cxn ang="0">
                  <a:pos x="T4" y="T5"/>
                </a:cxn>
                <a:cxn ang="0">
                  <a:pos x="T6" y="T7"/>
                </a:cxn>
                <a:cxn ang="0">
                  <a:pos x="T8" y="T9"/>
                </a:cxn>
              </a:cxnLst>
              <a:rect l="0" t="0" r="r" b="b"/>
              <a:pathLst>
                <a:path w="16" h="45">
                  <a:moveTo>
                    <a:pt x="16" y="16"/>
                  </a:moveTo>
                  <a:lnTo>
                    <a:pt x="0" y="0"/>
                  </a:lnTo>
                  <a:lnTo>
                    <a:pt x="0" y="45"/>
                  </a:lnTo>
                  <a:lnTo>
                    <a:pt x="16" y="45"/>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25"/>
            <p:cNvSpPr>
              <a:spLocks/>
            </p:cNvSpPr>
            <p:nvPr/>
          </p:nvSpPr>
          <p:spPr bwMode="auto">
            <a:xfrm>
              <a:off x="300038" y="6443663"/>
              <a:ext cx="150813" cy="284162"/>
            </a:xfrm>
            <a:custGeom>
              <a:avLst/>
              <a:gdLst>
                <a:gd name="T0" fmla="*/ 178 w 299"/>
                <a:gd name="T1" fmla="*/ 212 h 563"/>
                <a:gd name="T2" fmla="*/ 299 w 299"/>
                <a:gd name="T3" fmla="*/ 212 h 563"/>
                <a:gd name="T4" fmla="*/ 250 w 299"/>
                <a:gd name="T5" fmla="*/ 163 h 563"/>
                <a:gd name="T6" fmla="*/ 249 w 299"/>
                <a:gd name="T7" fmla="*/ 163 h 563"/>
                <a:gd name="T8" fmla="*/ 186 w 299"/>
                <a:gd name="T9" fmla="*/ 163 h 563"/>
                <a:gd name="T10" fmla="*/ 260 w 299"/>
                <a:gd name="T11" fmla="*/ 81 h 563"/>
                <a:gd name="T12" fmla="*/ 178 w 299"/>
                <a:gd name="T13" fmla="*/ 0 h 563"/>
                <a:gd name="T14" fmla="*/ 178 w 299"/>
                <a:gd name="T15" fmla="*/ 163 h 563"/>
                <a:gd name="T16" fmla="*/ 178 w 299"/>
                <a:gd name="T17" fmla="*/ 163 h 563"/>
                <a:gd name="T18" fmla="*/ 43 w 299"/>
                <a:gd name="T19" fmla="*/ 28 h 563"/>
                <a:gd name="T20" fmla="*/ 22 w 299"/>
                <a:gd name="T21" fmla="*/ 40 h 563"/>
                <a:gd name="T22" fmla="*/ 0 w 299"/>
                <a:gd name="T23" fmla="*/ 55 h 563"/>
                <a:gd name="T24" fmla="*/ 129 w 299"/>
                <a:gd name="T25" fmla="*/ 183 h 563"/>
                <a:gd name="T26" fmla="*/ 129 w 299"/>
                <a:gd name="T27" fmla="*/ 464 h 563"/>
                <a:gd name="T28" fmla="*/ 228 w 299"/>
                <a:gd name="T29" fmla="*/ 563 h 563"/>
                <a:gd name="T30" fmla="*/ 228 w 299"/>
                <a:gd name="T31" fmla="*/ 493 h 563"/>
                <a:gd name="T32" fmla="*/ 178 w 299"/>
                <a:gd name="T33" fmla="*/ 443 h 563"/>
                <a:gd name="T34" fmla="*/ 178 w 299"/>
                <a:gd name="T35" fmla="*/ 21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563">
                  <a:moveTo>
                    <a:pt x="178" y="212"/>
                  </a:moveTo>
                  <a:cubicBezTo>
                    <a:pt x="299" y="212"/>
                    <a:pt x="299" y="212"/>
                    <a:pt x="299" y="212"/>
                  </a:cubicBezTo>
                  <a:cubicBezTo>
                    <a:pt x="250" y="163"/>
                    <a:pt x="250" y="163"/>
                    <a:pt x="250" y="163"/>
                  </a:cubicBezTo>
                  <a:cubicBezTo>
                    <a:pt x="249" y="163"/>
                    <a:pt x="249" y="163"/>
                    <a:pt x="249" y="163"/>
                  </a:cubicBezTo>
                  <a:cubicBezTo>
                    <a:pt x="186" y="163"/>
                    <a:pt x="186" y="163"/>
                    <a:pt x="186" y="163"/>
                  </a:cubicBezTo>
                  <a:cubicBezTo>
                    <a:pt x="227" y="159"/>
                    <a:pt x="260" y="124"/>
                    <a:pt x="260" y="81"/>
                  </a:cubicBezTo>
                  <a:cubicBezTo>
                    <a:pt x="260" y="36"/>
                    <a:pt x="223" y="0"/>
                    <a:pt x="178" y="0"/>
                  </a:cubicBezTo>
                  <a:cubicBezTo>
                    <a:pt x="178" y="163"/>
                    <a:pt x="178" y="163"/>
                    <a:pt x="178" y="163"/>
                  </a:cubicBezTo>
                  <a:cubicBezTo>
                    <a:pt x="178" y="163"/>
                    <a:pt x="178" y="163"/>
                    <a:pt x="178" y="163"/>
                  </a:cubicBezTo>
                  <a:cubicBezTo>
                    <a:pt x="43" y="28"/>
                    <a:pt x="43" y="28"/>
                    <a:pt x="43" y="28"/>
                  </a:cubicBezTo>
                  <a:cubicBezTo>
                    <a:pt x="36" y="31"/>
                    <a:pt x="29" y="35"/>
                    <a:pt x="22" y="40"/>
                  </a:cubicBezTo>
                  <a:cubicBezTo>
                    <a:pt x="14" y="45"/>
                    <a:pt x="7" y="50"/>
                    <a:pt x="0" y="55"/>
                  </a:cubicBezTo>
                  <a:cubicBezTo>
                    <a:pt x="129" y="183"/>
                    <a:pt x="129" y="183"/>
                    <a:pt x="129" y="183"/>
                  </a:cubicBezTo>
                  <a:cubicBezTo>
                    <a:pt x="129" y="464"/>
                    <a:pt x="129" y="464"/>
                    <a:pt x="129" y="464"/>
                  </a:cubicBezTo>
                  <a:cubicBezTo>
                    <a:pt x="228" y="563"/>
                    <a:pt x="228" y="563"/>
                    <a:pt x="228" y="563"/>
                  </a:cubicBezTo>
                  <a:cubicBezTo>
                    <a:pt x="228" y="493"/>
                    <a:pt x="228" y="493"/>
                    <a:pt x="228" y="493"/>
                  </a:cubicBezTo>
                  <a:cubicBezTo>
                    <a:pt x="178" y="443"/>
                    <a:pt x="178" y="443"/>
                    <a:pt x="178" y="443"/>
                  </a:cubicBezTo>
                  <a:lnTo>
                    <a:pt x="178"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6"/>
            <p:cNvSpPr>
              <a:spLocks/>
            </p:cNvSpPr>
            <p:nvPr/>
          </p:nvSpPr>
          <p:spPr bwMode="auto">
            <a:xfrm>
              <a:off x="414338" y="6550025"/>
              <a:ext cx="25400" cy="122237"/>
            </a:xfrm>
            <a:custGeom>
              <a:avLst/>
              <a:gdLst>
                <a:gd name="T0" fmla="*/ 0 w 16"/>
                <a:gd name="T1" fmla="*/ 0 h 77"/>
                <a:gd name="T2" fmla="*/ 0 w 16"/>
                <a:gd name="T3" fmla="*/ 77 h 77"/>
                <a:gd name="T4" fmla="*/ 16 w 16"/>
                <a:gd name="T5" fmla="*/ 77 h 77"/>
                <a:gd name="T6" fmla="*/ 16 w 16"/>
                <a:gd name="T7" fmla="*/ 16 h 77"/>
                <a:gd name="T8" fmla="*/ 0 w 16"/>
                <a:gd name="T9" fmla="*/ 0 h 77"/>
              </a:gdLst>
              <a:ahLst/>
              <a:cxnLst>
                <a:cxn ang="0">
                  <a:pos x="T0" y="T1"/>
                </a:cxn>
                <a:cxn ang="0">
                  <a:pos x="T2" y="T3"/>
                </a:cxn>
                <a:cxn ang="0">
                  <a:pos x="T4" y="T5"/>
                </a:cxn>
                <a:cxn ang="0">
                  <a:pos x="T6" y="T7"/>
                </a:cxn>
                <a:cxn ang="0">
                  <a:pos x="T8" y="T9"/>
                </a:cxn>
              </a:cxnLst>
              <a:rect l="0" t="0" r="r" b="b"/>
              <a:pathLst>
                <a:path w="16" h="77">
                  <a:moveTo>
                    <a:pt x="0" y="0"/>
                  </a:moveTo>
                  <a:lnTo>
                    <a:pt x="0" y="77"/>
                  </a:lnTo>
                  <a:lnTo>
                    <a:pt x="16" y="77"/>
                  </a:lnTo>
                  <a:lnTo>
                    <a:pt x="16"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7"/>
            <p:cNvSpPr>
              <a:spLocks/>
            </p:cNvSpPr>
            <p:nvPr/>
          </p:nvSpPr>
          <p:spPr bwMode="auto">
            <a:xfrm>
              <a:off x="439738" y="6575425"/>
              <a:ext cx="60325" cy="25400"/>
            </a:xfrm>
            <a:custGeom>
              <a:avLst/>
              <a:gdLst>
                <a:gd name="T0" fmla="*/ 38 w 38"/>
                <a:gd name="T1" fmla="*/ 16 h 16"/>
                <a:gd name="T2" fmla="*/ 22 w 38"/>
                <a:gd name="T3" fmla="*/ 0 h 16"/>
                <a:gd name="T4" fmla="*/ 0 w 38"/>
                <a:gd name="T5" fmla="*/ 0 h 16"/>
                <a:gd name="T6" fmla="*/ 16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22" y="0"/>
                  </a:lnTo>
                  <a:lnTo>
                    <a:pt x="0" y="0"/>
                  </a:lnTo>
                  <a:lnTo>
                    <a:pt x="16" y="1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9" name="Freeform 28"/>
            <p:cNvSpPr>
              <a:spLocks/>
            </p:cNvSpPr>
            <p:nvPr/>
          </p:nvSpPr>
          <p:spPr bwMode="auto">
            <a:xfrm>
              <a:off x="254000" y="6489700"/>
              <a:ext cx="85725" cy="163512"/>
            </a:xfrm>
            <a:custGeom>
              <a:avLst/>
              <a:gdLst>
                <a:gd name="T0" fmla="*/ 170 w 170"/>
                <a:gd name="T1" fmla="*/ 327 h 327"/>
                <a:gd name="T2" fmla="*/ 170 w 170"/>
                <a:gd name="T3" fmla="*/ 324 h 327"/>
                <a:gd name="T4" fmla="*/ 170 w 170"/>
                <a:gd name="T5" fmla="*/ 324 h 327"/>
                <a:gd name="T6" fmla="*/ 170 w 170"/>
                <a:gd name="T7" fmla="*/ 114 h 327"/>
                <a:gd name="T8" fmla="*/ 56 w 170"/>
                <a:gd name="T9" fmla="*/ 0 h 327"/>
                <a:gd name="T10" fmla="*/ 29 w 170"/>
                <a:gd name="T11" fmla="*/ 43 h 327"/>
                <a:gd name="T12" fmla="*/ 121 w 170"/>
                <a:gd name="T13" fmla="*/ 135 h 327"/>
                <a:gd name="T14" fmla="*/ 121 w 170"/>
                <a:gd name="T15" fmla="*/ 205 h 327"/>
                <a:gd name="T16" fmla="*/ 121 w 170"/>
                <a:gd name="T17" fmla="*/ 205 h 327"/>
                <a:gd name="T18" fmla="*/ 9 w 170"/>
                <a:gd name="T19" fmla="*/ 93 h 327"/>
                <a:gd name="T20" fmla="*/ 0 w 170"/>
                <a:gd name="T21" fmla="*/ 155 h 327"/>
                <a:gd name="T22" fmla="*/ 170 w 170"/>
                <a:gd name="T23"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327">
                  <a:moveTo>
                    <a:pt x="170" y="327"/>
                  </a:moveTo>
                  <a:cubicBezTo>
                    <a:pt x="170" y="324"/>
                    <a:pt x="170" y="324"/>
                    <a:pt x="170" y="324"/>
                  </a:cubicBezTo>
                  <a:cubicBezTo>
                    <a:pt x="170" y="324"/>
                    <a:pt x="170" y="324"/>
                    <a:pt x="170" y="324"/>
                  </a:cubicBezTo>
                  <a:cubicBezTo>
                    <a:pt x="170" y="114"/>
                    <a:pt x="170" y="114"/>
                    <a:pt x="170" y="114"/>
                  </a:cubicBezTo>
                  <a:cubicBezTo>
                    <a:pt x="56" y="0"/>
                    <a:pt x="56" y="0"/>
                    <a:pt x="56" y="0"/>
                  </a:cubicBezTo>
                  <a:cubicBezTo>
                    <a:pt x="46" y="13"/>
                    <a:pt x="36" y="28"/>
                    <a:pt x="29" y="43"/>
                  </a:cubicBezTo>
                  <a:cubicBezTo>
                    <a:pt x="121" y="135"/>
                    <a:pt x="121" y="135"/>
                    <a:pt x="121" y="135"/>
                  </a:cubicBezTo>
                  <a:cubicBezTo>
                    <a:pt x="121" y="205"/>
                    <a:pt x="121" y="205"/>
                    <a:pt x="121" y="205"/>
                  </a:cubicBezTo>
                  <a:cubicBezTo>
                    <a:pt x="121" y="205"/>
                    <a:pt x="121" y="205"/>
                    <a:pt x="121" y="205"/>
                  </a:cubicBezTo>
                  <a:cubicBezTo>
                    <a:pt x="9" y="93"/>
                    <a:pt x="9" y="93"/>
                    <a:pt x="9" y="93"/>
                  </a:cubicBezTo>
                  <a:cubicBezTo>
                    <a:pt x="4" y="113"/>
                    <a:pt x="1" y="133"/>
                    <a:pt x="0" y="155"/>
                  </a:cubicBezTo>
                  <a:cubicBezTo>
                    <a:pt x="0" y="155"/>
                    <a:pt x="165" y="322"/>
                    <a:pt x="170"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29"/>
            <p:cNvSpPr>
              <a:spLocks/>
            </p:cNvSpPr>
            <p:nvPr/>
          </p:nvSpPr>
          <p:spPr bwMode="auto">
            <a:xfrm>
              <a:off x="254000" y="6602413"/>
              <a:ext cx="160338" cy="195262"/>
            </a:xfrm>
            <a:custGeom>
              <a:avLst/>
              <a:gdLst>
                <a:gd name="T0" fmla="*/ 0 w 101"/>
                <a:gd name="T1" fmla="*/ 0 h 123"/>
                <a:gd name="T2" fmla="*/ 0 w 101"/>
                <a:gd name="T3" fmla="*/ 23 h 123"/>
                <a:gd name="T4" fmla="*/ 101 w 101"/>
                <a:gd name="T5" fmla="*/ 123 h 123"/>
                <a:gd name="T6" fmla="*/ 101 w 101"/>
                <a:gd name="T7" fmla="*/ 101 h 123"/>
                <a:gd name="T8" fmla="*/ 0 w 101"/>
                <a:gd name="T9" fmla="*/ 0 h 123"/>
              </a:gdLst>
              <a:ahLst/>
              <a:cxnLst>
                <a:cxn ang="0">
                  <a:pos x="T0" y="T1"/>
                </a:cxn>
                <a:cxn ang="0">
                  <a:pos x="T2" y="T3"/>
                </a:cxn>
                <a:cxn ang="0">
                  <a:pos x="T4" y="T5"/>
                </a:cxn>
                <a:cxn ang="0">
                  <a:pos x="T6" y="T7"/>
                </a:cxn>
                <a:cxn ang="0">
                  <a:pos x="T8" y="T9"/>
                </a:cxn>
              </a:cxnLst>
              <a:rect l="0" t="0" r="r" b="b"/>
              <a:pathLst>
                <a:path w="101" h="123">
                  <a:moveTo>
                    <a:pt x="0" y="0"/>
                  </a:moveTo>
                  <a:lnTo>
                    <a:pt x="0" y="23"/>
                  </a:lnTo>
                  <a:lnTo>
                    <a:pt x="101" y="123"/>
                  </a:lnTo>
                  <a:lnTo>
                    <a:pt x="101" y="10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30"/>
            <p:cNvSpPr>
              <a:spLocks/>
            </p:cNvSpPr>
            <p:nvPr/>
          </p:nvSpPr>
          <p:spPr bwMode="auto">
            <a:xfrm>
              <a:off x="490538" y="6640513"/>
              <a:ext cx="80963" cy="73025"/>
            </a:xfrm>
            <a:custGeom>
              <a:avLst/>
              <a:gdLst>
                <a:gd name="T0" fmla="*/ 99 w 163"/>
                <a:gd name="T1" fmla="*/ 0 h 145"/>
                <a:gd name="T2" fmla="*/ 49 w 163"/>
                <a:gd name="T3" fmla="*/ 0 h 145"/>
                <a:gd name="T4" fmla="*/ 49 w 163"/>
                <a:gd name="T5" fmla="*/ 63 h 145"/>
                <a:gd name="T6" fmla="*/ 0 w 163"/>
                <a:gd name="T7" fmla="*/ 63 h 145"/>
                <a:gd name="T8" fmla="*/ 81 w 163"/>
                <a:gd name="T9" fmla="*/ 145 h 145"/>
                <a:gd name="T10" fmla="*/ 163 w 163"/>
                <a:gd name="T11" fmla="*/ 63 h 145"/>
                <a:gd name="T12" fmla="*/ 99 w 163"/>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63" h="145">
                  <a:moveTo>
                    <a:pt x="99" y="0"/>
                  </a:moveTo>
                  <a:cubicBezTo>
                    <a:pt x="49" y="0"/>
                    <a:pt x="49" y="0"/>
                    <a:pt x="49" y="0"/>
                  </a:cubicBezTo>
                  <a:cubicBezTo>
                    <a:pt x="49" y="63"/>
                    <a:pt x="49" y="63"/>
                    <a:pt x="49" y="63"/>
                  </a:cubicBezTo>
                  <a:cubicBezTo>
                    <a:pt x="0" y="63"/>
                    <a:pt x="0" y="63"/>
                    <a:pt x="0" y="63"/>
                  </a:cubicBezTo>
                  <a:cubicBezTo>
                    <a:pt x="0" y="108"/>
                    <a:pt x="36" y="145"/>
                    <a:pt x="81" y="145"/>
                  </a:cubicBezTo>
                  <a:cubicBezTo>
                    <a:pt x="126" y="145"/>
                    <a:pt x="163" y="108"/>
                    <a:pt x="163" y="63"/>
                  </a:cubicBez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31"/>
            <p:cNvSpPr>
              <a:spLocks/>
            </p:cNvSpPr>
            <p:nvPr/>
          </p:nvSpPr>
          <p:spPr bwMode="auto">
            <a:xfrm>
              <a:off x="606425" y="6526213"/>
              <a:ext cx="144463" cy="180975"/>
            </a:xfrm>
            <a:custGeom>
              <a:avLst/>
              <a:gdLst>
                <a:gd name="T0" fmla="*/ 87 w 91"/>
                <a:gd name="T1" fmla="*/ 92 h 114"/>
                <a:gd name="T2" fmla="*/ 74 w 91"/>
                <a:gd name="T3" fmla="*/ 114 h 114"/>
                <a:gd name="T4" fmla="*/ 0 w 91"/>
                <a:gd name="T5" fmla="*/ 114 h 114"/>
                <a:gd name="T6" fmla="*/ 48 w 91"/>
                <a:gd name="T7" fmla="*/ 23 h 114"/>
                <a:gd name="T8" fmla="*/ 6 w 91"/>
                <a:gd name="T9" fmla="*/ 23 h 114"/>
                <a:gd name="T10" fmla="*/ 18 w 91"/>
                <a:gd name="T11" fmla="*/ 0 h 114"/>
                <a:gd name="T12" fmla="*/ 91 w 91"/>
                <a:gd name="T13" fmla="*/ 0 h 114"/>
                <a:gd name="T14" fmla="*/ 44 w 91"/>
                <a:gd name="T15" fmla="*/ 92 h 114"/>
                <a:gd name="T16" fmla="*/ 87 w 91"/>
                <a:gd name="T17"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4">
                  <a:moveTo>
                    <a:pt x="87" y="92"/>
                  </a:moveTo>
                  <a:lnTo>
                    <a:pt x="74" y="114"/>
                  </a:lnTo>
                  <a:lnTo>
                    <a:pt x="0" y="114"/>
                  </a:lnTo>
                  <a:lnTo>
                    <a:pt x="48" y="23"/>
                  </a:lnTo>
                  <a:lnTo>
                    <a:pt x="6" y="23"/>
                  </a:lnTo>
                  <a:lnTo>
                    <a:pt x="18" y="0"/>
                  </a:lnTo>
                  <a:lnTo>
                    <a:pt x="91" y="0"/>
                  </a:lnTo>
                  <a:lnTo>
                    <a:pt x="44" y="92"/>
                  </a:lnTo>
                  <a:lnTo>
                    <a:pt x="87"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2"/>
            <p:cNvSpPr>
              <a:spLocks/>
            </p:cNvSpPr>
            <p:nvPr/>
          </p:nvSpPr>
          <p:spPr bwMode="auto">
            <a:xfrm>
              <a:off x="766763" y="6526213"/>
              <a:ext cx="103188" cy="180975"/>
            </a:xfrm>
            <a:custGeom>
              <a:avLst/>
              <a:gdLst>
                <a:gd name="T0" fmla="*/ 28 w 65"/>
                <a:gd name="T1" fmla="*/ 46 h 114"/>
                <a:gd name="T2" fmla="*/ 65 w 65"/>
                <a:gd name="T3" fmla="*/ 46 h 114"/>
                <a:gd name="T4" fmla="*/ 65 w 65"/>
                <a:gd name="T5" fmla="*/ 68 h 114"/>
                <a:gd name="T6" fmla="*/ 28 w 65"/>
                <a:gd name="T7" fmla="*/ 68 h 114"/>
                <a:gd name="T8" fmla="*/ 28 w 65"/>
                <a:gd name="T9" fmla="*/ 92 h 114"/>
                <a:gd name="T10" fmla="*/ 65 w 65"/>
                <a:gd name="T11" fmla="*/ 92 h 114"/>
                <a:gd name="T12" fmla="*/ 65 w 65"/>
                <a:gd name="T13" fmla="*/ 114 h 114"/>
                <a:gd name="T14" fmla="*/ 0 w 65"/>
                <a:gd name="T15" fmla="*/ 114 h 114"/>
                <a:gd name="T16" fmla="*/ 0 w 65"/>
                <a:gd name="T17" fmla="*/ 0 h 114"/>
                <a:gd name="T18" fmla="*/ 65 w 65"/>
                <a:gd name="T19" fmla="*/ 0 h 114"/>
                <a:gd name="T20" fmla="*/ 65 w 65"/>
                <a:gd name="T21" fmla="*/ 23 h 114"/>
                <a:gd name="T22" fmla="*/ 28 w 65"/>
                <a:gd name="T23" fmla="*/ 23 h 114"/>
                <a:gd name="T24" fmla="*/ 28 w 65"/>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14">
                  <a:moveTo>
                    <a:pt x="28" y="46"/>
                  </a:moveTo>
                  <a:lnTo>
                    <a:pt x="65" y="46"/>
                  </a:lnTo>
                  <a:lnTo>
                    <a:pt x="65" y="68"/>
                  </a:lnTo>
                  <a:lnTo>
                    <a:pt x="28" y="68"/>
                  </a:lnTo>
                  <a:lnTo>
                    <a:pt x="28" y="92"/>
                  </a:lnTo>
                  <a:lnTo>
                    <a:pt x="65" y="92"/>
                  </a:lnTo>
                  <a:lnTo>
                    <a:pt x="65" y="114"/>
                  </a:lnTo>
                  <a:lnTo>
                    <a:pt x="0" y="114"/>
                  </a:lnTo>
                  <a:lnTo>
                    <a:pt x="0" y="0"/>
                  </a:lnTo>
                  <a:lnTo>
                    <a:pt x="65" y="0"/>
                  </a:lnTo>
                  <a:lnTo>
                    <a:pt x="65" y="23"/>
                  </a:lnTo>
                  <a:lnTo>
                    <a:pt x="28" y="23"/>
                  </a:lnTo>
                  <a:lnTo>
                    <a:pt x="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33"/>
            <p:cNvSpPr>
              <a:spLocks noEditPoints="1"/>
            </p:cNvSpPr>
            <p:nvPr/>
          </p:nvSpPr>
          <p:spPr bwMode="auto">
            <a:xfrm>
              <a:off x="889000" y="6526213"/>
              <a:ext cx="131763" cy="180975"/>
            </a:xfrm>
            <a:custGeom>
              <a:avLst/>
              <a:gdLst>
                <a:gd name="T0" fmla="*/ 123 w 260"/>
                <a:gd name="T1" fmla="*/ 0 h 360"/>
                <a:gd name="T2" fmla="*/ 215 w 260"/>
                <a:gd name="T3" fmla="*/ 17 h 360"/>
                <a:gd name="T4" fmla="*/ 255 w 260"/>
                <a:gd name="T5" fmla="*/ 98 h 360"/>
                <a:gd name="T6" fmla="*/ 231 w 260"/>
                <a:gd name="T7" fmla="*/ 160 h 360"/>
                <a:gd name="T8" fmla="*/ 193 w 260"/>
                <a:gd name="T9" fmla="*/ 181 h 360"/>
                <a:gd name="T10" fmla="*/ 236 w 260"/>
                <a:gd name="T11" fmla="*/ 202 h 360"/>
                <a:gd name="T12" fmla="*/ 260 w 260"/>
                <a:gd name="T13" fmla="*/ 264 h 360"/>
                <a:gd name="T14" fmla="*/ 223 w 260"/>
                <a:gd name="T15" fmla="*/ 343 h 360"/>
                <a:gd name="T16" fmla="*/ 147 w 260"/>
                <a:gd name="T17" fmla="*/ 360 h 360"/>
                <a:gd name="T18" fmla="*/ 0 w 260"/>
                <a:gd name="T19" fmla="*/ 360 h 360"/>
                <a:gd name="T20" fmla="*/ 0 w 260"/>
                <a:gd name="T21" fmla="*/ 0 h 360"/>
                <a:gd name="T22" fmla="*/ 123 w 260"/>
                <a:gd name="T23" fmla="*/ 0 h 360"/>
                <a:gd name="T24" fmla="*/ 88 w 260"/>
                <a:gd name="T25" fmla="*/ 149 h 360"/>
                <a:gd name="T26" fmla="*/ 109 w 260"/>
                <a:gd name="T27" fmla="*/ 149 h 360"/>
                <a:gd name="T28" fmla="*/ 166 w 260"/>
                <a:gd name="T29" fmla="*/ 107 h 360"/>
                <a:gd name="T30" fmla="*/ 108 w 260"/>
                <a:gd name="T31" fmla="*/ 65 h 360"/>
                <a:gd name="T32" fmla="*/ 88 w 260"/>
                <a:gd name="T33" fmla="*/ 65 h 360"/>
                <a:gd name="T34" fmla="*/ 88 w 260"/>
                <a:gd name="T35" fmla="*/ 149 h 360"/>
                <a:gd name="T36" fmla="*/ 88 w 260"/>
                <a:gd name="T37" fmla="*/ 297 h 360"/>
                <a:gd name="T38" fmla="*/ 119 w 260"/>
                <a:gd name="T39" fmla="*/ 297 h 360"/>
                <a:gd name="T40" fmla="*/ 172 w 260"/>
                <a:gd name="T41" fmla="*/ 256 h 360"/>
                <a:gd name="T42" fmla="*/ 152 w 260"/>
                <a:gd name="T43" fmla="*/ 219 h 360"/>
                <a:gd name="T44" fmla="*/ 107 w 260"/>
                <a:gd name="T45" fmla="*/ 212 h 360"/>
                <a:gd name="T46" fmla="*/ 88 w 260"/>
                <a:gd name="T47" fmla="*/ 212 h 360"/>
                <a:gd name="T48" fmla="*/ 88 w 260"/>
                <a:gd name="T49" fmla="*/ 29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60">
                  <a:moveTo>
                    <a:pt x="123" y="0"/>
                  </a:moveTo>
                  <a:cubicBezTo>
                    <a:pt x="169" y="0"/>
                    <a:pt x="195" y="5"/>
                    <a:pt x="215" y="17"/>
                  </a:cubicBezTo>
                  <a:cubicBezTo>
                    <a:pt x="240" y="32"/>
                    <a:pt x="255" y="63"/>
                    <a:pt x="255" y="98"/>
                  </a:cubicBezTo>
                  <a:cubicBezTo>
                    <a:pt x="255" y="123"/>
                    <a:pt x="247" y="144"/>
                    <a:pt x="231" y="160"/>
                  </a:cubicBezTo>
                  <a:cubicBezTo>
                    <a:pt x="220" y="171"/>
                    <a:pt x="212" y="176"/>
                    <a:pt x="193" y="181"/>
                  </a:cubicBezTo>
                  <a:cubicBezTo>
                    <a:pt x="215" y="186"/>
                    <a:pt x="225" y="191"/>
                    <a:pt x="236" y="202"/>
                  </a:cubicBezTo>
                  <a:cubicBezTo>
                    <a:pt x="252" y="217"/>
                    <a:pt x="260" y="238"/>
                    <a:pt x="260" y="264"/>
                  </a:cubicBezTo>
                  <a:cubicBezTo>
                    <a:pt x="260" y="298"/>
                    <a:pt x="247" y="327"/>
                    <a:pt x="223" y="343"/>
                  </a:cubicBezTo>
                  <a:cubicBezTo>
                    <a:pt x="206" y="355"/>
                    <a:pt x="184" y="360"/>
                    <a:pt x="147" y="360"/>
                  </a:cubicBezTo>
                  <a:cubicBezTo>
                    <a:pt x="0" y="360"/>
                    <a:pt x="0" y="360"/>
                    <a:pt x="0" y="360"/>
                  </a:cubicBezTo>
                  <a:cubicBezTo>
                    <a:pt x="0" y="0"/>
                    <a:pt x="0" y="0"/>
                    <a:pt x="0" y="0"/>
                  </a:cubicBezTo>
                  <a:lnTo>
                    <a:pt x="123" y="0"/>
                  </a:lnTo>
                  <a:close/>
                  <a:moveTo>
                    <a:pt x="88" y="149"/>
                  </a:moveTo>
                  <a:cubicBezTo>
                    <a:pt x="109" y="149"/>
                    <a:pt x="109" y="149"/>
                    <a:pt x="109" y="149"/>
                  </a:cubicBezTo>
                  <a:cubicBezTo>
                    <a:pt x="149" y="149"/>
                    <a:pt x="166" y="136"/>
                    <a:pt x="166" y="107"/>
                  </a:cubicBezTo>
                  <a:cubicBezTo>
                    <a:pt x="166" y="78"/>
                    <a:pt x="149" y="65"/>
                    <a:pt x="108" y="65"/>
                  </a:cubicBezTo>
                  <a:cubicBezTo>
                    <a:pt x="88" y="65"/>
                    <a:pt x="88" y="65"/>
                    <a:pt x="88" y="65"/>
                  </a:cubicBezTo>
                  <a:lnTo>
                    <a:pt x="88" y="149"/>
                  </a:lnTo>
                  <a:close/>
                  <a:moveTo>
                    <a:pt x="88" y="297"/>
                  </a:moveTo>
                  <a:cubicBezTo>
                    <a:pt x="119" y="297"/>
                    <a:pt x="119" y="297"/>
                    <a:pt x="119" y="297"/>
                  </a:cubicBezTo>
                  <a:cubicBezTo>
                    <a:pt x="156" y="297"/>
                    <a:pt x="172" y="285"/>
                    <a:pt x="172" y="256"/>
                  </a:cubicBezTo>
                  <a:cubicBezTo>
                    <a:pt x="172" y="238"/>
                    <a:pt x="165" y="226"/>
                    <a:pt x="152" y="219"/>
                  </a:cubicBezTo>
                  <a:cubicBezTo>
                    <a:pt x="143" y="214"/>
                    <a:pt x="134" y="212"/>
                    <a:pt x="107" y="212"/>
                  </a:cubicBezTo>
                  <a:cubicBezTo>
                    <a:pt x="88" y="212"/>
                    <a:pt x="88" y="212"/>
                    <a:pt x="88" y="212"/>
                  </a:cubicBezTo>
                  <a:lnTo>
                    <a:pt x="88"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4"/>
            <p:cNvSpPr>
              <a:spLocks noEditPoints="1"/>
            </p:cNvSpPr>
            <p:nvPr/>
          </p:nvSpPr>
          <p:spPr bwMode="auto">
            <a:xfrm>
              <a:off x="1039813" y="6526213"/>
              <a:ext cx="136525" cy="180975"/>
            </a:xfrm>
            <a:custGeom>
              <a:avLst/>
              <a:gdLst>
                <a:gd name="T0" fmla="*/ 88 w 271"/>
                <a:gd name="T1" fmla="*/ 360 h 360"/>
                <a:gd name="T2" fmla="*/ 0 w 271"/>
                <a:gd name="T3" fmla="*/ 360 h 360"/>
                <a:gd name="T4" fmla="*/ 0 w 271"/>
                <a:gd name="T5" fmla="*/ 0 h 360"/>
                <a:gd name="T6" fmla="*/ 117 w 271"/>
                <a:gd name="T7" fmla="*/ 0 h 360"/>
                <a:gd name="T8" fmla="*/ 222 w 271"/>
                <a:gd name="T9" fmla="*/ 27 h 360"/>
                <a:gd name="T10" fmla="*/ 261 w 271"/>
                <a:gd name="T11" fmla="*/ 118 h 360"/>
                <a:gd name="T12" fmla="*/ 192 w 271"/>
                <a:gd name="T13" fmla="*/ 228 h 360"/>
                <a:gd name="T14" fmla="*/ 271 w 271"/>
                <a:gd name="T15" fmla="*/ 360 h 360"/>
                <a:gd name="T16" fmla="*/ 166 w 271"/>
                <a:gd name="T17" fmla="*/ 360 h 360"/>
                <a:gd name="T18" fmla="*/ 88 w 271"/>
                <a:gd name="T19" fmla="*/ 221 h 360"/>
                <a:gd name="T20" fmla="*/ 88 w 271"/>
                <a:gd name="T21" fmla="*/ 360 h 360"/>
                <a:gd name="T22" fmla="*/ 116 w 271"/>
                <a:gd name="T23" fmla="*/ 171 h 360"/>
                <a:gd name="T24" fmla="*/ 173 w 271"/>
                <a:gd name="T25" fmla="*/ 122 h 360"/>
                <a:gd name="T26" fmla="*/ 121 w 271"/>
                <a:gd name="T27" fmla="*/ 72 h 360"/>
                <a:gd name="T28" fmla="*/ 88 w 271"/>
                <a:gd name="T29" fmla="*/ 72 h 360"/>
                <a:gd name="T30" fmla="*/ 88 w 271"/>
                <a:gd name="T31" fmla="*/ 171 h 360"/>
                <a:gd name="T32" fmla="*/ 116 w 271"/>
                <a:gd name="T33" fmla="*/ 17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360">
                  <a:moveTo>
                    <a:pt x="88" y="360"/>
                  </a:moveTo>
                  <a:cubicBezTo>
                    <a:pt x="0" y="360"/>
                    <a:pt x="0" y="360"/>
                    <a:pt x="0" y="360"/>
                  </a:cubicBezTo>
                  <a:cubicBezTo>
                    <a:pt x="0" y="0"/>
                    <a:pt x="0" y="0"/>
                    <a:pt x="0" y="0"/>
                  </a:cubicBezTo>
                  <a:cubicBezTo>
                    <a:pt x="117" y="0"/>
                    <a:pt x="117" y="0"/>
                    <a:pt x="117" y="0"/>
                  </a:cubicBezTo>
                  <a:cubicBezTo>
                    <a:pt x="164" y="0"/>
                    <a:pt x="199" y="9"/>
                    <a:pt x="222" y="27"/>
                  </a:cubicBezTo>
                  <a:cubicBezTo>
                    <a:pt x="247" y="46"/>
                    <a:pt x="261" y="79"/>
                    <a:pt x="261" y="118"/>
                  </a:cubicBezTo>
                  <a:cubicBezTo>
                    <a:pt x="261" y="173"/>
                    <a:pt x="238" y="209"/>
                    <a:pt x="192" y="228"/>
                  </a:cubicBezTo>
                  <a:cubicBezTo>
                    <a:pt x="271" y="360"/>
                    <a:pt x="271" y="360"/>
                    <a:pt x="271" y="360"/>
                  </a:cubicBezTo>
                  <a:cubicBezTo>
                    <a:pt x="166" y="360"/>
                    <a:pt x="166" y="360"/>
                    <a:pt x="166" y="360"/>
                  </a:cubicBezTo>
                  <a:cubicBezTo>
                    <a:pt x="88" y="221"/>
                    <a:pt x="88" y="221"/>
                    <a:pt x="88" y="221"/>
                  </a:cubicBezTo>
                  <a:lnTo>
                    <a:pt x="88" y="360"/>
                  </a:lnTo>
                  <a:close/>
                  <a:moveTo>
                    <a:pt x="116" y="171"/>
                  </a:moveTo>
                  <a:cubicBezTo>
                    <a:pt x="151" y="171"/>
                    <a:pt x="173" y="153"/>
                    <a:pt x="173" y="122"/>
                  </a:cubicBezTo>
                  <a:cubicBezTo>
                    <a:pt x="173" y="92"/>
                    <a:pt x="152" y="72"/>
                    <a:pt x="121" y="72"/>
                  </a:cubicBezTo>
                  <a:cubicBezTo>
                    <a:pt x="88" y="72"/>
                    <a:pt x="88" y="72"/>
                    <a:pt x="88" y="72"/>
                  </a:cubicBezTo>
                  <a:cubicBezTo>
                    <a:pt x="88" y="171"/>
                    <a:pt x="88" y="171"/>
                    <a:pt x="88" y="171"/>
                  </a:cubicBezTo>
                  <a:lnTo>
                    <a:pt x="11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5"/>
            <p:cNvSpPr>
              <a:spLocks noEditPoints="1"/>
            </p:cNvSpPr>
            <p:nvPr/>
          </p:nvSpPr>
          <p:spPr bwMode="auto">
            <a:xfrm>
              <a:off x="1176338" y="6526213"/>
              <a:ext cx="174625" cy="180975"/>
            </a:xfrm>
            <a:custGeom>
              <a:avLst/>
              <a:gdLst>
                <a:gd name="T0" fmla="*/ 73 w 110"/>
                <a:gd name="T1" fmla="*/ 0 h 114"/>
                <a:gd name="T2" fmla="*/ 38 w 110"/>
                <a:gd name="T3" fmla="*/ 0 h 114"/>
                <a:gd name="T4" fmla="*/ 0 w 110"/>
                <a:gd name="T5" fmla="*/ 114 h 114"/>
                <a:gd name="T6" fmla="*/ 29 w 110"/>
                <a:gd name="T7" fmla="*/ 114 h 114"/>
                <a:gd name="T8" fmla="*/ 36 w 110"/>
                <a:gd name="T9" fmla="*/ 92 h 114"/>
                <a:gd name="T10" fmla="*/ 73 w 110"/>
                <a:gd name="T11" fmla="*/ 92 h 114"/>
                <a:gd name="T12" fmla="*/ 80 w 110"/>
                <a:gd name="T13" fmla="*/ 114 h 114"/>
                <a:gd name="T14" fmla="*/ 110 w 110"/>
                <a:gd name="T15" fmla="*/ 114 h 114"/>
                <a:gd name="T16" fmla="*/ 73 w 110"/>
                <a:gd name="T17" fmla="*/ 0 h 114"/>
                <a:gd name="T18" fmla="*/ 43 w 110"/>
                <a:gd name="T19" fmla="*/ 70 h 114"/>
                <a:gd name="T20" fmla="*/ 55 w 110"/>
                <a:gd name="T21" fmla="*/ 33 h 114"/>
                <a:gd name="T22" fmla="*/ 66 w 110"/>
                <a:gd name="T23" fmla="*/ 70 h 114"/>
                <a:gd name="T24" fmla="*/ 43 w 110"/>
                <a:gd name="T25" fmla="*/ 7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14">
                  <a:moveTo>
                    <a:pt x="73" y="0"/>
                  </a:moveTo>
                  <a:lnTo>
                    <a:pt x="38" y="0"/>
                  </a:lnTo>
                  <a:lnTo>
                    <a:pt x="0" y="114"/>
                  </a:lnTo>
                  <a:lnTo>
                    <a:pt x="29" y="114"/>
                  </a:lnTo>
                  <a:lnTo>
                    <a:pt x="36" y="92"/>
                  </a:lnTo>
                  <a:lnTo>
                    <a:pt x="73" y="92"/>
                  </a:lnTo>
                  <a:lnTo>
                    <a:pt x="80" y="114"/>
                  </a:lnTo>
                  <a:lnTo>
                    <a:pt x="110" y="114"/>
                  </a:lnTo>
                  <a:lnTo>
                    <a:pt x="73" y="0"/>
                  </a:lnTo>
                  <a:close/>
                  <a:moveTo>
                    <a:pt x="43" y="70"/>
                  </a:moveTo>
                  <a:lnTo>
                    <a:pt x="55" y="33"/>
                  </a:lnTo>
                  <a:lnTo>
                    <a:pt x="66" y="70"/>
                  </a:lnTo>
                  <a:lnTo>
                    <a:pt x="43"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5" name="Picture Placeholder 4"/>
          <p:cNvSpPr>
            <a:spLocks noGrp="1"/>
          </p:cNvSpPr>
          <p:nvPr>
            <p:ph type="pic" sz="quarter" idx="13"/>
          </p:nvPr>
        </p:nvSpPr>
        <p:spPr>
          <a:xfrm>
            <a:off x="820104" y="2566436"/>
            <a:ext cx="1420976" cy="1414688"/>
          </a:xfrm>
          <a:prstGeom prst="ellipse">
            <a:avLst/>
          </a:prstGeom>
          <a:solidFill>
            <a:schemeClr val="accent6"/>
          </a:solidFill>
          <a:ln w="31750">
            <a:solidFill>
              <a:schemeClr val="accent6"/>
            </a:solidFill>
          </a:ln>
        </p:spPr>
        <p:txBody>
          <a:bodyPr anchor="ctr" anchorCtr="1">
            <a:normAutofit/>
          </a:bodyPr>
          <a:lstStyle>
            <a:lvl1pPr marL="0" indent="0">
              <a:buNone/>
              <a:defRPr sz="1400">
                <a:solidFill>
                  <a:schemeClr val="bg2"/>
                </a:solidFill>
              </a:defRPr>
            </a:lvl1pPr>
          </a:lstStyle>
          <a:p>
            <a:endParaRPr lang="en-US" dirty="0"/>
          </a:p>
        </p:txBody>
      </p:sp>
      <p:sp>
        <p:nvSpPr>
          <p:cNvPr id="38" name="Picture Placeholder 4"/>
          <p:cNvSpPr>
            <a:spLocks noGrp="1"/>
          </p:cNvSpPr>
          <p:nvPr>
            <p:ph type="pic" sz="quarter" idx="15"/>
          </p:nvPr>
        </p:nvSpPr>
        <p:spPr>
          <a:xfrm>
            <a:off x="3866181" y="2566436"/>
            <a:ext cx="1420976" cy="1414688"/>
          </a:xfrm>
          <a:prstGeom prst="ellipse">
            <a:avLst/>
          </a:prstGeom>
          <a:solidFill>
            <a:schemeClr val="accent6"/>
          </a:solidFill>
          <a:ln w="31750">
            <a:solidFill>
              <a:schemeClr val="accent6"/>
            </a:solidFill>
          </a:ln>
        </p:spPr>
        <p:txBody>
          <a:bodyPr anchor="ctr" anchorCtr="1">
            <a:normAutofit/>
          </a:bodyPr>
          <a:lstStyle>
            <a:lvl1pPr marL="0" indent="0">
              <a:buNone/>
              <a:defRPr sz="1400">
                <a:solidFill>
                  <a:schemeClr val="bg2"/>
                </a:solidFill>
              </a:defRPr>
            </a:lvl1pPr>
          </a:lstStyle>
          <a:p>
            <a:endParaRPr lang="en-US" dirty="0"/>
          </a:p>
        </p:txBody>
      </p:sp>
      <p:sp>
        <p:nvSpPr>
          <p:cNvPr id="40" name="Picture Placeholder 4"/>
          <p:cNvSpPr>
            <a:spLocks noGrp="1"/>
          </p:cNvSpPr>
          <p:nvPr>
            <p:ph type="pic" sz="quarter" idx="17"/>
          </p:nvPr>
        </p:nvSpPr>
        <p:spPr>
          <a:xfrm>
            <a:off x="6912258" y="2566436"/>
            <a:ext cx="1420976" cy="1414688"/>
          </a:xfrm>
          <a:prstGeom prst="ellipse">
            <a:avLst/>
          </a:prstGeom>
          <a:solidFill>
            <a:schemeClr val="accent6"/>
          </a:solidFill>
          <a:ln w="31750">
            <a:solidFill>
              <a:schemeClr val="accent6"/>
            </a:solidFill>
          </a:ln>
        </p:spPr>
        <p:txBody>
          <a:bodyPr anchor="ctr" anchorCtr="1">
            <a:normAutofit/>
          </a:bodyPr>
          <a:lstStyle>
            <a:lvl1pPr marL="0" indent="0">
              <a:buNone/>
              <a:defRPr sz="1400">
                <a:solidFill>
                  <a:schemeClr val="bg2"/>
                </a:solidFill>
              </a:defRPr>
            </a:lvl1pPr>
          </a:lstStyle>
          <a:p>
            <a:endParaRPr lang="en-US" dirty="0"/>
          </a:p>
        </p:txBody>
      </p:sp>
      <p:sp>
        <p:nvSpPr>
          <p:cNvPr id="42" name="Picture Placeholder 4"/>
          <p:cNvSpPr>
            <a:spLocks noGrp="1"/>
          </p:cNvSpPr>
          <p:nvPr>
            <p:ph type="pic" sz="quarter" idx="19"/>
          </p:nvPr>
        </p:nvSpPr>
        <p:spPr>
          <a:xfrm>
            <a:off x="9958335" y="2566436"/>
            <a:ext cx="1420976" cy="1414688"/>
          </a:xfrm>
          <a:prstGeom prst="ellipse">
            <a:avLst/>
          </a:prstGeom>
          <a:solidFill>
            <a:schemeClr val="accent6"/>
          </a:solidFill>
          <a:ln w="31750">
            <a:solidFill>
              <a:schemeClr val="accent6"/>
            </a:solidFill>
          </a:ln>
        </p:spPr>
        <p:txBody>
          <a:bodyPr anchor="ctr" anchorCtr="1">
            <a:normAutofit/>
          </a:bodyPr>
          <a:lstStyle>
            <a:lvl1pPr marL="0" indent="0">
              <a:buNone/>
              <a:defRPr sz="1400">
                <a:solidFill>
                  <a:schemeClr val="bg2"/>
                </a:solidFill>
              </a:defRPr>
            </a:lvl1pPr>
          </a:lstStyle>
          <a:p>
            <a:endParaRPr lang="en-US" dirty="0"/>
          </a:p>
        </p:txBody>
      </p:sp>
      <p:sp>
        <p:nvSpPr>
          <p:cNvPr id="48" name="Text Placeholder 2"/>
          <p:cNvSpPr>
            <a:spLocks noGrp="1"/>
          </p:cNvSpPr>
          <p:nvPr>
            <p:ph type="body" idx="1"/>
          </p:nvPr>
        </p:nvSpPr>
        <p:spPr>
          <a:xfrm>
            <a:off x="449824" y="4172112"/>
            <a:ext cx="2187498" cy="1228508"/>
          </a:xfrm>
        </p:spPr>
        <p:txBody>
          <a:bodyPr anchor="t" anchorCtr="0">
            <a:normAutofit/>
          </a:bodyPr>
          <a:lstStyle>
            <a:lvl1pPr marL="0" indent="0" algn="ctr">
              <a:spcBef>
                <a:spcPts val="600"/>
              </a:spcBef>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9" name="Text Placeholder 2"/>
          <p:cNvSpPr>
            <a:spLocks noGrp="1"/>
          </p:cNvSpPr>
          <p:nvPr>
            <p:ph type="body" idx="20"/>
          </p:nvPr>
        </p:nvSpPr>
        <p:spPr>
          <a:xfrm>
            <a:off x="3469971" y="4172112"/>
            <a:ext cx="2185416" cy="1228508"/>
          </a:xfrm>
        </p:spPr>
        <p:txBody>
          <a:bodyPr anchor="t" anchorCtr="0">
            <a:normAutofit/>
          </a:bodyPr>
          <a:lstStyle>
            <a:lvl1pPr marL="0" indent="0" algn="ctr">
              <a:spcBef>
                <a:spcPts val="600"/>
              </a:spcBef>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50" name="Text Placeholder 2"/>
          <p:cNvSpPr>
            <a:spLocks noGrp="1"/>
          </p:cNvSpPr>
          <p:nvPr>
            <p:ph type="body" idx="21"/>
          </p:nvPr>
        </p:nvSpPr>
        <p:spPr>
          <a:xfrm>
            <a:off x="6530038" y="4172112"/>
            <a:ext cx="2185416" cy="1228508"/>
          </a:xfrm>
        </p:spPr>
        <p:txBody>
          <a:bodyPr anchor="t" anchorCtr="0">
            <a:normAutofit/>
          </a:bodyPr>
          <a:lstStyle>
            <a:lvl1pPr marL="0" indent="0" algn="ctr">
              <a:spcBef>
                <a:spcPts val="600"/>
              </a:spcBef>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51" name="Text Placeholder 2"/>
          <p:cNvSpPr>
            <a:spLocks noGrp="1"/>
          </p:cNvSpPr>
          <p:nvPr>
            <p:ph type="body" idx="22"/>
          </p:nvPr>
        </p:nvSpPr>
        <p:spPr>
          <a:xfrm>
            <a:off x="9565949" y="4172112"/>
            <a:ext cx="2185416" cy="1228508"/>
          </a:xfrm>
        </p:spPr>
        <p:txBody>
          <a:bodyPr anchor="t" anchorCtr="0">
            <a:normAutofit/>
          </a:bodyPr>
          <a:lstStyle>
            <a:lvl1pPr marL="0" indent="0" algn="ctr">
              <a:spcBef>
                <a:spcPts val="600"/>
              </a:spcBef>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37" name="Footer Placeholder 2"/>
          <p:cNvSpPr>
            <a:spLocks noGrp="1"/>
          </p:cNvSpPr>
          <p:nvPr>
            <p:ph type="ftr" sz="quarter" idx="10"/>
          </p:nvPr>
        </p:nvSpPr>
        <p:spPr>
          <a:xfrm>
            <a:off x="3267869" y="6584951"/>
            <a:ext cx="5653087" cy="273049"/>
          </a:xfrm>
        </p:spPr>
        <p:txBody>
          <a:bodyPr/>
          <a:lstStyle/>
          <a:p>
            <a:r>
              <a:rPr lang="en-US" dirty="0"/>
              <a:t> Confidential: For Internal Use Only</a:t>
            </a:r>
          </a:p>
        </p:txBody>
      </p:sp>
      <p:sp>
        <p:nvSpPr>
          <p:cNvPr id="39" name="Slide Number Placeholder 3"/>
          <p:cNvSpPr>
            <a:spLocks noGrp="1"/>
          </p:cNvSpPr>
          <p:nvPr>
            <p:ph type="sldNum" sz="quarter" idx="11"/>
          </p:nvPr>
        </p:nvSpPr>
        <p:spPr>
          <a:xfrm>
            <a:off x="0" y="6584951"/>
            <a:ext cx="1219201" cy="273049"/>
          </a:xfrm>
        </p:spPr>
        <p:txBody>
          <a:body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140874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tx2"/>
        </a:solidFill>
        <a:effectLst/>
      </p:bgPr>
    </p:bg>
    <p:spTree>
      <p:nvGrpSpPr>
        <p:cNvPr id="1" name=""/>
        <p:cNvGrpSpPr/>
        <p:nvPr/>
      </p:nvGrpSpPr>
      <p:grpSpPr>
        <a:xfrm>
          <a:off x="0" y="0"/>
          <a:ext cx="0" cy="0"/>
          <a:chOff x="0" y="0"/>
          <a:chExt cx="0" cy="0"/>
        </a:xfrm>
      </p:grpSpPr>
      <p:sp>
        <p:nvSpPr>
          <p:cNvPr id="47" name="Freeform 46"/>
          <p:cNvSpPr/>
          <p:nvPr userDrawn="1"/>
        </p:nvSpPr>
        <p:spPr>
          <a:xfrm rot="10800000">
            <a:off x="1121939" y="-29144"/>
            <a:ext cx="11066886" cy="6887144"/>
          </a:xfrm>
          <a:custGeom>
            <a:avLst/>
            <a:gdLst>
              <a:gd name="connsiteX0" fmla="*/ 481263 w 12881810"/>
              <a:gd name="connsiteY0" fmla="*/ 64168 h 5213684"/>
              <a:gd name="connsiteX1" fmla="*/ 12881810 w 12881810"/>
              <a:gd name="connsiteY1" fmla="*/ 64168 h 5213684"/>
              <a:gd name="connsiteX2" fmla="*/ 10186737 w 12881810"/>
              <a:gd name="connsiteY2" fmla="*/ 5213684 h 5213684"/>
              <a:gd name="connsiteX3" fmla="*/ 465221 w 12881810"/>
              <a:gd name="connsiteY3" fmla="*/ 5213684 h 5213684"/>
              <a:gd name="connsiteX4" fmla="*/ 465221 w 12881810"/>
              <a:gd name="connsiteY4" fmla="*/ 0 h 5213684"/>
              <a:gd name="connsiteX5" fmla="*/ 0 w 12881810"/>
              <a:gd name="connsiteY5" fmla="*/ 385010 h 5213684"/>
              <a:gd name="connsiteX0" fmla="*/ 16042 w 12416589"/>
              <a:gd name="connsiteY0" fmla="*/ 64168 h 5213684"/>
              <a:gd name="connsiteX1" fmla="*/ 12416589 w 12416589"/>
              <a:gd name="connsiteY1" fmla="*/ 64168 h 5213684"/>
              <a:gd name="connsiteX2" fmla="*/ 9721516 w 12416589"/>
              <a:gd name="connsiteY2" fmla="*/ 5213684 h 5213684"/>
              <a:gd name="connsiteX3" fmla="*/ 0 w 12416589"/>
              <a:gd name="connsiteY3" fmla="*/ 5213684 h 5213684"/>
              <a:gd name="connsiteX4" fmla="*/ 0 w 12416589"/>
              <a:gd name="connsiteY4" fmla="*/ 0 h 5213684"/>
              <a:gd name="connsiteX0" fmla="*/ 16042 w 12416589"/>
              <a:gd name="connsiteY0" fmla="*/ 0 h 5149516"/>
              <a:gd name="connsiteX1" fmla="*/ 12416589 w 12416589"/>
              <a:gd name="connsiteY1" fmla="*/ 0 h 5149516"/>
              <a:gd name="connsiteX2" fmla="*/ 9721516 w 12416589"/>
              <a:gd name="connsiteY2" fmla="*/ 5149516 h 5149516"/>
              <a:gd name="connsiteX3" fmla="*/ 0 w 12416589"/>
              <a:gd name="connsiteY3" fmla="*/ 5149516 h 5149516"/>
              <a:gd name="connsiteX0" fmla="*/ 16042 w 12416589"/>
              <a:gd name="connsiteY0" fmla="*/ 0 h 5149516"/>
              <a:gd name="connsiteX1" fmla="*/ 12416589 w 12416589"/>
              <a:gd name="connsiteY1" fmla="*/ 0 h 5149516"/>
              <a:gd name="connsiteX2" fmla="*/ 9721516 w 12416589"/>
              <a:gd name="connsiteY2" fmla="*/ 5149516 h 5149516"/>
              <a:gd name="connsiteX3" fmla="*/ 0 w 12416589"/>
              <a:gd name="connsiteY3" fmla="*/ 5149516 h 5149516"/>
              <a:gd name="connsiteX4" fmla="*/ 16042 w 12416589"/>
              <a:gd name="connsiteY4" fmla="*/ 0 h 5149516"/>
              <a:gd name="connsiteX0" fmla="*/ 16042 w 12481957"/>
              <a:gd name="connsiteY0" fmla="*/ 16168 h 5165684"/>
              <a:gd name="connsiteX1" fmla="*/ 12481957 w 12481957"/>
              <a:gd name="connsiteY1" fmla="*/ 0 h 5165684"/>
              <a:gd name="connsiteX2" fmla="*/ 9721516 w 12481957"/>
              <a:gd name="connsiteY2" fmla="*/ 5165684 h 5165684"/>
              <a:gd name="connsiteX3" fmla="*/ 0 w 12481957"/>
              <a:gd name="connsiteY3" fmla="*/ 5165684 h 5165684"/>
              <a:gd name="connsiteX4" fmla="*/ 16042 w 12481957"/>
              <a:gd name="connsiteY4" fmla="*/ 16168 h 5165684"/>
              <a:gd name="connsiteX0" fmla="*/ 16042 w 12481957"/>
              <a:gd name="connsiteY0" fmla="*/ 16168 h 5185476"/>
              <a:gd name="connsiteX1" fmla="*/ 12481957 w 12481957"/>
              <a:gd name="connsiteY1" fmla="*/ 0 h 5185476"/>
              <a:gd name="connsiteX2" fmla="*/ 7963489 w 12481957"/>
              <a:gd name="connsiteY2" fmla="*/ 5185476 h 5185476"/>
              <a:gd name="connsiteX3" fmla="*/ 0 w 12481957"/>
              <a:gd name="connsiteY3" fmla="*/ 5165684 h 5185476"/>
              <a:gd name="connsiteX4" fmla="*/ 16042 w 12481957"/>
              <a:gd name="connsiteY4" fmla="*/ 16168 h 5185476"/>
              <a:gd name="connsiteX0" fmla="*/ 16042 w 12127779"/>
              <a:gd name="connsiteY0" fmla="*/ 27622 h 5196930"/>
              <a:gd name="connsiteX1" fmla="*/ 12127779 w 12127779"/>
              <a:gd name="connsiteY1" fmla="*/ 0 h 5196930"/>
              <a:gd name="connsiteX2" fmla="*/ 7963489 w 12127779"/>
              <a:gd name="connsiteY2" fmla="*/ 5196930 h 5196930"/>
              <a:gd name="connsiteX3" fmla="*/ 0 w 12127779"/>
              <a:gd name="connsiteY3" fmla="*/ 5177138 h 5196930"/>
              <a:gd name="connsiteX4" fmla="*/ 16042 w 12127779"/>
              <a:gd name="connsiteY4" fmla="*/ 27622 h 5196930"/>
              <a:gd name="connsiteX0" fmla="*/ 16042 w 12127779"/>
              <a:gd name="connsiteY0" fmla="*/ 16168 h 5185476"/>
              <a:gd name="connsiteX1" fmla="*/ 12127779 w 12127779"/>
              <a:gd name="connsiteY1" fmla="*/ 0 h 5185476"/>
              <a:gd name="connsiteX2" fmla="*/ 7963489 w 12127779"/>
              <a:gd name="connsiteY2" fmla="*/ 5185476 h 5185476"/>
              <a:gd name="connsiteX3" fmla="*/ 0 w 12127779"/>
              <a:gd name="connsiteY3" fmla="*/ 5165684 h 5185476"/>
              <a:gd name="connsiteX4" fmla="*/ 16042 w 12127779"/>
              <a:gd name="connsiteY4" fmla="*/ 16168 h 5185476"/>
              <a:gd name="connsiteX0" fmla="*/ 16042 w 12092362"/>
              <a:gd name="connsiteY0" fmla="*/ 4714 h 5174022"/>
              <a:gd name="connsiteX1" fmla="*/ 12092362 w 12092362"/>
              <a:gd name="connsiteY1" fmla="*/ 0 h 5174022"/>
              <a:gd name="connsiteX2" fmla="*/ 7963489 w 12092362"/>
              <a:gd name="connsiteY2" fmla="*/ 5174022 h 5174022"/>
              <a:gd name="connsiteX3" fmla="*/ 0 w 12092362"/>
              <a:gd name="connsiteY3" fmla="*/ 5154230 h 5174022"/>
              <a:gd name="connsiteX4" fmla="*/ 16042 w 12092362"/>
              <a:gd name="connsiteY4" fmla="*/ 4714 h 5174022"/>
              <a:gd name="connsiteX0" fmla="*/ 16042 w 12092362"/>
              <a:gd name="connsiteY0" fmla="*/ 4714 h 5174022"/>
              <a:gd name="connsiteX1" fmla="*/ 12092362 w 12092362"/>
              <a:gd name="connsiteY1" fmla="*/ 0 h 5174022"/>
              <a:gd name="connsiteX2" fmla="*/ 8554008 w 12092362"/>
              <a:gd name="connsiteY2" fmla="*/ 5174022 h 5174022"/>
              <a:gd name="connsiteX3" fmla="*/ 0 w 12092362"/>
              <a:gd name="connsiteY3" fmla="*/ 5154230 h 5174022"/>
              <a:gd name="connsiteX4" fmla="*/ 16042 w 12092362"/>
              <a:gd name="connsiteY4" fmla="*/ 4714 h 5174022"/>
              <a:gd name="connsiteX0" fmla="*/ 11 w 12076331"/>
              <a:gd name="connsiteY0" fmla="*/ 4714 h 5174022"/>
              <a:gd name="connsiteX1" fmla="*/ 12076331 w 12076331"/>
              <a:gd name="connsiteY1" fmla="*/ 0 h 5174022"/>
              <a:gd name="connsiteX2" fmla="*/ 8537977 w 12076331"/>
              <a:gd name="connsiteY2" fmla="*/ 5174022 h 5174022"/>
              <a:gd name="connsiteX3" fmla="*/ 2085326 w 12076331"/>
              <a:gd name="connsiteY3" fmla="*/ 5166300 h 5174022"/>
              <a:gd name="connsiteX4" fmla="*/ 11 w 12076331"/>
              <a:gd name="connsiteY4" fmla="*/ 4714 h 5174022"/>
              <a:gd name="connsiteX0" fmla="*/ 11 w 12076331"/>
              <a:gd name="connsiteY0" fmla="*/ 4714 h 5178370"/>
              <a:gd name="connsiteX1" fmla="*/ 12076331 w 12076331"/>
              <a:gd name="connsiteY1" fmla="*/ 0 h 5178370"/>
              <a:gd name="connsiteX2" fmla="*/ 8537977 w 12076331"/>
              <a:gd name="connsiteY2" fmla="*/ 5174022 h 5178370"/>
              <a:gd name="connsiteX3" fmla="*/ 2085326 w 12076331"/>
              <a:gd name="connsiteY3" fmla="*/ 5178370 h 5178370"/>
              <a:gd name="connsiteX4" fmla="*/ 11 w 12076331"/>
              <a:gd name="connsiteY4" fmla="*/ 4714 h 5178370"/>
              <a:gd name="connsiteX0" fmla="*/ 46719 w 9991005"/>
              <a:gd name="connsiteY0" fmla="*/ 0 h 5185725"/>
              <a:gd name="connsiteX1" fmla="*/ 9991005 w 9991005"/>
              <a:gd name="connsiteY1" fmla="*/ 7355 h 5185725"/>
              <a:gd name="connsiteX2" fmla="*/ 6452651 w 9991005"/>
              <a:gd name="connsiteY2" fmla="*/ 5181377 h 5185725"/>
              <a:gd name="connsiteX3" fmla="*/ 0 w 9991005"/>
              <a:gd name="connsiteY3" fmla="*/ 5185725 h 5185725"/>
              <a:gd name="connsiteX4" fmla="*/ 46719 w 9991005"/>
              <a:gd name="connsiteY4" fmla="*/ 0 h 5185725"/>
              <a:gd name="connsiteX0" fmla="*/ 31381 w 9991005"/>
              <a:gd name="connsiteY0" fmla="*/ 0 h 5185725"/>
              <a:gd name="connsiteX1" fmla="*/ 9991005 w 9991005"/>
              <a:gd name="connsiteY1" fmla="*/ 7355 h 5185725"/>
              <a:gd name="connsiteX2" fmla="*/ 6452651 w 9991005"/>
              <a:gd name="connsiteY2" fmla="*/ 5181377 h 5185725"/>
              <a:gd name="connsiteX3" fmla="*/ 0 w 9991005"/>
              <a:gd name="connsiteY3" fmla="*/ 5185725 h 5185725"/>
              <a:gd name="connsiteX4" fmla="*/ 31381 w 9991005"/>
              <a:gd name="connsiteY4" fmla="*/ 0 h 5185725"/>
              <a:gd name="connsiteX0" fmla="*/ 614239 w 10573863"/>
              <a:gd name="connsiteY0" fmla="*/ 0 h 5181377"/>
              <a:gd name="connsiteX1" fmla="*/ 10573863 w 10573863"/>
              <a:gd name="connsiteY1" fmla="*/ 7355 h 5181377"/>
              <a:gd name="connsiteX2" fmla="*/ 7035509 w 10573863"/>
              <a:gd name="connsiteY2" fmla="*/ 5181377 h 5181377"/>
              <a:gd name="connsiteX3" fmla="*/ 0 w 10573863"/>
              <a:gd name="connsiteY3" fmla="*/ 5173656 h 5181377"/>
              <a:gd name="connsiteX4" fmla="*/ 614239 w 10573863"/>
              <a:gd name="connsiteY4" fmla="*/ 0 h 5181377"/>
              <a:gd name="connsiteX0" fmla="*/ 614239 w 10573863"/>
              <a:gd name="connsiteY0" fmla="*/ 0 h 5185726"/>
              <a:gd name="connsiteX1" fmla="*/ 10573863 w 10573863"/>
              <a:gd name="connsiteY1" fmla="*/ 7355 h 5185726"/>
              <a:gd name="connsiteX2" fmla="*/ 7035509 w 10573863"/>
              <a:gd name="connsiteY2" fmla="*/ 5181377 h 5185726"/>
              <a:gd name="connsiteX3" fmla="*/ 0 w 10573863"/>
              <a:gd name="connsiteY3" fmla="*/ 5185726 h 5185726"/>
              <a:gd name="connsiteX4" fmla="*/ 614239 w 10573863"/>
              <a:gd name="connsiteY4" fmla="*/ 0 h 5185726"/>
              <a:gd name="connsiteX0" fmla="*/ 16043 w 10573863"/>
              <a:gd name="connsiteY0" fmla="*/ 0 h 5185726"/>
              <a:gd name="connsiteX1" fmla="*/ 10573863 w 10573863"/>
              <a:gd name="connsiteY1" fmla="*/ 7355 h 5185726"/>
              <a:gd name="connsiteX2" fmla="*/ 7035509 w 10573863"/>
              <a:gd name="connsiteY2" fmla="*/ 5181377 h 5185726"/>
              <a:gd name="connsiteX3" fmla="*/ 0 w 10573863"/>
              <a:gd name="connsiteY3" fmla="*/ 5185726 h 5185726"/>
              <a:gd name="connsiteX4" fmla="*/ 16043 w 10573863"/>
              <a:gd name="connsiteY4" fmla="*/ 0 h 5185726"/>
              <a:gd name="connsiteX0" fmla="*/ 746 w 10589243"/>
              <a:gd name="connsiteY0" fmla="*/ 4714 h 5178371"/>
              <a:gd name="connsiteX1" fmla="*/ 10589243 w 10589243"/>
              <a:gd name="connsiteY1" fmla="*/ 0 h 5178371"/>
              <a:gd name="connsiteX2" fmla="*/ 7050889 w 10589243"/>
              <a:gd name="connsiteY2" fmla="*/ 5174022 h 5178371"/>
              <a:gd name="connsiteX3" fmla="*/ 15380 w 10589243"/>
              <a:gd name="connsiteY3" fmla="*/ 5178371 h 5178371"/>
              <a:gd name="connsiteX4" fmla="*/ 746 w 10589243"/>
              <a:gd name="connsiteY4" fmla="*/ 4714 h 5178371"/>
              <a:gd name="connsiteX0" fmla="*/ 1630 w 10574789"/>
              <a:gd name="connsiteY0" fmla="*/ 4714 h 5178371"/>
              <a:gd name="connsiteX1" fmla="*/ 10574789 w 10574789"/>
              <a:gd name="connsiteY1" fmla="*/ 0 h 5178371"/>
              <a:gd name="connsiteX2" fmla="*/ 7036435 w 10574789"/>
              <a:gd name="connsiteY2" fmla="*/ 5174022 h 5178371"/>
              <a:gd name="connsiteX3" fmla="*/ 926 w 10574789"/>
              <a:gd name="connsiteY3" fmla="*/ 5178371 h 5178371"/>
              <a:gd name="connsiteX4" fmla="*/ 1630 w 10574789"/>
              <a:gd name="connsiteY4" fmla="*/ 4714 h 5178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4789" h="5178371">
                <a:moveTo>
                  <a:pt x="1630" y="4714"/>
                </a:moveTo>
                <a:lnTo>
                  <a:pt x="10574789" y="0"/>
                </a:lnTo>
                <a:lnTo>
                  <a:pt x="7036435" y="5174022"/>
                </a:lnTo>
                <a:lnTo>
                  <a:pt x="926" y="5178371"/>
                </a:lnTo>
                <a:cubicBezTo>
                  <a:pt x="6273" y="3461866"/>
                  <a:pt x="-3717" y="1721219"/>
                  <a:pt x="1630" y="4714"/>
                </a:cubicBezTo>
                <a:close/>
              </a:path>
            </a:pathLst>
          </a:custGeom>
          <a:solidFill>
            <a:schemeClr val="bg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8" name="Freeform 47"/>
          <p:cNvSpPr/>
          <p:nvPr userDrawn="1"/>
        </p:nvSpPr>
        <p:spPr>
          <a:xfrm>
            <a:off x="9861233" y="2529515"/>
            <a:ext cx="2327592" cy="4350260"/>
          </a:xfrm>
          <a:custGeom>
            <a:avLst/>
            <a:gdLst>
              <a:gd name="connsiteX0" fmla="*/ 3673642 w 3673642"/>
              <a:gd name="connsiteY0" fmla="*/ 0 h 6866021"/>
              <a:gd name="connsiteX1" fmla="*/ 3673642 w 3673642"/>
              <a:gd name="connsiteY1" fmla="*/ 6866021 h 6866021"/>
              <a:gd name="connsiteX2" fmla="*/ 0 w 3673642"/>
              <a:gd name="connsiteY2" fmla="*/ 6866021 h 6866021"/>
              <a:gd name="connsiteX3" fmla="*/ 3673642 w 3673642"/>
              <a:gd name="connsiteY3" fmla="*/ 0 h 6866021"/>
            </a:gdLst>
            <a:ahLst/>
            <a:cxnLst>
              <a:cxn ang="0">
                <a:pos x="connsiteX0" y="connsiteY0"/>
              </a:cxn>
              <a:cxn ang="0">
                <a:pos x="connsiteX1" y="connsiteY1"/>
              </a:cxn>
              <a:cxn ang="0">
                <a:pos x="connsiteX2" y="connsiteY2"/>
              </a:cxn>
              <a:cxn ang="0">
                <a:pos x="connsiteX3" y="connsiteY3"/>
              </a:cxn>
            </a:cxnLst>
            <a:rect l="l" t="t" r="r" b="b"/>
            <a:pathLst>
              <a:path w="3673642" h="6866021">
                <a:moveTo>
                  <a:pt x="3673642" y="0"/>
                </a:moveTo>
                <a:lnTo>
                  <a:pt x="3673642" y="6866021"/>
                </a:lnTo>
                <a:lnTo>
                  <a:pt x="0" y="6866021"/>
                </a:lnTo>
                <a:lnTo>
                  <a:pt x="3673642" y="0"/>
                </a:lnTo>
                <a:close/>
              </a:path>
            </a:pathLst>
          </a:custGeom>
          <a:solidFill>
            <a:schemeClr val="tx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5" name="Freeform 24"/>
          <p:cNvSpPr/>
          <p:nvPr userDrawn="1"/>
        </p:nvSpPr>
        <p:spPr>
          <a:xfrm>
            <a:off x="10193867" y="3163299"/>
            <a:ext cx="1994958" cy="3728569"/>
          </a:xfrm>
          <a:custGeom>
            <a:avLst/>
            <a:gdLst>
              <a:gd name="connsiteX0" fmla="*/ 3673642 w 3673642"/>
              <a:gd name="connsiteY0" fmla="*/ 0 h 6866021"/>
              <a:gd name="connsiteX1" fmla="*/ 3673642 w 3673642"/>
              <a:gd name="connsiteY1" fmla="*/ 6866021 h 6866021"/>
              <a:gd name="connsiteX2" fmla="*/ 0 w 3673642"/>
              <a:gd name="connsiteY2" fmla="*/ 6866021 h 6866021"/>
              <a:gd name="connsiteX3" fmla="*/ 3673642 w 3673642"/>
              <a:gd name="connsiteY3" fmla="*/ 0 h 6866021"/>
            </a:gdLst>
            <a:ahLst/>
            <a:cxnLst>
              <a:cxn ang="0">
                <a:pos x="connsiteX0" y="connsiteY0"/>
              </a:cxn>
              <a:cxn ang="0">
                <a:pos x="connsiteX1" y="connsiteY1"/>
              </a:cxn>
              <a:cxn ang="0">
                <a:pos x="connsiteX2" y="connsiteY2"/>
              </a:cxn>
              <a:cxn ang="0">
                <a:pos x="connsiteX3" y="connsiteY3"/>
              </a:cxn>
            </a:cxnLst>
            <a:rect l="l" t="t" r="r" b="b"/>
            <a:pathLst>
              <a:path w="3673642" h="6866021">
                <a:moveTo>
                  <a:pt x="3673642" y="0"/>
                </a:moveTo>
                <a:lnTo>
                  <a:pt x="3673642" y="6866021"/>
                </a:lnTo>
                <a:lnTo>
                  <a:pt x="0" y="6866021"/>
                </a:lnTo>
                <a:lnTo>
                  <a:pt x="3673642" y="0"/>
                </a:lnTo>
                <a:close/>
              </a:path>
            </a:pathLst>
          </a:cu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5" name="Footer Placeholder 4"/>
          <p:cNvSpPr>
            <a:spLocks noGrp="1"/>
          </p:cNvSpPr>
          <p:nvPr>
            <p:ph type="ftr" sz="quarter" idx="11"/>
          </p:nvPr>
        </p:nvSpPr>
        <p:spPr>
          <a:xfrm>
            <a:off x="3267869" y="6584951"/>
            <a:ext cx="5653087" cy="273049"/>
          </a:xfrm>
        </p:spPr>
        <p:txBody>
          <a:bodyPr/>
          <a:lstStyle/>
          <a:p>
            <a:r>
              <a:rPr lang="en-US" dirty="0"/>
              <a:t> Confidential: For Internal Use Only</a:t>
            </a:r>
          </a:p>
        </p:txBody>
      </p:sp>
      <p:sp>
        <p:nvSpPr>
          <p:cNvPr id="27" name="Text Placeholder 2"/>
          <p:cNvSpPr>
            <a:spLocks noGrp="1"/>
          </p:cNvSpPr>
          <p:nvPr>
            <p:ph type="body" idx="1"/>
          </p:nvPr>
        </p:nvSpPr>
        <p:spPr>
          <a:xfrm>
            <a:off x="3370206" y="4830797"/>
            <a:ext cx="6948077" cy="1371600"/>
          </a:xfrm>
        </p:spPr>
        <p:txBody>
          <a:bodyPr anchor="t">
            <a:normAutofit/>
          </a:bodyPr>
          <a:lstStyle>
            <a:lvl1pPr marL="0" indent="0">
              <a:spcBef>
                <a:spcPts val="600"/>
              </a:spcBef>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2" name="Parallelogram 1"/>
          <p:cNvSpPr/>
          <p:nvPr userDrawn="1"/>
        </p:nvSpPr>
        <p:spPr>
          <a:xfrm>
            <a:off x="1493139" y="1139563"/>
            <a:ext cx="6525929" cy="2336398"/>
          </a:xfrm>
          <a:prstGeom prst="parallelogram">
            <a:avLst>
              <a:gd name="adj" fmla="val 54202"/>
            </a:avLst>
          </a:prstGeom>
          <a:solidFill>
            <a:schemeClr val="accent3"/>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8" name="Title 1"/>
          <p:cNvSpPr>
            <a:spLocks noGrp="1"/>
          </p:cNvSpPr>
          <p:nvPr>
            <p:ph type="title" hasCustomPrompt="1"/>
          </p:nvPr>
        </p:nvSpPr>
        <p:spPr>
          <a:xfrm>
            <a:off x="3370207" y="2544797"/>
            <a:ext cx="6948076" cy="2286000"/>
          </a:xfrm>
        </p:spPr>
        <p:txBody>
          <a:bodyPr anchor="b" anchorCtr="0">
            <a:normAutofit/>
          </a:bodyPr>
          <a:lstStyle>
            <a:lvl1pPr algn="l">
              <a:defRPr sz="4000" b="1" cap="none" baseline="0">
                <a:solidFill>
                  <a:schemeClr val="accent1"/>
                </a:solidFill>
              </a:defRPr>
            </a:lvl1pPr>
          </a:lstStyle>
          <a:p>
            <a:r>
              <a:rPr lang="en-GB" dirty="0"/>
              <a:t>Click to edit master title style</a:t>
            </a:r>
          </a:p>
        </p:txBody>
      </p:sp>
      <p:sp>
        <p:nvSpPr>
          <p:cNvPr id="6" name="Slide Number Placeholder 5"/>
          <p:cNvSpPr>
            <a:spLocks noGrp="1"/>
          </p:cNvSpPr>
          <p:nvPr>
            <p:ph type="sldNum" sz="quarter" idx="12"/>
          </p:nvPr>
        </p:nvSpPr>
        <p:spPr>
          <a:xfrm>
            <a:off x="0" y="6584951"/>
            <a:ext cx="1219201" cy="273049"/>
          </a:xfrm>
        </p:spPr>
        <p:txBody>
          <a:bodyPr/>
          <a:lstStyle/>
          <a:p>
            <a:fld id="{AAEAE4A8-A6E5-453E-B946-FB774B73F48C}" type="slidenum">
              <a:rPr lang="en-US" smtClean="0"/>
              <a:pPr/>
              <a:t>‹#›</a:t>
            </a:fld>
            <a:endParaRPr lang="en-US" dirty="0"/>
          </a:p>
        </p:txBody>
      </p:sp>
      <p:sp>
        <p:nvSpPr>
          <p:cNvPr id="24" name="Freeform 23"/>
          <p:cNvSpPr/>
          <p:nvPr userDrawn="1"/>
        </p:nvSpPr>
        <p:spPr>
          <a:xfrm rot="10800000">
            <a:off x="-12525" y="-1"/>
            <a:ext cx="4440145" cy="6864265"/>
          </a:xfrm>
          <a:custGeom>
            <a:avLst/>
            <a:gdLst>
              <a:gd name="connsiteX0" fmla="*/ 3673642 w 3673642"/>
              <a:gd name="connsiteY0" fmla="*/ 0 h 6866021"/>
              <a:gd name="connsiteX1" fmla="*/ 3673642 w 3673642"/>
              <a:gd name="connsiteY1" fmla="*/ 6866021 h 6866021"/>
              <a:gd name="connsiteX2" fmla="*/ 0 w 3673642"/>
              <a:gd name="connsiteY2" fmla="*/ 6866021 h 6866021"/>
              <a:gd name="connsiteX3" fmla="*/ 3673642 w 3673642"/>
              <a:gd name="connsiteY3" fmla="*/ 0 h 6866021"/>
              <a:gd name="connsiteX0" fmla="*/ 3673642 w 3673642"/>
              <a:gd name="connsiteY0" fmla="*/ 0 h 6866021"/>
              <a:gd name="connsiteX1" fmla="*/ 3673642 w 3673642"/>
              <a:gd name="connsiteY1" fmla="*/ 6866021 h 6866021"/>
              <a:gd name="connsiteX2" fmla="*/ 0 w 3673642"/>
              <a:gd name="connsiteY2" fmla="*/ 6866021 h 6866021"/>
              <a:gd name="connsiteX3" fmla="*/ 3065652 w 3673642"/>
              <a:gd name="connsiteY3" fmla="*/ 1170673 h 6866021"/>
              <a:gd name="connsiteX4" fmla="*/ 3673642 w 3673642"/>
              <a:gd name="connsiteY4" fmla="*/ 0 h 6866021"/>
              <a:gd name="connsiteX0" fmla="*/ 3673642 w 3678838"/>
              <a:gd name="connsiteY0" fmla="*/ 0 h 6866021"/>
              <a:gd name="connsiteX1" fmla="*/ 3678838 w 3678838"/>
              <a:gd name="connsiteY1" fmla="*/ 1175869 h 6866021"/>
              <a:gd name="connsiteX2" fmla="*/ 3673642 w 3678838"/>
              <a:gd name="connsiteY2" fmla="*/ 6866021 h 6866021"/>
              <a:gd name="connsiteX3" fmla="*/ 0 w 3678838"/>
              <a:gd name="connsiteY3" fmla="*/ 6866021 h 6866021"/>
              <a:gd name="connsiteX4" fmla="*/ 3065652 w 3678838"/>
              <a:gd name="connsiteY4" fmla="*/ 1170673 h 6866021"/>
              <a:gd name="connsiteX5" fmla="*/ 3673642 w 3678838"/>
              <a:gd name="connsiteY5" fmla="*/ 0 h 6866021"/>
              <a:gd name="connsiteX0" fmla="*/ 3678839 w 3678839"/>
              <a:gd name="connsiteY0" fmla="*/ 0 h 6876414"/>
              <a:gd name="connsiteX1" fmla="*/ 3678838 w 3678839"/>
              <a:gd name="connsiteY1" fmla="*/ 1186262 h 6876414"/>
              <a:gd name="connsiteX2" fmla="*/ 3673642 w 3678839"/>
              <a:gd name="connsiteY2" fmla="*/ 6876414 h 6876414"/>
              <a:gd name="connsiteX3" fmla="*/ 0 w 3678839"/>
              <a:gd name="connsiteY3" fmla="*/ 6876414 h 6876414"/>
              <a:gd name="connsiteX4" fmla="*/ 3065652 w 3678839"/>
              <a:gd name="connsiteY4" fmla="*/ 1181066 h 6876414"/>
              <a:gd name="connsiteX5" fmla="*/ 3678839 w 3678839"/>
              <a:gd name="connsiteY5" fmla="*/ 0 h 6876414"/>
              <a:gd name="connsiteX0" fmla="*/ 3065652 w 3678838"/>
              <a:gd name="connsiteY0" fmla="*/ 0 h 5695348"/>
              <a:gd name="connsiteX1" fmla="*/ 3678838 w 3678838"/>
              <a:gd name="connsiteY1" fmla="*/ 5196 h 5695348"/>
              <a:gd name="connsiteX2" fmla="*/ 3673642 w 3678838"/>
              <a:gd name="connsiteY2" fmla="*/ 5695348 h 5695348"/>
              <a:gd name="connsiteX3" fmla="*/ 0 w 3678838"/>
              <a:gd name="connsiteY3" fmla="*/ 5695348 h 5695348"/>
              <a:gd name="connsiteX4" fmla="*/ 3065652 w 3678838"/>
              <a:gd name="connsiteY4" fmla="*/ 0 h 5695348"/>
              <a:gd name="connsiteX0" fmla="*/ 3065652 w 3684034"/>
              <a:gd name="connsiteY0" fmla="*/ 0 h 5695348"/>
              <a:gd name="connsiteX1" fmla="*/ 3684034 w 3684034"/>
              <a:gd name="connsiteY1" fmla="*/ 5196 h 5695348"/>
              <a:gd name="connsiteX2" fmla="*/ 3673642 w 3684034"/>
              <a:gd name="connsiteY2" fmla="*/ 5695348 h 5695348"/>
              <a:gd name="connsiteX3" fmla="*/ 0 w 3684034"/>
              <a:gd name="connsiteY3" fmla="*/ 5695348 h 5695348"/>
              <a:gd name="connsiteX4" fmla="*/ 3065652 w 3684034"/>
              <a:gd name="connsiteY4" fmla="*/ 0 h 5695348"/>
              <a:gd name="connsiteX0" fmla="*/ 3065652 w 3684034"/>
              <a:gd name="connsiteY0" fmla="*/ 1 h 5695349"/>
              <a:gd name="connsiteX1" fmla="*/ 3684034 w 3684034"/>
              <a:gd name="connsiteY1" fmla="*/ 0 h 5695349"/>
              <a:gd name="connsiteX2" fmla="*/ 3673642 w 3684034"/>
              <a:gd name="connsiteY2" fmla="*/ 5695349 h 5695349"/>
              <a:gd name="connsiteX3" fmla="*/ 0 w 3684034"/>
              <a:gd name="connsiteY3" fmla="*/ 5695349 h 5695349"/>
              <a:gd name="connsiteX4" fmla="*/ 3065652 w 3684034"/>
              <a:gd name="connsiteY4" fmla="*/ 1 h 569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4034" h="5695349">
                <a:moveTo>
                  <a:pt x="3065652" y="1"/>
                </a:moveTo>
                <a:lnTo>
                  <a:pt x="3684034" y="0"/>
                </a:lnTo>
                <a:lnTo>
                  <a:pt x="3673642" y="5695349"/>
                </a:lnTo>
                <a:lnTo>
                  <a:pt x="0" y="5695349"/>
                </a:lnTo>
                <a:lnTo>
                  <a:pt x="3065652" y="1"/>
                </a:lnTo>
                <a:close/>
              </a:path>
            </a:pathLst>
          </a:cu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grpSp>
        <p:nvGrpSpPr>
          <p:cNvPr id="30" name="Group 29"/>
          <p:cNvGrpSpPr/>
          <p:nvPr userDrawn="1"/>
        </p:nvGrpSpPr>
        <p:grpSpPr>
          <a:xfrm>
            <a:off x="609600" y="1400503"/>
            <a:ext cx="1334725" cy="2123307"/>
            <a:chOff x="612775" y="835025"/>
            <a:chExt cx="2700338" cy="4319588"/>
          </a:xfrm>
          <a:solidFill>
            <a:schemeClr val="bg1"/>
          </a:solidFill>
        </p:grpSpPr>
        <p:sp>
          <p:nvSpPr>
            <p:cNvPr id="31" name="Freeform 30"/>
            <p:cNvSpPr>
              <a:spLocks/>
            </p:cNvSpPr>
            <p:nvPr userDrawn="1"/>
          </p:nvSpPr>
          <p:spPr bwMode="auto">
            <a:xfrm>
              <a:off x="2401888" y="2170113"/>
              <a:ext cx="214313" cy="600075"/>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31"/>
            <p:cNvSpPr>
              <a:spLocks/>
            </p:cNvSpPr>
            <p:nvPr userDrawn="1"/>
          </p:nvSpPr>
          <p:spPr bwMode="auto">
            <a:xfrm>
              <a:off x="1003300" y="835025"/>
              <a:ext cx="1279525" cy="2409825"/>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2"/>
            <p:cNvSpPr>
              <a:spLocks/>
            </p:cNvSpPr>
            <p:nvPr userDrawn="1"/>
          </p:nvSpPr>
          <p:spPr bwMode="auto">
            <a:xfrm>
              <a:off x="1978025" y="1746250"/>
              <a:ext cx="211138" cy="1023938"/>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33"/>
            <p:cNvSpPr>
              <a:spLocks/>
            </p:cNvSpPr>
            <p:nvPr userDrawn="1"/>
          </p:nvSpPr>
          <p:spPr bwMode="auto">
            <a:xfrm>
              <a:off x="2189163" y="1955800"/>
              <a:ext cx="517525" cy="214313"/>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4"/>
            <p:cNvSpPr>
              <a:spLocks/>
            </p:cNvSpPr>
            <p:nvPr userDrawn="1"/>
          </p:nvSpPr>
          <p:spPr bwMode="auto">
            <a:xfrm>
              <a:off x="612775" y="1220788"/>
              <a:ext cx="728663" cy="1401763"/>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5"/>
            <p:cNvSpPr>
              <a:spLocks/>
            </p:cNvSpPr>
            <p:nvPr userDrawn="1"/>
          </p:nvSpPr>
          <p:spPr bwMode="auto">
            <a:xfrm>
              <a:off x="617538" y="2184400"/>
              <a:ext cx="1360488" cy="1660525"/>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7" name="Freeform 36"/>
            <p:cNvSpPr>
              <a:spLocks/>
            </p:cNvSpPr>
            <p:nvPr userDrawn="1"/>
          </p:nvSpPr>
          <p:spPr bwMode="auto">
            <a:xfrm>
              <a:off x="2616200" y="2503488"/>
              <a:ext cx="696913" cy="614363"/>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8" name="Freeform 37"/>
            <p:cNvSpPr>
              <a:spLocks/>
            </p:cNvSpPr>
            <p:nvPr userDrawn="1"/>
          </p:nvSpPr>
          <p:spPr bwMode="auto">
            <a:xfrm>
              <a:off x="617538" y="4494213"/>
              <a:ext cx="520700" cy="660400"/>
            </a:xfrm>
            <a:custGeom>
              <a:avLst/>
              <a:gdLst>
                <a:gd name="T0" fmla="*/ 312 w 328"/>
                <a:gd name="T1" fmla="*/ 333 h 416"/>
                <a:gd name="T2" fmla="*/ 267 w 328"/>
                <a:gd name="T3" fmla="*/ 416 h 416"/>
                <a:gd name="T4" fmla="*/ 0 w 328"/>
                <a:gd name="T5" fmla="*/ 416 h 416"/>
                <a:gd name="T6" fmla="*/ 172 w 328"/>
                <a:gd name="T7" fmla="*/ 83 h 416"/>
                <a:gd name="T8" fmla="*/ 19 w 328"/>
                <a:gd name="T9" fmla="*/ 83 h 416"/>
                <a:gd name="T10" fmla="*/ 61 w 328"/>
                <a:gd name="T11" fmla="*/ 0 h 416"/>
                <a:gd name="T12" fmla="*/ 328 w 328"/>
                <a:gd name="T13" fmla="*/ 0 h 416"/>
                <a:gd name="T14" fmla="*/ 156 w 328"/>
                <a:gd name="T15" fmla="*/ 333 h 416"/>
                <a:gd name="T16" fmla="*/ 312 w 328"/>
                <a:gd name="T17" fmla="*/ 333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416">
                  <a:moveTo>
                    <a:pt x="312" y="333"/>
                  </a:moveTo>
                  <a:lnTo>
                    <a:pt x="267" y="416"/>
                  </a:lnTo>
                  <a:lnTo>
                    <a:pt x="0" y="416"/>
                  </a:lnTo>
                  <a:lnTo>
                    <a:pt x="172" y="83"/>
                  </a:lnTo>
                  <a:lnTo>
                    <a:pt x="19" y="83"/>
                  </a:lnTo>
                  <a:lnTo>
                    <a:pt x="61" y="0"/>
                  </a:lnTo>
                  <a:lnTo>
                    <a:pt x="328" y="0"/>
                  </a:lnTo>
                  <a:lnTo>
                    <a:pt x="156" y="333"/>
                  </a:lnTo>
                  <a:lnTo>
                    <a:pt x="312"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9" name="Freeform 38"/>
            <p:cNvSpPr>
              <a:spLocks/>
            </p:cNvSpPr>
            <p:nvPr userDrawn="1"/>
          </p:nvSpPr>
          <p:spPr bwMode="auto">
            <a:xfrm>
              <a:off x="1190625" y="4494213"/>
              <a:ext cx="379413" cy="660400"/>
            </a:xfrm>
            <a:custGeom>
              <a:avLst/>
              <a:gdLst>
                <a:gd name="T0" fmla="*/ 102 w 239"/>
                <a:gd name="T1" fmla="*/ 168 h 416"/>
                <a:gd name="T2" fmla="*/ 239 w 239"/>
                <a:gd name="T3" fmla="*/ 168 h 416"/>
                <a:gd name="T4" fmla="*/ 239 w 239"/>
                <a:gd name="T5" fmla="*/ 248 h 416"/>
                <a:gd name="T6" fmla="*/ 102 w 239"/>
                <a:gd name="T7" fmla="*/ 248 h 416"/>
                <a:gd name="T8" fmla="*/ 102 w 239"/>
                <a:gd name="T9" fmla="*/ 333 h 416"/>
                <a:gd name="T10" fmla="*/ 239 w 239"/>
                <a:gd name="T11" fmla="*/ 333 h 416"/>
                <a:gd name="T12" fmla="*/ 239 w 239"/>
                <a:gd name="T13" fmla="*/ 416 h 416"/>
                <a:gd name="T14" fmla="*/ 0 w 239"/>
                <a:gd name="T15" fmla="*/ 416 h 416"/>
                <a:gd name="T16" fmla="*/ 0 w 239"/>
                <a:gd name="T17" fmla="*/ 0 h 416"/>
                <a:gd name="T18" fmla="*/ 239 w 239"/>
                <a:gd name="T19" fmla="*/ 0 h 416"/>
                <a:gd name="T20" fmla="*/ 239 w 239"/>
                <a:gd name="T21" fmla="*/ 83 h 416"/>
                <a:gd name="T22" fmla="*/ 102 w 239"/>
                <a:gd name="T23" fmla="*/ 83 h 416"/>
                <a:gd name="T24" fmla="*/ 102 w 239"/>
                <a:gd name="T25" fmla="*/ 168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9" h="416">
                  <a:moveTo>
                    <a:pt x="102" y="168"/>
                  </a:moveTo>
                  <a:lnTo>
                    <a:pt x="239" y="168"/>
                  </a:lnTo>
                  <a:lnTo>
                    <a:pt x="239" y="248"/>
                  </a:lnTo>
                  <a:lnTo>
                    <a:pt x="102" y="248"/>
                  </a:lnTo>
                  <a:lnTo>
                    <a:pt x="102" y="333"/>
                  </a:lnTo>
                  <a:lnTo>
                    <a:pt x="239" y="333"/>
                  </a:lnTo>
                  <a:lnTo>
                    <a:pt x="239" y="416"/>
                  </a:lnTo>
                  <a:lnTo>
                    <a:pt x="0" y="416"/>
                  </a:lnTo>
                  <a:lnTo>
                    <a:pt x="0" y="0"/>
                  </a:lnTo>
                  <a:lnTo>
                    <a:pt x="239" y="0"/>
                  </a:lnTo>
                  <a:lnTo>
                    <a:pt x="239" y="83"/>
                  </a:lnTo>
                  <a:lnTo>
                    <a:pt x="102" y="83"/>
                  </a:lnTo>
                  <a:lnTo>
                    <a:pt x="102"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0" name="Freeform 39"/>
            <p:cNvSpPr>
              <a:spLocks noEditPoints="1"/>
            </p:cNvSpPr>
            <p:nvPr userDrawn="1"/>
          </p:nvSpPr>
          <p:spPr bwMode="auto">
            <a:xfrm>
              <a:off x="1641475" y="4494213"/>
              <a:ext cx="471488" cy="660400"/>
            </a:xfrm>
            <a:custGeom>
              <a:avLst/>
              <a:gdLst>
                <a:gd name="T0" fmla="*/ 60 w 126"/>
                <a:gd name="T1" fmla="*/ 0 h 176"/>
                <a:gd name="T2" fmla="*/ 104 w 126"/>
                <a:gd name="T3" fmla="*/ 9 h 176"/>
                <a:gd name="T4" fmla="*/ 124 w 126"/>
                <a:gd name="T5" fmla="*/ 48 h 176"/>
                <a:gd name="T6" fmla="*/ 112 w 126"/>
                <a:gd name="T7" fmla="*/ 78 h 176"/>
                <a:gd name="T8" fmla="*/ 93 w 126"/>
                <a:gd name="T9" fmla="*/ 89 h 176"/>
                <a:gd name="T10" fmla="*/ 114 w 126"/>
                <a:gd name="T11" fmla="*/ 99 h 176"/>
                <a:gd name="T12" fmla="*/ 126 w 126"/>
                <a:gd name="T13" fmla="*/ 129 h 176"/>
                <a:gd name="T14" fmla="*/ 108 w 126"/>
                <a:gd name="T15" fmla="*/ 168 h 176"/>
                <a:gd name="T16" fmla="*/ 71 w 126"/>
                <a:gd name="T17" fmla="*/ 176 h 176"/>
                <a:gd name="T18" fmla="*/ 0 w 126"/>
                <a:gd name="T19" fmla="*/ 176 h 176"/>
                <a:gd name="T20" fmla="*/ 0 w 126"/>
                <a:gd name="T21" fmla="*/ 0 h 176"/>
                <a:gd name="T22" fmla="*/ 60 w 126"/>
                <a:gd name="T23" fmla="*/ 0 h 176"/>
                <a:gd name="T24" fmla="*/ 42 w 126"/>
                <a:gd name="T25" fmla="*/ 73 h 176"/>
                <a:gd name="T26" fmla="*/ 53 w 126"/>
                <a:gd name="T27" fmla="*/ 73 h 176"/>
                <a:gd name="T28" fmla="*/ 80 w 126"/>
                <a:gd name="T29" fmla="*/ 52 h 176"/>
                <a:gd name="T30" fmla="*/ 52 w 126"/>
                <a:gd name="T31" fmla="*/ 32 h 176"/>
                <a:gd name="T32" fmla="*/ 42 w 126"/>
                <a:gd name="T33" fmla="*/ 32 h 176"/>
                <a:gd name="T34" fmla="*/ 42 w 126"/>
                <a:gd name="T35" fmla="*/ 73 h 176"/>
                <a:gd name="T36" fmla="*/ 42 w 126"/>
                <a:gd name="T37" fmla="*/ 145 h 176"/>
                <a:gd name="T38" fmla="*/ 58 w 126"/>
                <a:gd name="T39" fmla="*/ 145 h 176"/>
                <a:gd name="T40" fmla="*/ 83 w 126"/>
                <a:gd name="T41" fmla="*/ 125 h 176"/>
                <a:gd name="T42" fmla="*/ 74 w 126"/>
                <a:gd name="T43" fmla="*/ 107 h 176"/>
                <a:gd name="T44" fmla="*/ 52 w 126"/>
                <a:gd name="T45" fmla="*/ 104 h 176"/>
                <a:gd name="T46" fmla="*/ 42 w 126"/>
                <a:gd name="T47" fmla="*/ 104 h 176"/>
                <a:gd name="T48" fmla="*/ 42 w 126"/>
                <a:gd name="T49" fmla="*/ 14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6" h="176">
                  <a:moveTo>
                    <a:pt x="60" y="0"/>
                  </a:moveTo>
                  <a:cubicBezTo>
                    <a:pt x="82" y="0"/>
                    <a:pt x="95" y="3"/>
                    <a:pt x="104" y="9"/>
                  </a:cubicBezTo>
                  <a:cubicBezTo>
                    <a:pt x="116" y="16"/>
                    <a:pt x="124" y="31"/>
                    <a:pt x="124" y="48"/>
                  </a:cubicBezTo>
                  <a:cubicBezTo>
                    <a:pt x="124" y="60"/>
                    <a:pt x="120" y="71"/>
                    <a:pt x="112" y="78"/>
                  </a:cubicBezTo>
                  <a:cubicBezTo>
                    <a:pt x="107" y="84"/>
                    <a:pt x="103" y="86"/>
                    <a:pt x="93" y="89"/>
                  </a:cubicBezTo>
                  <a:cubicBezTo>
                    <a:pt x="104" y="91"/>
                    <a:pt x="109" y="93"/>
                    <a:pt x="114" y="99"/>
                  </a:cubicBezTo>
                  <a:cubicBezTo>
                    <a:pt x="122" y="106"/>
                    <a:pt x="126" y="116"/>
                    <a:pt x="126" y="129"/>
                  </a:cubicBezTo>
                  <a:cubicBezTo>
                    <a:pt x="126" y="145"/>
                    <a:pt x="120" y="160"/>
                    <a:pt x="108" y="168"/>
                  </a:cubicBezTo>
                  <a:cubicBezTo>
                    <a:pt x="100" y="173"/>
                    <a:pt x="89" y="176"/>
                    <a:pt x="71" y="176"/>
                  </a:cubicBezTo>
                  <a:cubicBezTo>
                    <a:pt x="0" y="176"/>
                    <a:pt x="0" y="176"/>
                    <a:pt x="0" y="176"/>
                  </a:cubicBezTo>
                  <a:cubicBezTo>
                    <a:pt x="0" y="0"/>
                    <a:pt x="0" y="0"/>
                    <a:pt x="0" y="0"/>
                  </a:cubicBezTo>
                  <a:lnTo>
                    <a:pt x="60" y="0"/>
                  </a:lnTo>
                  <a:close/>
                  <a:moveTo>
                    <a:pt x="42" y="73"/>
                  </a:moveTo>
                  <a:cubicBezTo>
                    <a:pt x="53" y="73"/>
                    <a:pt x="53" y="73"/>
                    <a:pt x="53" y="73"/>
                  </a:cubicBezTo>
                  <a:cubicBezTo>
                    <a:pt x="72" y="73"/>
                    <a:pt x="80" y="67"/>
                    <a:pt x="80" y="52"/>
                  </a:cubicBezTo>
                  <a:cubicBezTo>
                    <a:pt x="80" y="38"/>
                    <a:pt x="72" y="32"/>
                    <a:pt x="52" y="32"/>
                  </a:cubicBezTo>
                  <a:cubicBezTo>
                    <a:pt x="42" y="32"/>
                    <a:pt x="42" y="32"/>
                    <a:pt x="42" y="32"/>
                  </a:cubicBezTo>
                  <a:lnTo>
                    <a:pt x="42" y="73"/>
                  </a:lnTo>
                  <a:close/>
                  <a:moveTo>
                    <a:pt x="42" y="145"/>
                  </a:moveTo>
                  <a:cubicBezTo>
                    <a:pt x="58" y="145"/>
                    <a:pt x="58" y="145"/>
                    <a:pt x="58" y="145"/>
                  </a:cubicBezTo>
                  <a:cubicBezTo>
                    <a:pt x="76" y="145"/>
                    <a:pt x="83" y="139"/>
                    <a:pt x="83" y="125"/>
                  </a:cubicBezTo>
                  <a:cubicBezTo>
                    <a:pt x="83" y="117"/>
                    <a:pt x="80" y="111"/>
                    <a:pt x="74" y="107"/>
                  </a:cubicBezTo>
                  <a:cubicBezTo>
                    <a:pt x="69" y="104"/>
                    <a:pt x="65" y="104"/>
                    <a:pt x="52" y="104"/>
                  </a:cubicBezTo>
                  <a:cubicBezTo>
                    <a:pt x="42" y="104"/>
                    <a:pt x="42" y="104"/>
                    <a:pt x="42" y="104"/>
                  </a:cubicBezTo>
                  <a:lnTo>
                    <a:pt x="42"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1" name="Freeform 40"/>
            <p:cNvSpPr>
              <a:spLocks noEditPoints="1"/>
            </p:cNvSpPr>
            <p:nvPr userDrawn="1"/>
          </p:nvSpPr>
          <p:spPr bwMode="auto">
            <a:xfrm>
              <a:off x="2184400" y="4494213"/>
              <a:ext cx="495300" cy="660400"/>
            </a:xfrm>
            <a:custGeom>
              <a:avLst/>
              <a:gdLst>
                <a:gd name="T0" fmla="*/ 42 w 132"/>
                <a:gd name="T1" fmla="*/ 176 h 176"/>
                <a:gd name="T2" fmla="*/ 0 w 132"/>
                <a:gd name="T3" fmla="*/ 176 h 176"/>
                <a:gd name="T4" fmla="*/ 0 w 132"/>
                <a:gd name="T5" fmla="*/ 0 h 176"/>
                <a:gd name="T6" fmla="*/ 57 w 132"/>
                <a:gd name="T7" fmla="*/ 0 h 176"/>
                <a:gd name="T8" fmla="*/ 108 w 132"/>
                <a:gd name="T9" fmla="*/ 14 h 176"/>
                <a:gd name="T10" fmla="*/ 127 w 132"/>
                <a:gd name="T11" fmla="*/ 58 h 176"/>
                <a:gd name="T12" fmla="*/ 93 w 132"/>
                <a:gd name="T13" fmla="*/ 111 h 176"/>
                <a:gd name="T14" fmla="*/ 132 w 132"/>
                <a:gd name="T15" fmla="*/ 176 h 176"/>
                <a:gd name="T16" fmla="*/ 81 w 132"/>
                <a:gd name="T17" fmla="*/ 176 h 176"/>
                <a:gd name="T18" fmla="*/ 42 w 132"/>
                <a:gd name="T19" fmla="*/ 108 h 176"/>
                <a:gd name="T20" fmla="*/ 42 w 132"/>
                <a:gd name="T21" fmla="*/ 176 h 176"/>
                <a:gd name="T22" fmla="*/ 56 w 132"/>
                <a:gd name="T23" fmla="*/ 84 h 176"/>
                <a:gd name="T24" fmla="*/ 84 w 132"/>
                <a:gd name="T25" fmla="*/ 60 h 176"/>
                <a:gd name="T26" fmla="*/ 59 w 132"/>
                <a:gd name="T27" fmla="*/ 35 h 176"/>
                <a:gd name="T28" fmla="*/ 42 w 132"/>
                <a:gd name="T29" fmla="*/ 35 h 176"/>
                <a:gd name="T30" fmla="*/ 42 w 132"/>
                <a:gd name="T31" fmla="*/ 84 h 176"/>
                <a:gd name="T32" fmla="*/ 56 w 132"/>
                <a:gd name="T33" fmla="*/ 8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76">
                  <a:moveTo>
                    <a:pt x="42" y="176"/>
                  </a:moveTo>
                  <a:cubicBezTo>
                    <a:pt x="0" y="176"/>
                    <a:pt x="0" y="176"/>
                    <a:pt x="0" y="176"/>
                  </a:cubicBezTo>
                  <a:cubicBezTo>
                    <a:pt x="0" y="0"/>
                    <a:pt x="0" y="0"/>
                    <a:pt x="0" y="0"/>
                  </a:cubicBezTo>
                  <a:cubicBezTo>
                    <a:pt x="57" y="0"/>
                    <a:pt x="57" y="0"/>
                    <a:pt x="57" y="0"/>
                  </a:cubicBezTo>
                  <a:cubicBezTo>
                    <a:pt x="80" y="0"/>
                    <a:pt x="96" y="5"/>
                    <a:pt x="108" y="14"/>
                  </a:cubicBezTo>
                  <a:cubicBezTo>
                    <a:pt x="120" y="23"/>
                    <a:pt x="127" y="39"/>
                    <a:pt x="127" y="58"/>
                  </a:cubicBezTo>
                  <a:cubicBezTo>
                    <a:pt x="127" y="85"/>
                    <a:pt x="116" y="102"/>
                    <a:pt x="93" y="111"/>
                  </a:cubicBezTo>
                  <a:cubicBezTo>
                    <a:pt x="132" y="176"/>
                    <a:pt x="132" y="176"/>
                    <a:pt x="132" y="176"/>
                  </a:cubicBezTo>
                  <a:cubicBezTo>
                    <a:pt x="81" y="176"/>
                    <a:pt x="81" y="176"/>
                    <a:pt x="81" y="176"/>
                  </a:cubicBezTo>
                  <a:cubicBezTo>
                    <a:pt x="42" y="108"/>
                    <a:pt x="42" y="108"/>
                    <a:pt x="42" y="108"/>
                  </a:cubicBezTo>
                  <a:lnTo>
                    <a:pt x="42" y="176"/>
                  </a:lnTo>
                  <a:close/>
                  <a:moveTo>
                    <a:pt x="56" y="84"/>
                  </a:moveTo>
                  <a:cubicBezTo>
                    <a:pt x="73" y="84"/>
                    <a:pt x="84" y="75"/>
                    <a:pt x="84" y="60"/>
                  </a:cubicBezTo>
                  <a:cubicBezTo>
                    <a:pt x="84" y="45"/>
                    <a:pt x="74" y="35"/>
                    <a:pt x="59" y="35"/>
                  </a:cubicBezTo>
                  <a:cubicBezTo>
                    <a:pt x="42" y="35"/>
                    <a:pt x="42" y="35"/>
                    <a:pt x="42" y="35"/>
                  </a:cubicBezTo>
                  <a:cubicBezTo>
                    <a:pt x="42" y="84"/>
                    <a:pt x="42" y="84"/>
                    <a:pt x="42" y="84"/>
                  </a:cubicBezTo>
                  <a:lnTo>
                    <a:pt x="56"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2" name="Freeform 41"/>
            <p:cNvSpPr>
              <a:spLocks noEditPoints="1"/>
            </p:cNvSpPr>
            <p:nvPr userDrawn="1"/>
          </p:nvSpPr>
          <p:spPr bwMode="auto">
            <a:xfrm>
              <a:off x="2679700" y="4494213"/>
              <a:ext cx="633413" cy="660400"/>
            </a:xfrm>
            <a:custGeom>
              <a:avLst/>
              <a:gdLst>
                <a:gd name="T0" fmla="*/ 265 w 399"/>
                <a:gd name="T1" fmla="*/ 0 h 416"/>
                <a:gd name="T2" fmla="*/ 135 w 399"/>
                <a:gd name="T3" fmla="*/ 0 h 416"/>
                <a:gd name="T4" fmla="*/ 0 w 399"/>
                <a:gd name="T5" fmla="*/ 416 h 416"/>
                <a:gd name="T6" fmla="*/ 106 w 399"/>
                <a:gd name="T7" fmla="*/ 416 h 416"/>
                <a:gd name="T8" fmla="*/ 130 w 399"/>
                <a:gd name="T9" fmla="*/ 335 h 416"/>
                <a:gd name="T10" fmla="*/ 265 w 399"/>
                <a:gd name="T11" fmla="*/ 335 h 416"/>
                <a:gd name="T12" fmla="*/ 291 w 399"/>
                <a:gd name="T13" fmla="*/ 416 h 416"/>
                <a:gd name="T14" fmla="*/ 399 w 399"/>
                <a:gd name="T15" fmla="*/ 416 h 416"/>
                <a:gd name="T16" fmla="*/ 265 w 399"/>
                <a:gd name="T17" fmla="*/ 0 h 416"/>
                <a:gd name="T18" fmla="*/ 156 w 399"/>
                <a:gd name="T19" fmla="*/ 253 h 416"/>
                <a:gd name="T20" fmla="*/ 199 w 399"/>
                <a:gd name="T21" fmla="*/ 120 h 416"/>
                <a:gd name="T22" fmla="*/ 239 w 399"/>
                <a:gd name="T23" fmla="*/ 253 h 416"/>
                <a:gd name="T24" fmla="*/ 156 w 399"/>
                <a:gd name="T25" fmla="*/ 253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16">
                  <a:moveTo>
                    <a:pt x="265" y="0"/>
                  </a:moveTo>
                  <a:lnTo>
                    <a:pt x="135" y="0"/>
                  </a:lnTo>
                  <a:lnTo>
                    <a:pt x="0" y="416"/>
                  </a:lnTo>
                  <a:lnTo>
                    <a:pt x="106" y="416"/>
                  </a:lnTo>
                  <a:lnTo>
                    <a:pt x="130" y="335"/>
                  </a:lnTo>
                  <a:lnTo>
                    <a:pt x="265" y="335"/>
                  </a:lnTo>
                  <a:lnTo>
                    <a:pt x="291" y="416"/>
                  </a:lnTo>
                  <a:lnTo>
                    <a:pt x="399" y="416"/>
                  </a:lnTo>
                  <a:lnTo>
                    <a:pt x="265" y="0"/>
                  </a:lnTo>
                  <a:close/>
                  <a:moveTo>
                    <a:pt x="156" y="253"/>
                  </a:moveTo>
                  <a:lnTo>
                    <a:pt x="199" y="120"/>
                  </a:lnTo>
                  <a:lnTo>
                    <a:pt x="239" y="253"/>
                  </a:lnTo>
                  <a:lnTo>
                    <a:pt x="156"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10" name="Picture Placeholder 9"/>
          <p:cNvSpPr>
            <a:spLocks noGrp="1"/>
          </p:cNvSpPr>
          <p:nvPr>
            <p:ph type="pic" sz="quarter" idx="13"/>
          </p:nvPr>
        </p:nvSpPr>
        <p:spPr>
          <a:xfrm>
            <a:off x="2631730" y="1106489"/>
            <a:ext cx="5506331" cy="2222038"/>
          </a:xfrm>
          <a:prstGeom prst="parallelogram">
            <a:avLst>
              <a:gd name="adj" fmla="val 53706"/>
            </a:avLst>
          </a:prstGeom>
          <a:solidFill>
            <a:schemeClr val="bg2"/>
          </a:solidFill>
          <a:ln>
            <a:noFill/>
          </a:ln>
        </p:spPr>
        <p:txBody>
          <a:bodyPr/>
          <a:lstStyle/>
          <a:p>
            <a:endParaRPr lang="en-US" dirty="0"/>
          </a:p>
        </p:txBody>
      </p:sp>
    </p:spTree>
    <p:extLst>
      <p:ext uri="{BB962C8B-B14F-4D97-AF65-F5344CB8AC3E}">
        <p14:creationId xmlns:p14="http://schemas.microsoft.com/office/powerpoint/2010/main" val="1138248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Multiple Pictures with Text">
    <p:bg>
      <p:bgPr>
        <a:solidFill>
          <a:schemeClr val="accent4"/>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7404412" y="1248451"/>
            <a:ext cx="4240024" cy="4864498"/>
            <a:chOff x="9959950" y="4707058"/>
            <a:chExt cx="2029842" cy="1996506"/>
          </a:xfrm>
          <a:solidFill>
            <a:schemeClr val="bg1">
              <a:alpha val="5000"/>
            </a:schemeClr>
          </a:solidFill>
        </p:grpSpPr>
        <p:sp>
          <p:nvSpPr>
            <p:cNvPr id="16" name="Freeform 15"/>
            <p:cNvSpPr>
              <a:spLocks/>
            </p:cNvSpPr>
            <p:nvPr userDrawn="1"/>
          </p:nvSpPr>
          <p:spPr bwMode="auto">
            <a:xfrm>
              <a:off x="11304825" y="5592639"/>
              <a:ext cx="161099" cy="398038"/>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6"/>
            <p:cNvSpPr>
              <a:spLocks/>
            </p:cNvSpPr>
            <p:nvPr userDrawn="1"/>
          </p:nvSpPr>
          <p:spPr bwMode="auto">
            <a:xfrm>
              <a:off x="10253507" y="4707058"/>
              <a:ext cx="961818" cy="1598468"/>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7"/>
            <p:cNvSpPr>
              <a:spLocks/>
            </p:cNvSpPr>
            <p:nvPr userDrawn="1"/>
          </p:nvSpPr>
          <p:spPr bwMode="auto">
            <a:xfrm>
              <a:off x="10986207" y="5311485"/>
              <a:ext cx="158712" cy="679191"/>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18"/>
            <p:cNvSpPr>
              <a:spLocks/>
            </p:cNvSpPr>
            <p:nvPr userDrawn="1"/>
          </p:nvSpPr>
          <p:spPr bwMode="auto">
            <a:xfrm>
              <a:off x="11144920" y="5450483"/>
              <a:ext cx="389023" cy="142157"/>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19"/>
            <p:cNvSpPr>
              <a:spLocks/>
            </p:cNvSpPr>
            <p:nvPr userDrawn="1"/>
          </p:nvSpPr>
          <p:spPr bwMode="auto">
            <a:xfrm>
              <a:off x="9959950" y="4962940"/>
              <a:ext cx="547735" cy="929808"/>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1" name="Freeform 20"/>
            <p:cNvSpPr>
              <a:spLocks/>
            </p:cNvSpPr>
            <p:nvPr userDrawn="1"/>
          </p:nvSpPr>
          <p:spPr bwMode="auto">
            <a:xfrm>
              <a:off x="9963530" y="5602116"/>
              <a:ext cx="1022678" cy="1101448"/>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2" name="Freeform 21"/>
            <p:cNvSpPr>
              <a:spLocks/>
            </p:cNvSpPr>
            <p:nvPr userDrawn="1"/>
          </p:nvSpPr>
          <p:spPr bwMode="auto">
            <a:xfrm>
              <a:off x="11465923" y="5813771"/>
              <a:ext cx="523869" cy="407515"/>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3" name="Rectangle 22"/>
          <p:cNvSpPr/>
          <p:nvPr userDrawn="1"/>
        </p:nvSpPr>
        <p:spPr>
          <a:xfrm>
            <a:off x="0" y="0"/>
            <a:ext cx="12188825" cy="6978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solidFill>
                <a:prstClr val="white"/>
              </a:solidFill>
            </a:endParaRPr>
          </a:p>
        </p:txBody>
      </p:sp>
      <p:grpSp>
        <p:nvGrpSpPr>
          <p:cNvPr id="24" name="Group 23"/>
          <p:cNvGrpSpPr>
            <a:grpSpLocks noChangeAspect="1"/>
          </p:cNvGrpSpPr>
          <p:nvPr userDrawn="1"/>
        </p:nvGrpSpPr>
        <p:grpSpPr>
          <a:xfrm>
            <a:off x="403282" y="151854"/>
            <a:ext cx="1297406" cy="418699"/>
            <a:chOff x="254000" y="6443663"/>
            <a:chExt cx="1096963" cy="354012"/>
          </a:xfrm>
          <a:solidFill>
            <a:schemeClr val="bg1"/>
          </a:solidFill>
        </p:grpSpPr>
        <p:sp>
          <p:nvSpPr>
            <p:cNvPr id="25" name="Freeform 24"/>
            <p:cNvSpPr>
              <a:spLocks/>
            </p:cNvSpPr>
            <p:nvPr/>
          </p:nvSpPr>
          <p:spPr bwMode="auto">
            <a:xfrm>
              <a:off x="465138" y="6600825"/>
              <a:ext cx="25400" cy="71437"/>
            </a:xfrm>
            <a:custGeom>
              <a:avLst/>
              <a:gdLst>
                <a:gd name="T0" fmla="*/ 16 w 16"/>
                <a:gd name="T1" fmla="*/ 16 h 45"/>
                <a:gd name="T2" fmla="*/ 0 w 16"/>
                <a:gd name="T3" fmla="*/ 0 h 45"/>
                <a:gd name="T4" fmla="*/ 0 w 16"/>
                <a:gd name="T5" fmla="*/ 45 h 45"/>
                <a:gd name="T6" fmla="*/ 16 w 16"/>
                <a:gd name="T7" fmla="*/ 45 h 45"/>
                <a:gd name="T8" fmla="*/ 16 w 16"/>
                <a:gd name="T9" fmla="*/ 16 h 45"/>
              </a:gdLst>
              <a:ahLst/>
              <a:cxnLst>
                <a:cxn ang="0">
                  <a:pos x="T0" y="T1"/>
                </a:cxn>
                <a:cxn ang="0">
                  <a:pos x="T2" y="T3"/>
                </a:cxn>
                <a:cxn ang="0">
                  <a:pos x="T4" y="T5"/>
                </a:cxn>
                <a:cxn ang="0">
                  <a:pos x="T6" y="T7"/>
                </a:cxn>
                <a:cxn ang="0">
                  <a:pos x="T8" y="T9"/>
                </a:cxn>
              </a:cxnLst>
              <a:rect l="0" t="0" r="r" b="b"/>
              <a:pathLst>
                <a:path w="16" h="45">
                  <a:moveTo>
                    <a:pt x="16" y="16"/>
                  </a:moveTo>
                  <a:lnTo>
                    <a:pt x="0" y="0"/>
                  </a:lnTo>
                  <a:lnTo>
                    <a:pt x="0" y="45"/>
                  </a:lnTo>
                  <a:lnTo>
                    <a:pt x="16" y="45"/>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25"/>
            <p:cNvSpPr>
              <a:spLocks/>
            </p:cNvSpPr>
            <p:nvPr/>
          </p:nvSpPr>
          <p:spPr bwMode="auto">
            <a:xfrm>
              <a:off x="300038" y="6443663"/>
              <a:ext cx="150813" cy="284162"/>
            </a:xfrm>
            <a:custGeom>
              <a:avLst/>
              <a:gdLst>
                <a:gd name="T0" fmla="*/ 178 w 299"/>
                <a:gd name="T1" fmla="*/ 212 h 563"/>
                <a:gd name="T2" fmla="*/ 299 w 299"/>
                <a:gd name="T3" fmla="*/ 212 h 563"/>
                <a:gd name="T4" fmla="*/ 250 w 299"/>
                <a:gd name="T5" fmla="*/ 163 h 563"/>
                <a:gd name="T6" fmla="*/ 249 w 299"/>
                <a:gd name="T7" fmla="*/ 163 h 563"/>
                <a:gd name="T8" fmla="*/ 186 w 299"/>
                <a:gd name="T9" fmla="*/ 163 h 563"/>
                <a:gd name="T10" fmla="*/ 260 w 299"/>
                <a:gd name="T11" fmla="*/ 81 h 563"/>
                <a:gd name="T12" fmla="*/ 178 w 299"/>
                <a:gd name="T13" fmla="*/ 0 h 563"/>
                <a:gd name="T14" fmla="*/ 178 w 299"/>
                <a:gd name="T15" fmla="*/ 163 h 563"/>
                <a:gd name="T16" fmla="*/ 178 w 299"/>
                <a:gd name="T17" fmla="*/ 163 h 563"/>
                <a:gd name="T18" fmla="*/ 43 w 299"/>
                <a:gd name="T19" fmla="*/ 28 h 563"/>
                <a:gd name="T20" fmla="*/ 22 w 299"/>
                <a:gd name="T21" fmla="*/ 40 h 563"/>
                <a:gd name="T22" fmla="*/ 0 w 299"/>
                <a:gd name="T23" fmla="*/ 55 h 563"/>
                <a:gd name="T24" fmla="*/ 129 w 299"/>
                <a:gd name="T25" fmla="*/ 183 h 563"/>
                <a:gd name="T26" fmla="*/ 129 w 299"/>
                <a:gd name="T27" fmla="*/ 464 h 563"/>
                <a:gd name="T28" fmla="*/ 228 w 299"/>
                <a:gd name="T29" fmla="*/ 563 h 563"/>
                <a:gd name="T30" fmla="*/ 228 w 299"/>
                <a:gd name="T31" fmla="*/ 493 h 563"/>
                <a:gd name="T32" fmla="*/ 178 w 299"/>
                <a:gd name="T33" fmla="*/ 443 h 563"/>
                <a:gd name="T34" fmla="*/ 178 w 299"/>
                <a:gd name="T35" fmla="*/ 21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563">
                  <a:moveTo>
                    <a:pt x="178" y="212"/>
                  </a:moveTo>
                  <a:cubicBezTo>
                    <a:pt x="299" y="212"/>
                    <a:pt x="299" y="212"/>
                    <a:pt x="299" y="212"/>
                  </a:cubicBezTo>
                  <a:cubicBezTo>
                    <a:pt x="250" y="163"/>
                    <a:pt x="250" y="163"/>
                    <a:pt x="250" y="163"/>
                  </a:cubicBezTo>
                  <a:cubicBezTo>
                    <a:pt x="249" y="163"/>
                    <a:pt x="249" y="163"/>
                    <a:pt x="249" y="163"/>
                  </a:cubicBezTo>
                  <a:cubicBezTo>
                    <a:pt x="186" y="163"/>
                    <a:pt x="186" y="163"/>
                    <a:pt x="186" y="163"/>
                  </a:cubicBezTo>
                  <a:cubicBezTo>
                    <a:pt x="227" y="159"/>
                    <a:pt x="260" y="124"/>
                    <a:pt x="260" y="81"/>
                  </a:cubicBezTo>
                  <a:cubicBezTo>
                    <a:pt x="260" y="36"/>
                    <a:pt x="223" y="0"/>
                    <a:pt x="178" y="0"/>
                  </a:cubicBezTo>
                  <a:cubicBezTo>
                    <a:pt x="178" y="163"/>
                    <a:pt x="178" y="163"/>
                    <a:pt x="178" y="163"/>
                  </a:cubicBezTo>
                  <a:cubicBezTo>
                    <a:pt x="178" y="163"/>
                    <a:pt x="178" y="163"/>
                    <a:pt x="178" y="163"/>
                  </a:cubicBezTo>
                  <a:cubicBezTo>
                    <a:pt x="43" y="28"/>
                    <a:pt x="43" y="28"/>
                    <a:pt x="43" y="28"/>
                  </a:cubicBezTo>
                  <a:cubicBezTo>
                    <a:pt x="36" y="31"/>
                    <a:pt x="29" y="35"/>
                    <a:pt x="22" y="40"/>
                  </a:cubicBezTo>
                  <a:cubicBezTo>
                    <a:pt x="14" y="45"/>
                    <a:pt x="7" y="50"/>
                    <a:pt x="0" y="55"/>
                  </a:cubicBezTo>
                  <a:cubicBezTo>
                    <a:pt x="129" y="183"/>
                    <a:pt x="129" y="183"/>
                    <a:pt x="129" y="183"/>
                  </a:cubicBezTo>
                  <a:cubicBezTo>
                    <a:pt x="129" y="464"/>
                    <a:pt x="129" y="464"/>
                    <a:pt x="129" y="464"/>
                  </a:cubicBezTo>
                  <a:cubicBezTo>
                    <a:pt x="228" y="563"/>
                    <a:pt x="228" y="563"/>
                    <a:pt x="228" y="563"/>
                  </a:cubicBezTo>
                  <a:cubicBezTo>
                    <a:pt x="228" y="493"/>
                    <a:pt x="228" y="493"/>
                    <a:pt x="228" y="493"/>
                  </a:cubicBezTo>
                  <a:cubicBezTo>
                    <a:pt x="178" y="443"/>
                    <a:pt x="178" y="443"/>
                    <a:pt x="178" y="443"/>
                  </a:cubicBezTo>
                  <a:lnTo>
                    <a:pt x="178"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6"/>
            <p:cNvSpPr>
              <a:spLocks/>
            </p:cNvSpPr>
            <p:nvPr/>
          </p:nvSpPr>
          <p:spPr bwMode="auto">
            <a:xfrm>
              <a:off x="414338" y="6550025"/>
              <a:ext cx="25400" cy="122237"/>
            </a:xfrm>
            <a:custGeom>
              <a:avLst/>
              <a:gdLst>
                <a:gd name="T0" fmla="*/ 0 w 16"/>
                <a:gd name="T1" fmla="*/ 0 h 77"/>
                <a:gd name="T2" fmla="*/ 0 w 16"/>
                <a:gd name="T3" fmla="*/ 77 h 77"/>
                <a:gd name="T4" fmla="*/ 16 w 16"/>
                <a:gd name="T5" fmla="*/ 77 h 77"/>
                <a:gd name="T6" fmla="*/ 16 w 16"/>
                <a:gd name="T7" fmla="*/ 16 h 77"/>
                <a:gd name="T8" fmla="*/ 0 w 16"/>
                <a:gd name="T9" fmla="*/ 0 h 77"/>
              </a:gdLst>
              <a:ahLst/>
              <a:cxnLst>
                <a:cxn ang="0">
                  <a:pos x="T0" y="T1"/>
                </a:cxn>
                <a:cxn ang="0">
                  <a:pos x="T2" y="T3"/>
                </a:cxn>
                <a:cxn ang="0">
                  <a:pos x="T4" y="T5"/>
                </a:cxn>
                <a:cxn ang="0">
                  <a:pos x="T6" y="T7"/>
                </a:cxn>
                <a:cxn ang="0">
                  <a:pos x="T8" y="T9"/>
                </a:cxn>
              </a:cxnLst>
              <a:rect l="0" t="0" r="r" b="b"/>
              <a:pathLst>
                <a:path w="16" h="77">
                  <a:moveTo>
                    <a:pt x="0" y="0"/>
                  </a:moveTo>
                  <a:lnTo>
                    <a:pt x="0" y="77"/>
                  </a:lnTo>
                  <a:lnTo>
                    <a:pt x="16" y="77"/>
                  </a:lnTo>
                  <a:lnTo>
                    <a:pt x="16"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7"/>
            <p:cNvSpPr>
              <a:spLocks/>
            </p:cNvSpPr>
            <p:nvPr/>
          </p:nvSpPr>
          <p:spPr bwMode="auto">
            <a:xfrm>
              <a:off x="439738" y="6575425"/>
              <a:ext cx="60325" cy="25400"/>
            </a:xfrm>
            <a:custGeom>
              <a:avLst/>
              <a:gdLst>
                <a:gd name="T0" fmla="*/ 38 w 38"/>
                <a:gd name="T1" fmla="*/ 16 h 16"/>
                <a:gd name="T2" fmla="*/ 22 w 38"/>
                <a:gd name="T3" fmla="*/ 0 h 16"/>
                <a:gd name="T4" fmla="*/ 0 w 38"/>
                <a:gd name="T5" fmla="*/ 0 h 16"/>
                <a:gd name="T6" fmla="*/ 16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22" y="0"/>
                  </a:lnTo>
                  <a:lnTo>
                    <a:pt x="0" y="0"/>
                  </a:lnTo>
                  <a:lnTo>
                    <a:pt x="16" y="1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9" name="Freeform 28"/>
            <p:cNvSpPr>
              <a:spLocks/>
            </p:cNvSpPr>
            <p:nvPr/>
          </p:nvSpPr>
          <p:spPr bwMode="auto">
            <a:xfrm>
              <a:off x="254000" y="6489700"/>
              <a:ext cx="85725" cy="163512"/>
            </a:xfrm>
            <a:custGeom>
              <a:avLst/>
              <a:gdLst>
                <a:gd name="T0" fmla="*/ 170 w 170"/>
                <a:gd name="T1" fmla="*/ 327 h 327"/>
                <a:gd name="T2" fmla="*/ 170 w 170"/>
                <a:gd name="T3" fmla="*/ 324 h 327"/>
                <a:gd name="T4" fmla="*/ 170 w 170"/>
                <a:gd name="T5" fmla="*/ 324 h 327"/>
                <a:gd name="T6" fmla="*/ 170 w 170"/>
                <a:gd name="T7" fmla="*/ 114 h 327"/>
                <a:gd name="T8" fmla="*/ 56 w 170"/>
                <a:gd name="T9" fmla="*/ 0 h 327"/>
                <a:gd name="T10" fmla="*/ 29 w 170"/>
                <a:gd name="T11" fmla="*/ 43 h 327"/>
                <a:gd name="T12" fmla="*/ 121 w 170"/>
                <a:gd name="T13" fmla="*/ 135 h 327"/>
                <a:gd name="T14" fmla="*/ 121 w 170"/>
                <a:gd name="T15" fmla="*/ 205 h 327"/>
                <a:gd name="T16" fmla="*/ 121 w 170"/>
                <a:gd name="T17" fmla="*/ 205 h 327"/>
                <a:gd name="T18" fmla="*/ 9 w 170"/>
                <a:gd name="T19" fmla="*/ 93 h 327"/>
                <a:gd name="T20" fmla="*/ 0 w 170"/>
                <a:gd name="T21" fmla="*/ 155 h 327"/>
                <a:gd name="T22" fmla="*/ 170 w 170"/>
                <a:gd name="T23"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327">
                  <a:moveTo>
                    <a:pt x="170" y="327"/>
                  </a:moveTo>
                  <a:cubicBezTo>
                    <a:pt x="170" y="324"/>
                    <a:pt x="170" y="324"/>
                    <a:pt x="170" y="324"/>
                  </a:cubicBezTo>
                  <a:cubicBezTo>
                    <a:pt x="170" y="324"/>
                    <a:pt x="170" y="324"/>
                    <a:pt x="170" y="324"/>
                  </a:cubicBezTo>
                  <a:cubicBezTo>
                    <a:pt x="170" y="114"/>
                    <a:pt x="170" y="114"/>
                    <a:pt x="170" y="114"/>
                  </a:cubicBezTo>
                  <a:cubicBezTo>
                    <a:pt x="56" y="0"/>
                    <a:pt x="56" y="0"/>
                    <a:pt x="56" y="0"/>
                  </a:cubicBezTo>
                  <a:cubicBezTo>
                    <a:pt x="46" y="13"/>
                    <a:pt x="36" y="28"/>
                    <a:pt x="29" y="43"/>
                  </a:cubicBezTo>
                  <a:cubicBezTo>
                    <a:pt x="121" y="135"/>
                    <a:pt x="121" y="135"/>
                    <a:pt x="121" y="135"/>
                  </a:cubicBezTo>
                  <a:cubicBezTo>
                    <a:pt x="121" y="205"/>
                    <a:pt x="121" y="205"/>
                    <a:pt x="121" y="205"/>
                  </a:cubicBezTo>
                  <a:cubicBezTo>
                    <a:pt x="121" y="205"/>
                    <a:pt x="121" y="205"/>
                    <a:pt x="121" y="205"/>
                  </a:cubicBezTo>
                  <a:cubicBezTo>
                    <a:pt x="9" y="93"/>
                    <a:pt x="9" y="93"/>
                    <a:pt x="9" y="93"/>
                  </a:cubicBezTo>
                  <a:cubicBezTo>
                    <a:pt x="4" y="113"/>
                    <a:pt x="1" y="133"/>
                    <a:pt x="0" y="155"/>
                  </a:cubicBezTo>
                  <a:cubicBezTo>
                    <a:pt x="0" y="155"/>
                    <a:pt x="165" y="322"/>
                    <a:pt x="170"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29"/>
            <p:cNvSpPr>
              <a:spLocks/>
            </p:cNvSpPr>
            <p:nvPr/>
          </p:nvSpPr>
          <p:spPr bwMode="auto">
            <a:xfrm>
              <a:off x="254000" y="6602413"/>
              <a:ext cx="160338" cy="195262"/>
            </a:xfrm>
            <a:custGeom>
              <a:avLst/>
              <a:gdLst>
                <a:gd name="T0" fmla="*/ 0 w 101"/>
                <a:gd name="T1" fmla="*/ 0 h 123"/>
                <a:gd name="T2" fmla="*/ 0 w 101"/>
                <a:gd name="T3" fmla="*/ 23 h 123"/>
                <a:gd name="T4" fmla="*/ 101 w 101"/>
                <a:gd name="T5" fmla="*/ 123 h 123"/>
                <a:gd name="T6" fmla="*/ 101 w 101"/>
                <a:gd name="T7" fmla="*/ 101 h 123"/>
                <a:gd name="T8" fmla="*/ 0 w 101"/>
                <a:gd name="T9" fmla="*/ 0 h 123"/>
              </a:gdLst>
              <a:ahLst/>
              <a:cxnLst>
                <a:cxn ang="0">
                  <a:pos x="T0" y="T1"/>
                </a:cxn>
                <a:cxn ang="0">
                  <a:pos x="T2" y="T3"/>
                </a:cxn>
                <a:cxn ang="0">
                  <a:pos x="T4" y="T5"/>
                </a:cxn>
                <a:cxn ang="0">
                  <a:pos x="T6" y="T7"/>
                </a:cxn>
                <a:cxn ang="0">
                  <a:pos x="T8" y="T9"/>
                </a:cxn>
              </a:cxnLst>
              <a:rect l="0" t="0" r="r" b="b"/>
              <a:pathLst>
                <a:path w="101" h="123">
                  <a:moveTo>
                    <a:pt x="0" y="0"/>
                  </a:moveTo>
                  <a:lnTo>
                    <a:pt x="0" y="23"/>
                  </a:lnTo>
                  <a:lnTo>
                    <a:pt x="101" y="123"/>
                  </a:lnTo>
                  <a:lnTo>
                    <a:pt x="101" y="10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30"/>
            <p:cNvSpPr>
              <a:spLocks/>
            </p:cNvSpPr>
            <p:nvPr/>
          </p:nvSpPr>
          <p:spPr bwMode="auto">
            <a:xfrm>
              <a:off x="490538" y="6640513"/>
              <a:ext cx="80963" cy="73025"/>
            </a:xfrm>
            <a:custGeom>
              <a:avLst/>
              <a:gdLst>
                <a:gd name="T0" fmla="*/ 99 w 163"/>
                <a:gd name="T1" fmla="*/ 0 h 145"/>
                <a:gd name="T2" fmla="*/ 49 w 163"/>
                <a:gd name="T3" fmla="*/ 0 h 145"/>
                <a:gd name="T4" fmla="*/ 49 w 163"/>
                <a:gd name="T5" fmla="*/ 63 h 145"/>
                <a:gd name="T6" fmla="*/ 0 w 163"/>
                <a:gd name="T7" fmla="*/ 63 h 145"/>
                <a:gd name="T8" fmla="*/ 81 w 163"/>
                <a:gd name="T9" fmla="*/ 145 h 145"/>
                <a:gd name="T10" fmla="*/ 163 w 163"/>
                <a:gd name="T11" fmla="*/ 63 h 145"/>
                <a:gd name="T12" fmla="*/ 99 w 163"/>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63" h="145">
                  <a:moveTo>
                    <a:pt x="99" y="0"/>
                  </a:moveTo>
                  <a:cubicBezTo>
                    <a:pt x="49" y="0"/>
                    <a:pt x="49" y="0"/>
                    <a:pt x="49" y="0"/>
                  </a:cubicBezTo>
                  <a:cubicBezTo>
                    <a:pt x="49" y="63"/>
                    <a:pt x="49" y="63"/>
                    <a:pt x="49" y="63"/>
                  </a:cubicBezTo>
                  <a:cubicBezTo>
                    <a:pt x="0" y="63"/>
                    <a:pt x="0" y="63"/>
                    <a:pt x="0" y="63"/>
                  </a:cubicBezTo>
                  <a:cubicBezTo>
                    <a:pt x="0" y="108"/>
                    <a:pt x="36" y="145"/>
                    <a:pt x="81" y="145"/>
                  </a:cubicBezTo>
                  <a:cubicBezTo>
                    <a:pt x="126" y="145"/>
                    <a:pt x="163" y="108"/>
                    <a:pt x="163" y="63"/>
                  </a:cubicBez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31"/>
            <p:cNvSpPr>
              <a:spLocks/>
            </p:cNvSpPr>
            <p:nvPr/>
          </p:nvSpPr>
          <p:spPr bwMode="auto">
            <a:xfrm>
              <a:off x="606425" y="6526213"/>
              <a:ext cx="144463" cy="180975"/>
            </a:xfrm>
            <a:custGeom>
              <a:avLst/>
              <a:gdLst>
                <a:gd name="T0" fmla="*/ 87 w 91"/>
                <a:gd name="T1" fmla="*/ 92 h 114"/>
                <a:gd name="T2" fmla="*/ 74 w 91"/>
                <a:gd name="T3" fmla="*/ 114 h 114"/>
                <a:gd name="T4" fmla="*/ 0 w 91"/>
                <a:gd name="T5" fmla="*/ 114 h 114"/>
                <a:gd name="T6" fmla="*/ 48 w 91"/>
                <a:gd name="T7" fmla="*/ 23 h 114"/>
                <a:gd name="T8" fmla="*/ 6 w 91"/>
                <a:gd name="T9" fmla="*/ 23 h 114"/>
                <a:gd name="T10" fmla="*/ 18 w 91"/>
                <a:gd name="T11" fmla="*/ 0 h 114"/>
                <a:gd name="T12" fmla="*/ 91 w 91"/>
                <a:gd name="T13" fmla="*/ 0 h 114"/>
                <a:gd name="T14" fmla="*/ 44 w 91"/>
                <a:gd name="T15" fmla="*/ 92 h 114"/>
                <a:gd name="T16" fmla="*/ 87 w 91"/>
                <a:gd name="T17"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4">
                  <a:moveTo>
                    <a:pt x="87" y="92"/>
                  </a:moveTo>
                  <a:lnTo>
                    <a:pt x="74" y="114"/>
                  </a:lnTo>
                  <a:lnTo>
                    <a:pt x="0" y="114"/>
                  </a:lnTo>
                  <a:lnTo>
                    <a:pt x="48" y="23"/>
                  </a:lnTo>
                  <a:lnTo>
                    <a:pt x="6" y="23"/>
                  </a:lnTo>
                  <a:lnTo>
                    <a:pt x="18" y="0"/>
                  </a:lnTo>
                  <a:lnTo>
                    <a:pt x="91" y="0"/>
                  </a:lnTo>
                  <a:lnTo>
                    <a:pt x="44" y="92"/>
                  </a:lnTo>
                  <a:lnTo>
                    <a:pt x="87"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2"/>
            <p:cNvSpPr>
              <a:spLocks/>
            </p:cNvSpPr>
            <p:nvPr/>
          </p:nvSpPr>
          <p:spPr bwMode="auto">
            <a:xfrm>
              <a:off x="766763" y="6526213"/>
              <a:ext cx="103188" cy="180975"/>
            </a:xfrm>
            <a:custGeom>
              <a:avLst/>
              <a:gdLst>
                <a:gd name="T0" fmla="*/ 28 w 65"/>
                <a:gd name="T1" fmla="*/ 46 h 114"/>
                <a:gd name="T2" fmla="*/ 65 w 65"/>
                <a:gd name="T3" fmla="*/ 46 h 114"/>
                <a:gd name="T4" fmla="*/ 65 w 65"/>
                <a:gd name="T5" fmla="*/ 68 h 114"/>
                <a:gd name="T6" fmla="*/ 28 w 65"/>
                <a:gd name="T7" fmla="*/ 68 h 114"/>
                <a:gd name="T8" fmla="*/ 28 w 65"/>
                <a:gd name="T9" fmla="*/ 92 h 114"/>
                <a:gd name="T10" fmla="*/ 65 w 65"/>
                <a:gd name="T11" fmla="*/ 92 h 114"/>
                <a:gd name="T12" fmla="*/ 65 w 65"/>
                <a:gd name="T13" fmla="*/ 114 h 114"/>
                <a:gd name="T14" fmla="*/ 0 w 65"/>
                <a:gd name="T15" fmla="*/ 114 h 114"/>
                <a:gd name="T16" fmla="*/ 0 w 65"/>
                <a:gd name="T17" fmla="*/ 0 h 114"/>
                <a:gd name="T18" fmla="*/ 65 w 65"/>
                <a:gd name="T19" fmla="*/ 0 h 114"/>
                <a:gd name="T20" fmla="*/ 65 w 65"/>
                <a:gd name="T21" fmla="*/ 23 h 114"/>
                <a:gd name="T22" fmla="*/ 28 w 65"/>
                <a:gd name="T23" fmla="*/ 23 h 114"/>
                <a:gd name="T24" fmla="*/ 28 w 65"/>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14">
                  <a:moveTo>
                    <a:pt x="28" y="46"/>
                  </a:moveTo>
                  <a:lnTo>
                    <a:pt x="65" y="46"/>
                  </a:lnTo>
                  <a:lnTo>
                    <a:pt x="65" y="68"/>
                  </a:lnTo>
                  <a:lnTo>
                    <a:pt x="28" y="68"/>
                  </a:lnTo>
                  <a:lnTo>
                    <a:pt x="28" y="92"/>
                  </a:lnTo>
                  <a:lnTo>
                    <a:pt x="65" y="92"/>
                  </a:lnTo>
                  <a:lnTo>
                    <a:pt x="65" y="114"/>
                  </a:lnTo>
                  <a:lnTo>
                    <a:pt x="0" y="114"/>
                  </a:lnTo>
                  <a:lnTo>
                    <a:pt x="0" y="0"/>
                  </a:lnTo>
                  <a:lnTo>
                    <a:pt x="65" y="0"/>
                  </a:lnTo>
                  <a:lnTo>
                    <a:pt x="65" y="23"/>
                  </a:lnTo>
                  <a:lnTo>
                    <a:pt x="28" y="23"/>
                  </a:lnTo>
                  <a:lnTo>
                    <a:pt x="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33"/>
            <p:cNvSpPr>
              <a:spLocks noEditPoints="1"/>
            </p:cNvSpPr>
            <p:nvPr/>
          </p:nvSpPr>
          <p:spPr bwMode="auto">
            <a:xfrm>
              <a:off x="889000" y="6526213"/>
              <a:ext cx="131763" cy="180975"/>
            </a:xfrm>
            <a:custGeom>
              <a:avLst/>
              <a:gdLst>
                <a:gd name="T0" fmla="*/ 123 w 260"/>
                <a:gd name="T1" fmla="*/ 0 h 360"/>
                <a:gd name="T2" fmla="*/ 215 w 260"/>
                <a:gd name="T3" fmla="*/ 17 h 360"/>
                <a:gd name="T4" fmla="*/ 255 w 260"/>
                <a:gd name="T5" fmla="*/ 98 h 360"/>
                <a:gd name="T6" fmla="*/ 231 w 260"/>
                <a:gd name="T7" fmla="*/ 160 h 360"/>
                <a:gd name="T8" fmla="*/ 193 w 260"/>
                <a:gd name="T9" fmla="*/ 181 h 360"/>
                <a:gd name="T10" fmla="*/ 236 w 260"/>
                <a:gd name="T11" fmla="*/ 202 h 360"/>
                <a:gd name="T12" fmla="*/ 260 w 260"/>
                <a:gd name="T13" fmla="*/ 264 h 360"/>
                <a:gd name="T14" fmla="*/ 223 w 260"/>
                <a:gd name="T15" fmla="*/ 343 h 360"/>
                <a:gd name="T16" fmla="*/ 147 w 260"/>
                <a:gd name="T17" fmla="*/ 360 h 360"/>
                <a:gd name="T18" fmla="*/ 0 w 260"/>
                <a:gd name="T19" fmla="*/ 360 h 360"/>
                <a:gd name="T20" fmla="*/ 0 w 260"/>
                <a:gd name="T21" fmla="*/ 0 h 360"/>
                <a:gd name="T22" fmla="*/ 123 w 260"/>
                <a:gd name="T23" fmla="*/ 0 h 360"/>
                <a:gd name="T24" fmla="*/ 88 w 260"/>
                <a:gd name="T25" fmla="*/ 149 h 360"/>
                <a:gd name="T26" fmla="*/ 109 w 260"/>
                <a:gd name="T27" fmla="*/ 149 h 360"/>
                <a:gd name="T28" fmla="*/ 166 w 260"/>
                <a:gd name="T29" fmla="*/ 107 h 360"/>
                <a:gd name="T30" fmla="*/ 108 w 260"/>
                <a:gd name="T31" fmla="*/ 65 h 360"/>
                <a:gd name="T32" fmla="*/ 88 w 260"/>
                <a:gd name="T33" fmla="*/ 65 h 360"/>
                <a:gd name="T34" fmla="*/ 88 w 260"/>
                <a:gd name="T35" fmla="*/ 149 h 360"/>
                <a:gd name="T36" fmla="*/ 88 w 260"/>
                <a:gd name="T37" fmla="*/ 297 h 360"/>
                <a:gd name="T38" fmla="*/ 119 w 260"/>
                <a:gd name="T39" fmla="*/ 297 h 360"/>
                <a:gd name="T40" fmla="*/ 172 w 260"/>
                <a:gd name="T41" fmla="*/ 256 h 360"/>
                <a:gd name="T42" fmla="*/ 152 w 260"/>
                <a:gd name="T43" fmla="*/ 219 h 360"/>
                <a:gd name="T44" fmla="*/ 107 w 260"/>
                <a:gd name="T45" fmla="*/ 212 h 360"/>
                <a:gd name="T46" fmla="*/ 88 w 260"/>
                <a:gd name="T47" fmla="*/ 212 h 360"/>
                <a:gd name="T48" fmla="*/ 88 w 260"/>
                <a:gd name="T49" fmla="*/ 29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60">
                  <a:moveTo>
                    <a:pt x="123" y="0"/>
                  </a:moveTo>
                  <a:cubicBezTo>
                    <a:pt x="169" y="0"/>
                    <a:pt x="195" y="5"/>
                    <a:pt x="215" y="17"/>
                  </a:cubicBezTo>
                  <a:cubicBezTo>
                    <a:pt x="240" y="32"/>
                    <a:pt x="255" y="63"/>
                    <a:pt x="255" y="98"/>
                  </a:cubicBezTo>
                  <a:cubicBezTo>
                    <a:pt x="255" y="123"/>
                    <a:pt x="247" y="144"/>
                    <a:pt x="231" y="160"/>
                  </a:cubicBezTo>
                  <a:cubicBezTo>
                    <a:pt x="220" y="171"/>
                    <a:pt x="212" y="176"/>
                    <a:pt x="193" y="181"/>
                  </a:cubicBezTo>
                  <a:cubicBezTo>
                    <a:pt x="215" y="186"/>
                    <a:pt x="225" y="191"/>
                    <a:pt x="236" y="202"/>
                  </a:cubicBezTo>
                  <a:cubicBezTo>
                    <a:pt x="252" y="217"/>
                    <a:pt x="260" y="238"/>
                    <a:pt x="260" y="264"/>
                  </a:cubicBezTo>
                  <a:cubicBezTo>
                    <a:pt x="260" y="298"/>
                    <a:pt x="247" y="327"/>
                    <a:pt x="223" y="343"/>
                  </a:cubicBezTo>
                  <a:cubicBezTo>
                    <a:pt x="206" y="355"/>
                    <a:pt x="184" y="360"/>
                    <a:pt x="147" y="360"/>
                  </a:cubicBezTo>
                  <a:cubicBezTo>
                    <a:pt x="0" y="360"/>
                    <a:pt x="0" y="360"/>
                    <a:pt x="0" y="360"/>
                  </a:cubicBezTo>
                  <a:cubicBezTo>
                    <a:pt x="0" y="0"/>
                    <a:pt x="0" y="0"/>
                    <a:pt x="0" y="0"/>
                  </a:cubicBezTo>
                  <a:lnTo>
                    <a:pt x="123" y="0"/>
                  </a:lnTo>
                  <a:close/>
                  <a:moveTo>
                    <a:pt x="88" y="149"/>
                  </a:moveTo>
                  <a:cubicBezTo>
                    <a:pt x="109" y="149"/>
                    <a:pt x="109" y="149"/>
                    <a:pt x="109" y="149"/>
                  </a:cubicBezTo>
                  <a:cubicBezTo>
                    <a:pt x="149" y="149"/>
                    <a:pt x="166" y="136"/>
                    <a:pt x="166" y="107"/>
                  </a:cubicBezTo>
                  <a:cubicBezTo>
                    <a:pt x="166" y="78"/>
                    <a:pt x="149" y="65"/>
                    <a:pt x="108" y="65"/>
                  </a:cubicBezTo>
                  <a:cubicBezTo>
                    <a:pt x="88" y="65"/>
                    <a:pt x="88" y="65"/>
                    <a:pt x="88" y="65"/>
                  </a:cubicBezTo>
                  <a:lnTo>
                    <a:pt x="88" y="149"/>
                  </a:lnTo>
                  <a:close/>
                  <a:moveTo>
                    <a:pt x="88" y="297"/>
                  </a:moveTo>
                  <a:cubicBezTo>
                    <a:pt x="119" y="297"/>
                    <a:pt x="119" y="297"/>
                    <a:pt x="119" y="297"/>
                  </a:cubicBezTo>
                  <a:cubicBezTo>
                    <a:pt x="156" y="297"/>
                    <a:pt x="172" y="285"/>
                    <a:pt x="172" y="256"/>
                  </a:cubicBezTo>
                  <a:cubicBezTo>
                    <a:pt x="172" y="238"/>
                    <a:pt x="165" y="226"/>
                    <a:pt x="152" y="219"/>
                  </a:cubicBezTo>
                  <a:cubicBezTo>
                    <a:pt x="143" y="214"/>
                    <a:pt x="134" y="212"/>
                    <a:pt x="107" y="212"/>
                  </a:cubicBezTo>
                  <a:cubicBezTo>
                    <a:pt x="88" y="212"/>
                    <a:pt x="88" y="212"/>
                    <a:pt x="88" y="212"/>
                  </a:cubicBezTo>
                  <a:lnTo>
                    <a:pt x="88"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4"/>
            <p:cNvSpPr>
              <a:spLocks noEditPoints="1"/>
            </p:cNvSpPr>
            <p:nvPr/>
          </p:nvSpPr>
          <p:spPr bwMode="auto">
            <a:xfrm>
              <a:off x="1039813" y="6526213"/>
              <a:ext cx="136525" cy="180975"/>
            </a:xfrm>
            <a:custGeom>
              <a:avLst/>
              <a:gdLst>
                <a:gd name="T0" fmla="*/ 88 w 271"/>
                <a:gd name="T1" fmla="*/ 360 h 360"/>
                <a:gd name="T2" fmla="*/ 0 w 271"/>
                <a:gd name="T3" fmla="*/ 360 h 360"/>
                <a:gd name="T4" fmla="*/ 0 w 271"/>
                <a:gd name="T5" fmla="*/ 0 h 360"/>
                <a:gd name="T6" fmla="*/ 117 w 271"/>
                <a:gd name="T7" fmla="*/ 0 h 360"/>
                <a:gd name="T8" fmla="*/ 222 w 271"/>
                <a:gd name="T9" fmla="*/ 27 h 360"/>
                <a:gd name="T10" fmla="*/ 261 w 271"/>
                <a:gd name="T11" fmla="*/ 118 h 360"/>
                <a:gd name="T12" fmla="*/ 192 w 271"/>
                <a:gd name="T13" fmla="*/ 228 h 360"/>
                <a:gd name="T14" fmla="*/ 271 w 271"/>
                <a:gd name="T15" fmla="*/ 360 h 360"/>
                <a:gd name="T16" fmla="*/ 166 w 271"/>
                <a:gd name="T17" fmla="*/ 360 h 360"/>
                <a:gd name="T18" fmla="*/ 88 w 271"/>
                <a:gd name="T19" fmla="*/ 221 h 360"/>
                <a:gd name="T20" fmla="*/ 88 w 271"/>
                <a:gd name="T21" fmla="*/ 360 h 360"/>
                <a:gd name="T22" fmla="*/ 116 w 271"/>
                <a:gd name="T23" fmla="*/ 171 h 360"/>
                <a:gd name="T24" fmla="*/ 173 w 271"/>
                <a:gd name="T25" fmla="*/ 122 h 360"/>
                <a:gd name="T26" fmla="*/ 121 w 271"/>
                <a:gd name="T27" fmla="*/ 72 h 360"/>
                <a:gd name="T28" fmla="*/ 88 w 271"/>
                <a:gd name="T29" fmla="*/ 72 h 360"/>
                <a:gd name="T30" fmla="*/ 88 w 271"/>
                <a:gd name="T31" fmla="*/ 171 h 360"/>
                <a:gd name="T32" fmla="*/ 116 w 271"/>
                <a:gd name="T33" fmla="*/ 17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360">
                  <a:moveTo>
                    <a:pt x="88" y="360"/>
                  </a:moveTo>
                  <a:cubicBezTo>
                    <a:pt x="0" y="360"/>
                    <a:pt x="0" y="360"/>
                    <a:pt x="0" y="360"/>
                  </a:cubicBezTo>
                  <a:cubicBezTo>
                    <a:pt x="0" y="0"/>
                    <a:pt x="0" y="0"/>
                    <a:pt x="0" y="0"/>
                  </a:cubicBezTo>
                  <a:cubicBezTo>
                    <a:pt x="117" y="0"/>
                    <a:pt x="117" y="0"/>
                    <a:pt x="117" y="0"/>
                  </a:cubicBezTo>
                  <a:cubicBezTo>
                    <a:pt x="164" y="0"/>
                    <a:pt x="199" y="9"/>
                    <a:pt x="222" y="27"/>
                  </a:cubicBezTo>
                  <a:cubicBezTo>
                    <a:pt x="247" y="46"/>
                    <a:pt x="261" y="79"/>
                    <a:pt x="261" y="118"/>
                  </a:cubicBezTo>
                  <a:cubicBezTo>
                    <a:pt x="261" y="173"/>
                    <a:pt x="238" y="209"/>
                    <a:pt x="192" y="228"/>
                  </a:cubicBezTo>
                  <a:cubicBezTo>
                    <a:pt x="271" y="360"/>
                    <a:pt x="271" y="360"/>
                    <a:pt x="271" y="360"/>
                  </a:cubicBezTo>
                  <a:cubicBezTo>
                    <a:pt x="166" y="360"/>
                    <a:pt x="166" y="360"/>
                    <a:pt x="166" y="360"/>
                  </a:cubicBezTo>
                  <a:cubicBezTo>
                    <a:pt x="88" y="221"/>
                    <a:pt x="88" y="221"/>
                    <a:pt x="88" y="221"/>
                  </a:cubicBezTo>
                  <a:lnTo>
                    <a:pt x="88" y="360"/>
                  </a:lnTo>
                  <a:close/>
                  <a:moveTo>
                    <a:pt x="116" y="171"/>
                  </a:moveTo>
                  <a:cubicBezTo>
                    <a:pt x="151" y="171"/>
                    <a:pt x="173" y="153"/>
                    <a:pt x="173" y="122"/>
                  </a:cubicBezTo>
                  <a:cubicBezTo>
                    <a:pt x="173" y="92"/>
                    <a:pt x="152" y="72"/>
                    <a:pt x="121" y="72"/>
                  </a:cubicBezTo>
                  <a:cubicBezTo>
                    <a:pt x="88" y="72"/>
                    <a:pt x="88" y="72"/>
                    <a:pt x="88" y="72"/>
                  </a:cubicBezTo>
                  <a:cubicBezTo>
                    <a:pt x="88" y="171"/>
                    <a:pt x="88" y="171"/>
                    <a:pt x="88" y="171"/>
                  </a:cubicBezTo>
                  <a:lnTo>
                    <a:pt x="11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5"/>
            <p:cNvSpPr>
              <a:spLocks noEditPoints="1"/>
            </p:cNvSpPr>
            <p:nvPr/>
          </p:nvSpPr>
          <p:spPr bwMode="auto">
            <a:xfrm>
              <a:off x="1176338" y="6526213"/>
              <a:ext cx="174625" cy="180975"/>
            </a:xfrm>
            <a:custGeom>
              <a:avLst/>
              <a:gdLst>
                <a:gd name="T0" fmla="*/ 73 w 110"/>
                <a:gd name="T1" fmla="*/ 0 h 114"/>
                <a:gd name="T2" fmla="*/ 38 w 110"/>
                <a:gd name="T3" fmla="*/ 0 h 114"/>
                <a:gd name="T4" fmla="*/ 0 w 110"/>
                <a:gd name="T5" fmla="*/ 114 h 114"/>
                <a:gd name="T6" fmla="*/ 29 w 110"/>
                <a:gd name="T7" fmla="*/ 114 h 114"/>
                <a:gd name="T8" fmla="*/ 36 w 110"/>
                <a:gd name="T9" fmla="*/ 92 h 114"/>
                <a:gd name="T10" fmla="*/ 73 w 110"/>
                <a:gd name="T11" fmla="*/ 92 h 114"/>
                <a:gd name="T12" fmla="*/ 80 w 110"/>
                <a:gd name="T13" fmla="*/ 114 h 114"/>
                <a:gd name="T14" fmla="*/ 110 w 110"/>
                <a:gd name="T15" fmla="*/ 114 h 114"/>
                <a:gd name="T16" fmla="*/ 73 w 110"/>
                <a:gd name="T17" fmla="*/ 0 h 114"/>
                <a:gd name="T18" fmla="*/ 43 w 110"/>
                <a:gd name="T19" fmla="*/ 70 h 114"/>
                <a:gd name="T20" fmla="*/ 55 w 110"/>
                <a:gd name="T21" fmla="*/ 33 h 114"/>
                <a:gd name="T22" fmla="*/ 66 w 110"/>
                <a:gd name="T23" fmla="*/ 70 h 114"/>
                <a:gd name="T24" fmla="*/ 43 w 110"/>
                <a:gd name="T25" fmla="*/ 7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14">
                  <a:moveTo>
                    <a:pt x="73" y="0"/>
                  </a:moveTo>
                  <a:lnTo>
                    <a:pt x="38" y="0"/>
                  </a:lnTo>
                  <a:lnTo>
                    <a:pt x="0" y="114"/>
                  </a:lnTo>
                  <a:lnTo>
                    <a:pt x="29" y="114"/>
                  </a:lnTo>
                  <a:lnTo>
                    <a:pt x="36" y="92"/>
                  </a:lnTo>
                  <a:lnTo>
                    <a:pt x="73" y="92"/>
                  </a:lnTo>
                  <a:lnTo>
                    <a:pt x="80" y="114"/>
                  </a:lnTo>
                  <a:lnTo>
                    <a:pt x="110" y="114"/>
                  </a:lnTo>
                  <a:lnTo>
                    <a:pt x="73" y="0"/>
                  </a:lnTo>
                  <a:close/>
                  <a:moveTo>
                    <a:pt x="43" y="70"/>
                  </a:moveTo>
                  <a:lnTo>
                    <a:pt x="55" y="33"/>
                  </a:lnTo>
                  <a:lnTo>
                    <a:pt x="66" y="70"/>
                  </a:lnTo>
                  <a:lnTo>
                    <a:pt x="43"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5" name="Picture Placeholder 4"/>
          <p:cNvSpPr>
            <a:spLocks noGrp="1"/>
          </p:cNvSpPr>
          <p:nvPr>
            <p:ph type="pic" sz="quarter" idx="13"/>
          </p:nvPr>
        </p:nvSpPr>
        <p:spPr>
          <a:xfrm>
            <a:off x="694307" y="2286400"/>
            <a:ext cx="1366176" cy="1360132"/>
          </a:xfrm>
          <a:prstGeom prst="ellipse">
            <a:avLst/>
          </a:prstGeom>
          <a:solidFill>
            <a:schemeClr val="accent6"/>
          </a:solidFill>
          <a:ln w="31750">
            <a:solidFill>
              <a:schemeClr val="accent6"/>
            </a:solidFill>
          </a:ln>
        </p:spPr>
        <p:txBody>
          <a:bodyPr anchor="ctr" anchorCtr="1">
            <a:normAutofit/>
          </a:bodyPr>
          <a:lstStyle>
            <a:lvl1pPr marL="0" indent="0">
              <a:buNone/>
              <a:defRPr sz="1400">
                <a:solidFill>
                  <a:schemeClr val="bg2"/>
                </a:solidFill>
              </a:defRPr>
            </a:lvl1pPr>
          </a:lstStyle>
          <a:p>
            <a:endParaRPr lang="en-US" dirty="0"/>
          </a:p>
        </p:txBody>
      </p:sp>
      <p:sp>
        <p:nvSpPr>
          <p:cNvPr id="12" name="Picture Placeholder 4"/>
          <p:cNvSpPr>
            <a:spLocks noGrp="1"/>
          </p:cNvSpPr>
          <p:nvPr>
            <p:ph type="pic" sz="quarter" idx="14"/>
          </p:nvPr>
        </p:nvSpPr>
        <p:spPr>
          <a:xfrm>
            <a:off x="694307" y="4383043"/>
            <a:ext cx="1366176" cy="1360132"/>
          </a:xfrm>
          <a:prstGeom prst="ellipse">
            <a:avLst/>
          </a:prstGeom>
          <a:solidFill>
            <a:schemeClr val="accent6"/>
          </a:solidFill>
          <a:ln w="31750">
            <a:solidFill>
              <a:schemeClr val="accent6"/>
            </a:solidFill>
          </a:ln>
        </p:spPr>
        <p:txBody>
          <a:bodyPr anchor="ctr" anchorCtr="1">
            <a:normAutofit/>
          </a:bodyPr>
          <a:lstStyle>
            <a:lvl1pPr marL="0" indent="0">
              <a:buNone/>
              <a:defRPr sz="1400">
                <a:solidFill>
                  <a:schemeClr val="bg2"/>
                </a:solidFill>
              </a:defRPr>
            </a:lvl1pPr>
          </a:lstStyle>
          <a:p>
            <a:endParaRPr lang="en-US" dirty="0"/>
          </a:p>
        </p:txBody>
      </p:sp>
      <p:sp>
        <p:nvSpPr>
          <p:cNvPr id="13" name="Picture Placeholder 4"/>
          <p:cNvSpPr>
            <a:spLocks noGrp="1"/>
          </p:cNvSpPr>
          <p:nvPr>
            <p:ph type="pic" sz="quarter" idx="15"/>
          </p:nvPr>
        </p:nvSpPr>
        <p:spPr>
          <a:xfrm>
            <a:off x="6391359" y="2286400"/>
            <a:ext cx="1366176" cy="1360132"/>
          </a:xfrm>
          <a:prstGeom prst="ellipse">
            <a:avLst/>
          </a:prstGeom>
          <a:solidFill>
            <a:schemeClr val="accent6"/>
          </a:solidFill>
          <a:ln w="31750">
            <a:solidFill>
              <a:schemeClr val="accent6"/>
            </a:solidFill>
          </a:ln>
        </p:spPr>
        <p:txBody>
          <a:bodyPr anchor="ctr" anchorCtr="1">
            <a:normAutofit/>
          </a:bodyPr>
          <a:lstStyle>
            <a:lvl1pPr marL="0" indent="0">
              <a:buNone/>
              <a:defRPr sz="1400">
                <a:solidFill>
                  <a:schemeClr val="bg2"/>
                </a:solidFill>
              </a:defRPr>
            </a:lvl1pPr>
          </a:lstStyle>
          <a:p>
            <a:endParaRPr lang="en-US" dirty="0"/>
          </a:p>
        </p:txBody>
      </p:sp>
      <p:sp>
        <p:nvSpPr>
          <p:cNvPr id="14" name="Picture Placeholder 4"/>
          <p:cNvSpPr>
            <a:spLocks noGrp="1"/>
          </p:cNvSpPr>
          <p:nvPr>
            <p:ph type="pic" sz="quarter" idx="16"/>
          </p:nvPr>
        </p:nvSpPr>
        <p:spPr>
          <a:xfrm>
            <a:off x="6391359" y="4383043"/>
            <a:ext cx="1366176" cy="1360132"/>
          </a:xfrm>
          <a:prstGeom prst="ellipse">
            <a:avLst/>
          </a:prstGeom>
          <a:solidFill>
            <a:schemeClr val="accent6"/>
          </a:solidFill>
          <a:ln w="31750">
            <a:solidFill>
              <a:schemeClr val="accent6"/>
            </a:solidFill>
          </a:ln>
        </p:spPr>
        <p:txBody>
          <a:bodyPr anchor="ctr" anchorCtr="1">
            <a:normAutofit/>
          </a:bodyPr>
          <a:lstStyle>
            <a:lvl1pPr marL="0" indent="0">
              <a:buNone/>
              <a:defRPr sz="1400">
                <a:solidFill>
                  <a:schemeClr val="bg2"/>
                </a:solidFill>
              </a:defRPr>
            </a:lvl1pPr>
          </a:lstStyle>
          <a:p>
            <a:endParaRPr lang="en-US" dirty="0"/>
          </a:p>
        </p:txBody>
      </p:sp>
      <p:sp>
        <p:nvSpPr>
          <p:cNvPr id="37" name="Text Placeholder 2"/>
          <p:cNvSpPr>
            <a:spLocks noGrp="1"/>
          </p:cNvSpPr>
          <p:nvPr>
            <p:ph type="body" idx="1"/>
          </p:nvPr>
        </p:nvSpPr>
        <p:spPr>
          <a:xfrm>
            <a:off x="2133337" y="2352212"/>
            <a:ext cx="3609130" cy="1228508"/>
          </a:xfrm>
        </p:spPr>
        <p:txBody>
          <a:bodyPr anchor="ctr" anchorCtr="0">
            <a:normAutofit/>
          </a:bodyPr>
          <a:lstStyle>
            <a:lvl1pPr marL="0" indent="0">
              <a:spcBef>
                <a:spcPts val="600"/>
              </a:spcBef>
              <a:buNone/>
              <a:defRPr sz="2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38" name="Text Placeholder 2"/>
          <p:cNvSpPr>
            <a:spLocks noGrp="1"/>
          </p:cNvSpPr>
          <p:nvPr>
            <p:ph type="body" idx="17"/>
          </p:nvPr>
        </p:nvSpPr>
        <p:spPr>
          <a:xfrm>
            <a:off x="7848677" y="2352212"/>
            <a:ext cx="3609130" cy="1228508"/>
          </a:xfrm>
        </p:spPr>
        <p:txBody>
          <a:bodyPr anchor="ctr" anchorCtr="0">
            <a:normAutofit/>
          </a:bodyPr>
          <a:lstStyle>
            <a:lvl1pPr marL="0" indent="0">
              <a:spcBef>
                <a:spcPts val="600"/>
              </a:spcBef>
              <a:buNone/>
              <a:defRPr sz="2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39" name="Text Placeholder 2"/>
          <p:cNvSpPr>
            <a:spLocks noGrp="1"/>
          </p:cNvSpPr>
          <p:nvPr>
            <p:ph type="body" idx="18"/>
          </p:nvPr>
        </p:nvSpPr>
        <p:spPr>
          <a:xfrm>
            <a:off x="2115049" y="4448855"/>
            <a:ext cx="3609130" cy="1228508"/>
          </a:xfrm>
        </p:spPr>
        <p:txBody>
          <a:bodyPr anchor="ctr" anchorCtr="0">
            <a:normAutofit/>
          </a:bodyPr>
          <a:lstStyle>
            <a:lvl1pPr marL="0" indent="0">
              <a:spcBef>
                <a:spcPts val="600"/>
              </a:spcBef>
              <a:buNone/>
              <a:defRPr sz="2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0" name="Text Placeholder 2"/>
          <p:cNvSpPr>
            <a:spLocks noGrp="1"/>
          </p:cNvSpPr>
          <p:nvPr>
            <p:ph type="body" idx="19"/>
          </p:nvPr>
        </p:nvSpPr>
        <p:spPr>
          <a:xfrm>
            <a:off x="7830389" y="4448855"/>
            <a:ext cx="3609130" cy="1228508"/>
          </a:xfrm>
        </p:spPr>
        <p:txBody>
          <a:bodyPr anchor="ctr" anchorCtr="0">
            <a:normAutofit/>
          </a:bodyPr>
          <a:lstStyle>
            <a:lvl1pPr marL="0" indent="0">
              <a:spcBef>
                <a:spcPts val="600"/>
              </a:spcBef>
              <a:buNone/>
              <a:defRPr sz="2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1" name="Footer Placeholder 2"/>
          <p:cNvSpPr>
            <a:spLocks noGrp="1"/>
          </p:cNvSpPr>
          <p:nvPr>
            <p:ph type="ftr" sz="quarter" idx="10"/>
          </p:nvPr>
        </p:nvSpPr>
        <p:spPr>
          <a:xfrm>
            <a:off x="3267869" y="6584951"/>
            <a:ext cx="5653087" cy="273049"/>
          </a:xfrm>
        </p:spPr>
        <p:txBody>
          <a:bodyPr/>
          <a:lstStyle/>
          <a:p>
            <a:r>
              <a:rPr lang="en-US" dirty="0"/>
              <a:t> Confidential: For Internal Use Only</a:t>
            </a:r>
          </a:p>
        </p:txBody>
      </p:sp>
      <p:sp>
        <p:nvSpPr>
          <p:cNvPr id="42" name="Slide Number Placeholder 3"/>
          <p:cNvSpPr>
            <a:spLocks noGrp="1"/>
          </p:cNvSpPr>
          <p:nvPr>
            <p:ph type="sldNum" sz="quarter" idx="11"/>
          </p:nvPr>
        </p:nvSpPr>
        <p:spPr>
          <a:xfrm>
            <a:off x="0" y="6584951"/>
            <a:ext cx="1219201" cy="273049"/>
          </a:xfrm>
        </p:spPr>
        <p:txBody>
          <a:body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39363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Multiple Pictures with Text">
    <p:bg>
      <p:bgPr>
        <a:solidFill>
          <a:schemeClr val="accent4"/>
        </a:solidFill>
        <a:effectLst/>
      </p:bgPr>
    </p:bg>
    <p:spTree>
      <p:nvGrpSpPr>
        <p:cNvPr id="1" name=""/>
        <p:cNvGrpSpPr/>
        <p:nvPr/>
      </p:nvGrpSpPr>
      <p:grpSpPr>
        <a:xfrm>
          <a:off x="0" y="0"/>
          <a:ext cx="0" cy="0"/>
          <a:chOff x="0" y="0"/>
          <a:chExt cx="0" cy="0"/>
        </a:xfrm>
      </p:grpSpPr>
      <p:sp>
        <p:nvSpPr>
          <p:cNvPr id="23" name="Rectangle 22"/>
          <p:cNvSpPr/>
          <p:nvPr userDrawn="1"/>
        </p:nvSpPr>
        <p:spPr>
          <a:xfrm>
            <a:off x="0" y="0"/>
            <a:ext cx="12188825" cy="6978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solidFill>
                <a:prstClr val="white"/>
              </a:solidFill>
            </a:endParaRPr>
          </a:p>
        </p:txBody>
      </p:sp>
      <p:grpSp>
        <p:nvGrpSpPr>
          <p:cNvPr id="24" name="Group 23"/>
          <p:cNvGrpSpPr>
            <a:grpSpLocks noChangeAspect="1"/>
          </p:cNvGrpSpPr>
          <p:nvPr userDrawn="1"/>
        </p:nvGrpSpPr>
        <p:grpSpPr>
          <a:xfrm>
            <a:off x="403282" y="151854"/>
            <a:ext cx="1297406" cy="418699"/>
            <a:chOff x="254000" y="6443663"/>
            <a:chExt cx="1096963" cy="354012"/>
          </a:xfrm>
          <a:solidFill>
            <a:schemeClr val="bg1"/>
          </a:solidFill>
        </p:grpSpPr>
        <p:sp>
          <p:nvSpPr>
            <p:cNvPr id="25" name="Freeform 24"/>
            <p:cNvSpPr>
              <a:spLocks/>
            </p:cNvSpPr>
            <p:nvPr/>
          </p:nvSpPr>
          <p:spPr bwMode="auto">
            <a:xfrm>
              <a:off x="465138" y="6600825"/>
              <a:ext cx="25400" cy="71437"/>
            </a:xfrm>
            <a:custGeom>
              <a:avLst/>
              <a:gdLst>
                <a:gd name="T0" fmla="*/ 16 w 16"/>
                <a:gd name="T1" fmla="*/ 16 h 45"/>
                <a:gd name="T2" fmla="*/ 0 w 16"/>
                <a:gd name="T3" fmla="*/ 0 h 45"/>
                <a:gd name="T4" fmla="*/ 0 w 16"/>
                <a:gd name="T5" fmla="*/ 45 h 45"/>
                <a:gd name="T6" fmla="*/ 16 w 16"/>
                <a:gd name="T7" fmla="*/ 45 h 45"/>
                <a:gd name="T8" fmla="*/ 16 w 16"/>
                <a:gd name="T9" fmla="*/ 16 h 45"/>
              </a:gdLst>
              <a:ahLst/>
              <a:cxnLst>
                <a:cxn ang="0">
                  <a:pos x="T0" y="T1"/>
                </a:cxn>
                <a:cxn ang="0">
                  <a:pos x="T2" y="T3"/>
                </a:cxn>
                <a:cxn ang="0">
                  <a:pos x="T4" y="T5"/>
                </a:cxn>
                <a:cxn ang="0">
                  <a:pos x="T6" y="T7"/>
                </a:cxn>
                <a:cxn ang="0">
                  <a:pos x="T8" y="T9"/>
                </a:cxn>
              </a:cxnLst>
              <a:rect l="0" t="0" r="r" b="b"/>
              <a:pathLst>
                <a:path w="16" h="45">
                  <a:moveTo>
                    <a:pt x="16" y="16"/>
                  </a:moveTo>
                  <a:lnTo>
                    <a:pt x="0" y="0"/>
                  </a:lnTo>
                  <a:lnTo>
                    <a:pt x="0" y="45"/>
                  </a:lnTo>
                  <a:lnTo>
                    <a:pt x="16" y="45"/>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25"/>
            <p:cNvSpPr>
              <a:spLocks/>
            </p:cNvSpPr>
            <p:nvPr/>
          </p:nvSpPr>
          <p:spPr bwMode="auto">
            <a:xfrm>
              <a:off x="300038" y="6443663"/>
              <a:ext cx="150813" cy="284162"/>
            </a:xfrm>
            <a:custGeom>
              <a:avLst/>
              <a:gdLst>
                <a:gd name="T0" fmla="*/ 178 w 299"/>
                <a:gd name="T1" fmla="*/ 212 h 563"/>
                <a:gd name="T2" fmla="*/ 299 w 299"/>
                <a:gd name="T3" fmla="*/ 212 h 563"/>
                <a:gd name="T4" fmla="*/ 250 w 299"/>
                <a:gd name="T5" fmla="*/ 163 h 563"/>
                <a:gd name="T6" fmla="*/ 249 w 299"/>
                <a:gd name="T7" fmla="*/ 163 h 563"/>
                <a:gd name="T8" fmla="*/ 186 w 299"/>
                <a:gd name="T9" fmla="*/ 163 h 563"/>
                <a:gd name="T10" fmla="*/ 260 w 299"/>
                <a:gd name="T11" fmla="*/ 81 h 563"/>
                <a:gd name="T12" fmla="*/ 178 w 299"/>
                <a:gd name="T13" fmla="*/ 0 h 563"/>
                <a:gd name="T14" fmla="*/ 178 w 299"/>
                <a:gd name="T15" fmla="*/ 163 h 563"/>
                <a:gd name="T16" fmla="*/ 178 w 299"/>
                <a:gd name="T17" fmla="*/ 163 h 563"/>
                <a:gd name="T18" fmla="*/ 43 w 299"/>
                <a:gd name="T19" fmla="*/ 28 h 563"/>
                <a:gd name="T20" fmla="*/ 22 w 299"/>
                <a:gd name="T21" fmla="*/ 40 h 563"/>
                <a:gd name="T22" fmla="*/ 0 w 299"/>
                <a:gd name="T23" fmla="*/ 55 h 563"/>
                <a:gd name="T24" fmla="*/ 129 w 299"/>
                <a:gd name="T25" fmla="*/ 183 h 563"/>
                <a:gd name="T26" fmla="*/ 129 w 299"/>
                <a:gd name="T27" fmla="*/ 464 h 563"/>
                <a:gd name="T28" fmla="*/ 228 w 299"/>
                <a:gd name="T29" fmla="*/ 563 h 563"/>
                <a:gd name="T30" fmla="*/ 228 w 299"/>
                <a:gd name="T31" fmla="*/ 493 h 563"/>
                <a:gd name="T32" fmla="*/ 178 w 299"/>
                <a:gd name="T33" fmla="*/ 443 h 563"/>
                <a:gd name="T34" fmla="*/ 178 w 299"/>
                <a:gd name="T35" fmla="*/ 21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563">
                  <a:moveTo>
                    <a:pt x="178" y="212"/>
                  </a:moveTo>
                  <a:cubicBezTo>
                    <a:pt x="299" y="212"/>
                    <a:pt x="299" y="212"/>
                    <a:pt x="299" y="212"/>
                  </a:cubicBezTo>
                  <a:cubicBezTo>
                    <a:pt x="250" y="163"/>
                    <a:pt x="250" y="163"/>
                    <a:pt x="250" y="163"/>
                  </a:cubicBezTo>
                  <a:cubicBezTo>
                    <a:pt x="249" y="163"/>
                    <a:pt x="249" y="163"/>
                    <a:pt x="249" y="163"/>
                  </a:cubicBezTo>
                  <a:cubicBezTo>
                    <a:pt x="186" y="163"/>
                    <a:pt x="186" y="163"/>
                    <a:pt x="186" y="163"/>
                  </a:cubicBezTo>
                  <a:cubicBezTo>
                    <a:pt x="227" y="159"/>
                    <a:pt x="260" y="124"/>
                    <a:pt x="260" y="81"/>
                  </a:cubicBezTo>
                  <a:cubicBezTo>
                    <a:pt x="260" y="36"/>
                    <a:pt x="223" y="0"/>
                    <a:pt x="178" y="0"/>
                  </a:cubicBezTo>
                  <a:cubicBezTo>
                    <a:pt x="178" y="163"/>
                    <a:pt x="178" y="163"/>
                    <a:pt x="178" y="163"/>
                  </a:cubicBezTo>
                  <a:cubicBezTo>
                    <a:pt x="178" y="163"/>
                    <a:pt x="178" y="163"/>
                    <a:pt x="178" y="163"/>
                  </a:cubicBezTo>
                  <a:cubicBezTo>
                    <a:pt x="43" y="28"/>
                    <a:pt x="43" y="28"/>
                    <a:pt x="43" y="28"/>
                  </a:cubicBezTo>
                  <a:cubicBezTo>
                    <a:pt x="36" y="31"/>
                    <a:pt x="29" y="35"/>
                    <a:pt x="22" y="40"/>
                  </a:cubicBezTo>
                  <a:cubicBezTo>
                    <a:pt x="14" y="45"/>
                    <a:pt x="7" y="50"/>
                    <a:pt x="0" y="55"/>
                  </a:cubicBezTo>
                  <a:cubicBezTo>
                    <a:pt x="129" y="183"/>
                    <a:pt x="129" y="183"/>
                    <a:pt x="129" y="183"/>
                  </a:cubicBezTo>
                  <a:cubicBezTo>
                    <a:pt x="129" y="464"/>
                    <a:pt x="129" y="464"/>
                    <a:pt x="129" y="464"/>
                  </a:cubicBezTo>
                  <a:cubicBezTo>
                    <a:pt x="228" y="563"/>
                    <a:pt x="228" y="563"/>
                    <a:pt x="228" y="563"/>
                  </a:cubicBezTo>
                  <a:cubicBezTo>
                    <a:pt x="228" y="493"/>
                    <a:pt x="228" y="493"/>
                    <a:pt x="228" y="493"/>
                  </a:cubicBezTo>
                  <a:cubicBezTo>
                    <a:pt x="178" y="443"/>
                    <a:pt x="178" y="443"/>
                    <a:pt x="178" y="443"/>
                  </a:cubicBezTo>
                  <a:lnTo>
                    <a:pt x="178"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6"/>
            <p:cNvSpPr>
              <a:spLocks/>
            </p:cNvSpPr>
            <p:nvPr/>
          </p:nvSpPr>
          <p:spPr bwMode="auto">
            <a:xfrm>
              <a:off x="414338" y="6550025"/>
              <a:ext cx="25400" cy="122237"/>
            </a:xfrm>
            <a:custGeom>
              <a:avLst/>
              <a:gdLst>
                <a:gd name="T0" fmla="*/ 0 w 16"/>
                <a:gd name="T1" fmla="*/ 0 h 77"/>
                <a:gd name="T2" fmla="*/ 0 w 16"/>
                <a:gd name="T3" fmla="*/ 77 h 77"/>
                <a:gd name="T4" fmla="*/ 16 w 16"/>
                <a:gd name="T5" fmla="*/ 77 h 77"/>
                <a:gd name="T6" fmla="*/ 16 w 16"/>
                <a:gd name="T7" fmla="*/ 16 h 77"/>
                <a:gd name="T8" fmla="*/ 0 w 16"/>
                <a:gd name="T9" fmla="*/ 0 h 77"/>
              </a:gdLst>
              <a:ahLst/>
              <a:cxnLst>
                <a:cxn ang="0">
                  <a:pos x="T0" y="T1"/>
                </a:cxn>
                <a:cxn ang="0">
                  <a:pos x="T2" y="T3"/>
                </a:cxn>
                <a:cxn ang="0">
                  <a:pos x="T4" y="T5"/>
                </a:cxn>
                <a:cxn ang="0">
                  <a:pos x="T6" y="T7"/>
                </a:cxn>
                <a:cxn ang="0">
                  <a:pos x="T8" y="T9"/>
                </a:cxn>
              </a:cxnLst>
              <a:rect l="0" t="0" r="r" b="b"/>
              <a:pathLst>
                <a:path w="16" h="77">
                  <a:moveTo>
                    <a:pt x="0" y="0"/>
                  </a:moveTo>
                  <a:lnTo>
                    <a:pt x="0" y="77"/>
                  </a:lnTo>
                  <a:lnTo>
                    <a:pt x="16" y="77"/>
                  </a:lnTo>
                  <a:lnTo>
                    <a:pt x="16"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7"/>
            <p:cNvSpPr>
              <a:spLocks/>
            </p:cNvSpPr>
            <p:nvPr/>
          </p:nvSpPr>
          <p:spPr bwMode="auto">
            <a:xfrm>
              <a:off x="439738" y="6575425"/>
              <a:ext cx="60325" cy="25400"/>
            </a:xfrm>
            <a:custGeom>
              <a:avLst/>
              <a:gdLst>
                <a:gd name="T0" fmla="*/ 38 w 38"/>
                <a:gd name="T1" fmla="*/ 16 h 16"/>
                <a:gd name="T2" fmla="*/ 22 w 38"/>
                <a:gd name="T3" fmla="*/ 0 h 16"/>
                <a:gd name="T4" fmla="*/ 0 w 38"/>
                <a:gd name="T5" fmla="*/ 0 h 16"/>
                <a:gd name="T6" fmla="*/ 16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22" y="0"/>
                  </a:lnTo>
                  <a:lnTo>
                    <a:pt x="0" y="0"/>
                  </a:lnTo>
                  <a:lnTo>
                    <a:pt x="16" y="1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9" name="Freeform 28"/>
            <p:cNvSpPr>
              <a:spLocks/>
            </p:cNvSpPr>
            <p:nvPr/>
          </p:nvSpPr>
          <p:spPr bwMode="auto">
            <a:xfrm>
              <a:off x="254000" y="6489700"/>
              <a:ext cx="85725" cy="163512"/>
            </a:xfrm>
            <a:custGeom>
              <a:avLst/>
              <a:gdLst>
                <a:gd name="T0" fmla="*/ 170 w 170"/>
                <a:gd name="T1" fmla="*/ 327 h 327"/>
                <a:gd name="T2" fmla="*/ 170 w 170"/>
                <a:gd name="T3" fmla="*/ 324 h 327"/>
                <a:gd name="T4" fmla="*/ 170 w 170"/>
                <a:gd name="T5" fmla="*/ 324 h 327"/>
                <a:gd name="T6" fmla="*/ 170 w 170"/>
                <a:gd name="T7" fmla="*/ 114 h 327"/>
                <a:gd name="T8" fmla="*/ 56 w 170"/>
                <a:gd name="T9" fmla="*/ 0 h 327"/>
                <a:gd name="T10" fmla="*/ 29 w 170"/>
                <a:gd name="T11" fmla="*/ 43 h 327"/>
                <a:gd name="T12" fmla="*/ 121 w 170"/>
                <a:gd name="T13" fmla="*/ 135 h 327"/>
                <a:gd name="T14" fmla="*/ 121 w 170"/>
                <a:gd name="T15" fmla="*/ 205 h 327"/>
                <a:gd name="T16" fmla="*/ 121 w 170"/>
                <a:gd name="T17" fmla="*/ 205 h 327"/>
                <a:gd name="T18" fmla="*/ 9 w 170"/>
                <a:gd name="T19" fmla="*/ 93 h 327"/>
                <a:gd name="T20" fmla="*/ 0 w 170"/>
                <a:gd name="T21" fmla="*/ 155 h 327"/>
                <a:gd name="T22" fmla="*/ 170 w 170"/>
                <a:gd name="T23"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327">
                  <a:moveTo>
                    <a:pt x="170" y="327"/>
                  </a:moveTo>
                  <a:cubicBezTo>
                    <a:pt x="170" y="324"/>
                    <a:pt x="170" y="324"/>
                    <a:pt x="170" y="324"/>
                  </a:cubicBezTo>
                  <a:cubicBezTo>
                    <a:pt x="170" y="324"/>
                    <a:pt x="170" y="324"/>
                    <a:pt x="170" y="324"/>
                  </a:cubicBezTo>
                  <a:cubicBezTo>
                    <a:pt x="170" y="114"/>
                    <a:pt x="170" y="114"/>
                    <a:pt x="170" y="114"/>
                  </a:cubicBezTo>
                  <a:cubicBezTo>
                    <a:pt x="56" y="0"/>
                    <a:pt x="56" y="0"/>
                    <a:pt x="56" y="0"/>
                  </a:cubicBezTo>
                  <a:cubicBezTo>
                    <a:pt x="46" y="13"/>
                    <a:pt x="36" y="28"/>
                    <a:pt x="29" y="43"/>
                  </a:cubicBezTo>
                  <a:cubicBezTo>
                    <a:pt x="121" y="135"/>
                    <a:pt x="121" y="135"/>
                    <a:pt x="121" y="135"/>
                  </a:cubicBezTo>
                  <a:cubicBezTo>
                    <a:pt x="121" y="205"/>
                    <a:pt x="121" y="205"/>
                    <a:pt x="121" y="205"/>
                  </a:cubicBezTo>
                  <a:cubicBezTo>
                    <a:pt x="121" y="205"/>
                    <a:pt x="121" y="205"/>
                    <a:pt x="121" y="205"/>
                  </a:cubicBezTo>
                  <a:cubicBezTo>
                    <a:pt x="9" y="93"/>
                    <a:pt x="9" y="93"/>
                    <a:pt x="9" y="93"/>
                  </a:cubicBezTo>
                  <a:cubicBezTo>
                    <a:pt x="4" y="113"/>
                    <a:pt x="1" y="133"/>
                    <a:pt x="0" y="155"/>
                  </a:cubicBezTo>
                  <a:cubicBezTo>
                    <a:pt x="0" y="155"/>
                    <a:pt x="165" y="322"/>
                    <a:pt x="170"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29"/>
            <p:cNvSpPr>
              <a:spLocks/>
            </p:cNvSpPr>
            <p:nvPr/>
          </p:nvSpPr>
          <p:spPr bwMode="auto">
            <a:xfrm>
              <a:off x="254000" y="6602413"/>
              <a:ext cx="160338" cy="195262"/>
            </a:xfrm>
            <a:custGeom>
              <a:avLst/>
              <a:gdLst>
                <a:gd name="T0" fmla="*/ 0 w 101"/>
                <a:gd name="T1" fmla="*/ 0 h 123"/>
                <a:gd name="T2" fmla="*/ 0 w 101"/>
                <a:gd name="T3" fmla="*/ 23 h 123"/>
                <a:gd name="T4" fmla="*/ 101 w 101"/>
                <a:gd name="T5" fmla="*/ 123 h 123"/>
                <a:gd name="T6" fmla="*/ 101 w 101"/>
                <a:gd name="T7" fmla="*/ 101 h 123"/>
                <a:gd name="T8" fmla="*/ 0 w 101"/>
                <a:gd name="T9" fmla="*/ 0 h 123"/>
              </a:gdLst>
              <a:ahLst/>
              <a:cxnLst>
                <a:cxn ang="0">
                  <a:pos x="T0" y="T1"/>
                </a:cxn>
                <a:cxn ang="0">
                  <a:pos x="T2" y="T3"/>
                </a:cxn>
                <a:cxn ang="0">
                  <a:pos x="T4" y="T5"/>
                </a:cxn>
                <a:cxn ang="0">
                  <a:pos x="T6" y="T7"/>
                </a:cxn>
                <a:cxn ang="0">
                  <a:pos x="T8" y="T9"/>
                </a:cxn>
              </a:cxnLst>
              <a:rect l="0" t="0" r="r" b="b"/>
              <a:pathLst>
                <a:path w="101" h="123">
                  <a:moveTo>
                    <a:pt x="0" y="0"/>
                  </a:moveTo>
                  <a:lnTo>
                    <a:pt x="0" y="23"/>
                  </a:lnTo>
                  <a:lnTo>
                    <a:pt x="101" y="123"/>
                  </a:lnTo>
                  <a:lnTo>
                    <a:pt x="101" y="10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30"/>
            <p:cNvSpPr>
              <a:spLocks/>
            </p:cNvSpPr>
            <p:nvPr/>
          </p:nvSpPr>
          <p:spPr bwMode="auto">
            <a:xfrm>
              <a:off x="490538" y="6640513"/>
              <a:ext cx="80963" cy="73025"/>
            </a:xfrm>
            <a:custGeom>
              <a:avLst/>
              <a:gdLst>
                <a:gd name="T0" fmla="*/ 99 w 163"/>
                <a:gd name="T1" fmla="*/ 0 h 145"/>
                <a:gd name="T2" fmla="*/ 49 w 163"/>
                <a:gd name="T3" fmla="*/ 0 h 145"/>
                <a:gd name="T4" fmla="*/ 49 w 163"/>
                <a:gd name="T5" fmla="*/ 63 h 145"/>
                <a:gd name="T6" fmla="*/ 0 w 163"/>
                <a:gd name="T7" fmla="*/ 63 h 145"/>
                <a:gd name="T8" fmla="*/ 81 w 163"/>
                <a:gd name="T9" fmla="*/ 145 h 145"/>
                <a:gd name="T10" fmla="*/ 163 w 163"/>
                <a:gd name="T11" fmla="*/ 63 h 145"/>
                <a:gd name="T12" fmla="*/ 99 w 163"/>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63" h="145">
                  <a:moveTo>
                    <a:pt x="99" y="0"/>
                  </a:moveTo>
                  <a:cubicBezTo>
                    <a:pt x="49" y="0"/>
                    <a:pt x="49" y="0"/>
                    <a:pt x="49" y="0"/>
                  </a:cubicBezTo>
                  <a:cubicBezTo>
                    <a:pt x="49" y="63"/>
                    <a:pt x="49" y="63"/>
                    <a:pt x="49" y="63"/>
                  </a:cubicBezTo>
                  <a:cubicBezTo>
                    <a:pt x="0" y="63"/>
                    <a:pt x="0" y="63"/>
                    <a:pt x="0" y="63"/>
                  </a:cubicBezTo>
                  <a:cubicBezTo>
                    <a:pt x="0" y="108"/>
                    <a:pt x="36" y="145"/>
                    <a:pt x="81" y="145"/>
                  </a:cubicBezTo>
                  <a:cubicBezTo>
                    <a:pt x="126" y="145"/>
                    <a:pt x="163" y="108"/>
                    <a:pt x="163" y="63"/>
                  </a:cubicBez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31"/>
            <p:cNvSpPr>
              <a:spLocks/>
            </p:cNvSpPr>
            <p:nvPr/>
          </p:nvSpPr>
          <p:spPr bwMode="auto">
            <a:xfrm>
              <a:off x="606425" y="6526213"/>
              <a:ext cx="144463" cy="180975"/>
            </a:xfrm>
            <a:custGeom>
              <a:avLst/>
              <a:gdLst>
                <a:gd name="T0" fmla="*/ 87 w 91"/>
                <a:gd name="T1" fmla="*/ 92 h 114"/>
                <a:gd name="T2" fmla="*/ 74 w 91"/>
                <a:gd name="T3" fmla="*/ 114 h 114"/>
                <a:gd name="T4" fmla="*/ 0 w 91"/>
                <a:gd name="T5" fmla="*/ 114 h 114"/>
                <a:gd name="T6" fmla="*/ 48 w 91"/>
                <a:gd name="T7" fmla="*/ 23 h 114"/>
                <a:gd name="T8" fmla="*/ 6 w 91"/>
                <a:gd name="T9" fmla="*/ 23 h 114"/>
                <a:gd name="T10" fmla="*/ 18 w 91"/>
                <a:gd name="T11" fmla="*/ 0 h 114"/>
                <a:gd name="T12" fmla="*/ 91 w 91"/>
                <a:gd name="T13" fmla="*/ 0 h 114"/>
                <a:gd name="T14" fmla="*/ 44 w 91"/>
                <a:gd name="T15" fmla="*/ 92 h 114"/>
                <a:gd name="T16" fmla="*/ 87 w 91"/>
                <a:gd name="T17"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4">
                  <a:moveTo>
                    <a:pt x="87" y="92"/>
                  </a:moveTo>
                  <a:lnTo>
                    <a:pt x="74" y="114"/>
                  </a:lnTo>
                  <a:lnTo>
                    <a:pt x="0" y="114"/>
                  </a:lnTo>
                  <a:lnTo>
                    <a:pt x="48" y="23"/>
                  </a:lnTo>
                  <a:lnTo>
                    <a:pt x="6" y="23"/>
                  </a:lnTo>
                  <a:lnTo>
                    <a:pt x="18" y="0"/>
                  </a:lnTo>
                  <a:lnTo>
                    <a:pt x="91" y="0"/>
                  </a:lnTo>
                  <a:lnTo>
                    <a:pt x="44" y="92"/>
                  </a:lnTo>
                  <a:lnTo>
                    <a:pt x="87"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2"/>
            <p:cNvSpPr>
              <a:spLocks/>
            </p:cNvSpPr>
            <p:nvPr/>
          </p:nvSpPr>
          <p:spPr bwMode="auto">
            <a:xfrm>
              <a:off x="766763" y="6526213"/>
              <a:ext cx="103188" cy="180975"/>
            </a:xfrm>
            <a:custGeom>
              <a:avLst/>
              <a:gdLst>
                <a:gd name="T0" fmla="*/ 28 w 65"/>
                <a:gd name="T1" fmla="*/ 46 h 114"/>
                <a:gd name="T2" fmla="*/ 65 w 65"/>
                <a:gd name="T3" fmla="*/ 46 h 114"/>
                <a:gd name="T4" fmla="*/ 65 w 65"/>
                <a:gd name="T5" fmla="*/ 68 h 114"/>
                <a:gd name="T6" fmla="*/ 28 w 65"/>
                <a:gd name="T7" fmla="*/ 68 h 114"/>
                <a:gd name="T8" fmla="*/ 28 w 65"/>
                <a:gd name="T9" fmla="*/ 92 h 114"/>
                <a:gd name="T10" fmla="*/ 65 w 65"/>
                <a:gd name="T11" fmla="*/ 92 h 114"/>
                <a:gd name="T12" fmla="*/ 65 w 65"/>
                <a:gd name="T13" fmla="*/ 114 h 114"/>
                <a:gd name="T14" fmla="*/ 0 w 65"/>
                <a:gd name="T15" fmla="*/ 114 h 114"/>
                <a:gd name="T16" fmla="*/ 0 w 65"/>
                <a:gd name="T17" fmla="*/ 0 h 114"/>
                <a:gd name="T18" fmla="*/ 65 w 65"/>
                <a:gd name="T19" fmla="*/ 0 h 114"/>
                <a:gd name="T20" fmla="*/ 65 w 65"/>
                <a:gd name="T21" fmla="*/ 23 h 114"/>
                <a:gd name="T22" fmla="*/ 28 w 65"/>
                <a:gd name="T23" fmla="*/ 23 h 114"/>
                <a:gd name="T24" fmla="*/ 28 w 65"/>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14">
                  <a:moveTo>
                    <a:pt x="28" y="46"/>
                  </a:moveTo>
                  <a:lnTo>
                    <a:pt x="65" y="46"/>
                  </a:lnTo>
                  <a:lnTo>
                    <a:pt x="65" y="68"/>
                  </a:lnTo>
                  <a:lnTo>
                    <a:pt x="28" y="68"/>
                  </a:lnTo>
                  <a:lnTo>
                    <a:pt x="28" y="92"/>
                  </a:lnTo>
                  <a:lnTo>
                    <a:pt x="65" y="92"/>
                  </a:lnTo>
                  <a:lnTo>
                    <a:pt x="65" y="114"/>
                  </a:lnTo>
                  <a:lnTo>
                    <a:pt x="0" y="114"/>
                  </a:lnTo>
                  <a:lnTo>
                    <a:pt x="0" y="0"/>
                  </a:lnTo>
                  <a:lnTo>
                    <a:pt x="65" y="0"/>
                  </a:lnTo>
                  <a:lnTo>
                    <a:pt x="65" y="23"/>
                  </a:lnTo>
                  <a:lnTo>
                    <a:pt x="28" y="23"/>
                  </a:lnTo>
                  <a:lnTo>
                    <a:pt x="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33"/>
            <p:cNvSpPr>
              <a:spLocks noEditPoints="1"/>
            </p:cNvSpPr>
            <p:nvPr/>
          </p:nvSpPr>
          <p:spPr bwMode="auto">
            <a:xfrm>
              <a:off x="889000" y="6526213"/>
              <a:ext cx="131763" cy="180975"/>
            </a:xfrm>
            <a:custGeom>
              <a:avLst/>
              <a:gdLst>
                <a:gd name="T0" fmla="*/ 123 w 260"/>
                <a:gd name="T1" fmla="*/ 0 h 360"/>
                <a:gd name="T2" fmla="*/ 215 w 260"/>
                <a:gd name="T3" fmla="*/ 17 h 360"/>
                <a:gd name="T4" fmla="*/ 255 w 260"/>
                <a:gd name="T5" fmla="*/ 98 h 360"/>
                <a:gd name="T6" fmla="*/ 231 w 260"/>
                <a:gd name="T7" fmla="*/ 160 h 360"/>
                <a:gd name="T8" fmla="*/ 193 w 260"/>
                <a:gd name="T9" fmla="*/ 181 h 360"/>
                <a:gd name="T10" fmla="*/ 236 w 260"/>
                <a:gd name="T11" fmla="*/ 202 h 360"/>
                <a:gd name="T12" fmla="*/ 260 w 260"/>
                <a:gd name="T13" fmla="*/ 264 h 360"/>
                <a:gd name="T14" fmla="*/ 223 w 260"/>
                <a:gd name="T15" fmla="*/ 343 h 360"/>
                <a:gd name="T16" fmla="*/ 147 w 260"/>
                <a:gd name="T17" fmla="*/ 360 h 360"/>
                <a:gd name="T18" fmla="*/ 0 w 260"/>
                <a:gd name="T19" fmla="*/ 360 h 360"/>
                <a:gd name="T20" fmla="*/ 0 w 260"/>
                <a:gd name="T21" fmla="*/ 0 h 360"/>
                <a:gd name="T22" fmla="*/ 123 w 260"/>
                <a:gd name="T23" fmla="*/ 0 h 360"/>
                <a:gd name="T24" fmla="*/ 88 w 260"/>
                <a:gd name="T25" fmla="*/ 149 h 360"/>
                <a:gd name="T26" fmla="*/ 109 w 260"/>
                <a:gd name="T27" fmla="*/ 149 h 360"/>
                <a:gd name="T28" fmla="*/ 166 w 260"/>
                <a:gd name="T29" fmla="*/ 107 h 360"/>
                <a:gd name="T30" fmla="*/ 108 w 260"/>
                <a:gd name="T31" fmla="*/ 65 h 360"/>
                <a:gd name="T32" fmla="*/ 88 w 260"/>
                <a:gd name="T33" fmla="*/ 65 h 360"/>
                <a:gd name="T34" fmla="*/ 88 w 260"/>
                <a:gd name="T35" fmla="*/ 149 h 360"/>
                <a:gd name="T36" fmla="*/ 88 w 260"/>
                <a:gd name="T37" fmla="*/ 297 h 360"/>
                <a:gd name="T38" fmla="*/ 119 w 260"/>
                <a:gd name="T39" fmla="*/ 297 h 360"/>
                <a:gd name="T40" fmla="*/ 172 w 260"/>
                <a:gd name="T41" fmla="*/ 256 h 360"/>
                <a:gd name="T42" fmla="*/ 152 w 260"/>
                <a:gd name="T43" fmla="*/ 219 h 360"/>
                <a:gd name="T44" fmla="*/ 107 w 260"/>
                <a:gd name="T45" fmla="*/ 212 h 360"/>
                <a:gd name="T46" fmla="*/ 88 w 260"/>
                <a:gd name="T47" fmla="*/ 212 h 360"/>
                <a:gd name="T48" fmla="*/ 88 w 260"/>
                <a:gd name="T49" fmla="*/ 29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60">
                  <a:moveTo>
                    <a:pt x="123" y="0"/>
                  </a:moveTo>
                  <a:cubicBezTo>
                    <a:pt x="169" y="0"/>
                    <a:pt x="195" y="5"/>
                    <a:pt x="215" y="17"/>
                  </a:cubicBezTo>
                  <a:cubicBezTo>
                    <a:pt x="240" y="32"/>
                    <a:pt x="255" y="63"/>
                    <a:pt x="255" y="98"/>
                  </a:cubicBezTo>
                  <a:cubicBezTo>
                    <a:pt x="255" y="123"/>
                    <a:pt x="247" y="144"/>
                    <a:pt x="231" y="160"/>
                  </a:cubicBezTo>
                  <a:cubicBezTo>
                    <a:pt x="220" y="171"/>
                    <a:pt x="212" y="176"/>
                    <a:pt x="193" y="181"/>
                  </a:cubicBezTo>
                  <a:cubicBezTo>
                    <a:pt x="215" y="186"/>
                    <a:pt x="225" y="191"/>
                    <a:pt x="236" y="202"/>
                  </a:cubicBezTo>
                  <a:cubicBezTo>
                    <a:pt x="252" y="217"/>
                    <a:pt x="260" y="238"/>
                    <a:pt x="260" y="264"/>
                  </a:cubicBezTo>
                  <a:cubicBezTo>
                    <a:pt x="260" y="298"/>
                    <a:pt x="247" y="327"/>
                    <a:pt x="223" y="343"/>
                  </a:cubicBezTo>
                  <a:cubicBezTo>
                    <a:pt x="206" y="355"/>
                    <a:pt x="184" y="360"/>
                    <a:pt x="147" y="360"/>
                  </a:cubicBezTo>
                  <a:cubicBezTo>
                    <a:pt x="0" y="360"/>
                    <a:pt x="0" y="360"/>
                    <a:pt x="0" y="360"/>
                  </a:cubicBezTo>
                  <a:cubicBezTo>
                    <a:pt x="0" y="0"/>
                    <a:pt x="0" y="0"/>
                    <a:pt x="0" y="0"/>
                  </a:cubicBezTo>
                  <a:lnTo>
                    <a:pt x="123" y="0"/>
                  </a:lnTo>
                  <a:close/>
                  <a:moveTo>
                    <a:pt x="88" y="149"/>
                  </a:moveTo>
                  <a:cubicBezTo>
                    <a:pt x="109" y="149"/>
                    <a:pt x="109" y="149"/>
                    <a:pt x="109" y="149"/>
                  </a:cubicBezTo>
                  <a:cubicBezTo>
                    <a:pt x="149" y="149"/>
                    <a:pt x="166" y="136"/>
                    <a:pt x="166" y="107"/>
                  </a:cubicBezTo>
                  <a:cubicBezTo>
                    <a:pt x="166" y="78"/>
                    <a:pt x="149" y="65"/>
                    <a:pt x="108" y="65"/>
                  </a:cubicBezTo>
                  <a:cubicBezTo>
                    <a:pt x="88" y="65"/>
                    <a:pt x="88" y="65"/>
                    <a:pt x="88" y="65"/>
                  </a:cubicBezTo>
                  <a:lnTo>
                    <a:pt x="88" y="149"/>
                  </a:lnTo>
                  <a:close/>
                  <a:moveTo>
                    <a:pt x="88" y="297"/>
                  </a:moveTo>
                  <a:cubicBezTo>
                    <a:pt x="119" y="297"/>
                    <a:pt x="119" y="297"/>
                    <a:pt x="119" y="297"/>
                  </a:cubicBezTo>
                  <a:cubicBezTo>
                    <a:pt x="156" y="297"/>
                    <a:pt x="172" y="285"/>
                    <a:pt x="172" y="256"/>
                  </a:cubicBezTo>
                  <a:cubicBezTo>
                    <a:pt x="172" y="238"/>
                    <a:pt x="165" y="226"/>
                    <a:pt x="152" y="219"/>
                  </a:cubicBezTo>
                  <a:cubicBezTo>
                    <a:pt x="143" y="214"/>
                    <a:pt x="134" y="212"/>
                    <a:pt x="107" y="212"/>
                  </a:cubicBezTo>
                  <a:cubicBezTo>
                    <a:pt x="88" y="212"/>
                    <a:pt x="88" y="212"/>
                    <a:pt x="88" y="212"/>
                  </a:cubicBezTo>
                  <a:lnTo>
                    <a:pt x="88"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4"/>
            <p:cNvSpPr>
              <a:spLocks noEditPoints="1"/>
            </p:cNvSpPr>
            <p:nvPr/>
          </p:nvSpPr>
          <p:spPr bwMode="auto">
            <a:xfrm>
              <a:off x="1039813" y="6526213"/>
              <a:ext cx="136525" cy="180975"/>
            </a:xfrm>
            <a:custGeom>
              <a:avLst/>
              <a:gdLst>
                <a:gd name="T0" fmla="*/ 88 w 271"/>
                <a:gd name="T1" fmla="*/ 360 h 360"/>
                <a:gd name="T2" fmla="*/ 0 w 271"/>
                <a:gd name="T3" fmla="*/ 360 h 360"/>
                <a:gd name="T4" fmla="*/ 0 w 271"/>
                <a:gd name="T5" fmla="*/ 0 h 360"/>
                <a:gd name="T6" fmla="*/ 117 w 271"/>
                <a:gd name="T7" fmla="*/ 0 h 360"/>
                <a:gd name="T8" fmla="*/ 222 w 271"/>
                <a:gd name="T9" fmla="*/ 27 h 360"/>
                <a:gd name="T10" fmla="*/ 261 w 271"/>
                <a:gd name="T11" fmla="*/ 118 h 360"/>
                <a:gd name="T12" fmla="*/ 192 w 271"/>
                <a:gd name="T13" fmla="*/ 228 h 360"/>
                <a:gd name="T14" fmla="*/ 271 w 271"/>
                <a:gd name="T15" fmla="*/ 360 h 360"/>
                <a:gd name="T16" fmla="*/ 166 w 271"/>
                <a:gd name="T17" fmla="*/ 360 h 360"/>
                <a:gd name="T18" fmla="*/ 88 w 271"/>
                <a:gd name="T19" fmla="*/ 221 h 360"/>
                <a:gd name="T20" fmla="*/ 88 w 271"/>
                <a:gd name="T21" fmla="*/ 360 h 360"/>
                <a:gd name="T22" fmla="*/ 116 w 271"/>
                <a:gd name="T23" fmla="*/ 171 h 360"/>
                <a:gd name="T24" fmla="*/ 173 w 271"/>
                <a:gd name="T25" fmla="*/ 122 h 360"/>
                <a:gd name="T26" fmla="*/ 121 w 271"/>
                <a:gd name="T27" fmla="*/ 72 h 360"/>
                <a:gd name="T28" fmla="*/ 88 w 271"/>
                <a:gd name="T29" fmla="*/ 72 h 360"/>
                <a:gd name="T30" fmla="*/ 88 w 271"/>
                <a:gd name="T31" fmla="*/ 171 h 360"/>
                <a:gd name="T32" fmla="*/ 116 w 271"/>
                <a:gd name="T33" fmla="*/ 17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360">
                  <a:moveTo>
                    <a:pt x="88" y="360"/>
                  </a:moveTo>
                  <a:cubicBezTo>
                    <a:pt x="0" y="360"/>
                    <a:pt x="0" y="360"/>
                    <a:pt x="0" y="360"/>
                  </a:cubicBezTo>
                  <a:cubicBezTo>
                    <a:pt x="0" y="0"/>
                    <a:pt x="0" y="0"/>
                    <a:pt x="0" y="0"/>
                  </a:cubicBezTo>
                  <a:cubicBezTo>
                    <a:pt x="117" y="0"/>
                    <a:pt x="117" y="0"/>
                    <a:pt x="117" y="0"/>
                  </a:cubicBezTo>
                  <a:cubicBezTo>
                    <a:pt x="164" y="0"/>
                    <a:pt x="199" y="9"/>
                    <a:pt x="222" y="27"/>
                  </a:cubicBezTo>
                  <a:cubicBezTo>
                    <a:pt x="247" y="46"/>
                    <a:pt x="261" y="79"/>
                    <a:pt x="261" y="118"/>
                  </a:cubicBezTo>
                  <a:cubicBezTo>
                    <a:pt x="261" y="173"/>
                    <a:pt x="238" y="209"/>
                    <a:pt x="192" y="228"/>
                  </a:cubicBezTo>
                  <a:cubicBezTo>
                    <a:pt x="271" y="360"/>
                    <a:pt x="271" y="360"/>
                    <a:pt x="271" y="360"/>
                  </a:cubicBezTo>
                  <a:cubicBezTo>
                    <a:pt x="166" y="360"/>
                    <a:pt x="166" y="360"/>
                    <a:pt x="166" y="360"/>
                  </a:cubicBezTo>
                  <a:cubicBezTo>
                    <a:pt x="88" y="221"/>
                    <a:pt x="88" y="221"/>
                    <a:pt x="88" y="221"/>
                  </a:cubicBezTo>
                  <a:lnTo>
                    <a:pt x="88" y="360"/>
                  </a:lnTo>
                  <a:close/>
                  <a:moveTo>
                    <a:pt x="116" y="171"/>
                  </a:moveTo>
                  <a:cubicBezTo>
                    <a:pt x="151" y="171"/>
                    <a:pt x="173" y="153"/>
                    <a:pt x="173" y="122"/>
                  </a:cubicBezTo>
                  <a:cubicBezTo>
                    <a:pt x="173" y="92"/>
                    <a:pt x="152" y="72"/>
                    <a:pt x="121" y="72"/>
                  </a:cubicBezTo>
                  <a:cubicBezTo>
                    <a:pt x="88" y="72"/>
                    <a:pt x="88" y="72"/>
                    <a:pt x="88" y="72"/>
                  </a:cubicBezTo>
                  <a:cubicBezTo>
                    <a:pt x="88" y="171"/>
                    <a:pt x="88" y="171"/>
                    <a:pt x="88" y="171"/>
                  </a:cubicBezTo>
                  <a:lnTo>
                    <a:pt x="11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5"/>
            <p:cNvSpPr>
              <a:spLocks noEditPoints="1"/>
            </p:cNvSpPr>
            <p:nvPr/>
          </p:nvSpPr>
          <p:spPr bwMode="auto">
            <a:xfrm>
              <a:off x="1176338" y="6526213"/>
              <a:ext cx="174625" cy="180975"/>
            </a:xfrm>
            <a:custGeom>
              <a:avLst/>
              <a:gdLst>
                <a:gd name="T0" fmla="*/ 73 w 110"/>
                <a:gd name="T1" fmla="*/ 0 h 114"/>
                <a:gd name="T2" fmla="*/ 38 w 110"/>
                <a:gd name="T3" fmla="*/ 0 h 114"/>
                <a:gd name="T4" fmla="*/ 0 w 110"/>
                <a:gd name="T5" fmla="*/ 114 h 114"/>
                <a:gd name="T6" fmla="*/ 29 w 110"/>
                <a:gd name="T7" fmla="*/ 114 h 114"/>
                <a:gd name="T8" fmla="*/ 36 w 110"/>
                <a:gd name="T9" fmla="*/ 92 h 114"/>
                <a:gd name="T10" fmla="*/ 73 w 110"/>
                <a:gd name="T11" fmla="*/ 92 h 114"/>
                <a:gd name="T12" fmla="*/ 80 w 110"/>
                <a:gd name="T13" fmla="*/ 114 h 114"/>
                <a:gd name="T14" fmla="*/ 110 w 110"/>
                <a:gd name="T15" fmla="*/ 114 h 114"/>
                <a:gd name="T16" fmla="*/ 73 w 110"/>
                <a:gd name="T17" fmla="*/ 0 h 114"/>
                <a:gd name="T18" fmla="*/ 43 w 110"/>
                <a:gd name="T19" fmla="*/ 70 h 114"/>
                <a:gd name="T20" fmla="*/ 55 w 110"/>
                <a:gd name="T21" fmla="*/ 33 h 114"/>
                <a:gd name="T22" fmla="*/ 66 w 110"/>
                <a:gd name="T23" fmla="*/ 70 h 114"/>
                <a:gd name="T24" fmla="*/ 43 w 110"/>
                <a:gd name="T25" fmla="*/ 7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14">
                  <a:moveTo>
                    <a:pt x="73" y="0"/>
                  </a:moveTo>
                  <a:lnTo>
                    <a:pt x="38" y="0"/>
                  </a:lnTo>
                  <a:lnTo>
                    <a:pt x="0" y="114"/>
                  </a:lnTo>
                  <a:lnTo>
                    <a:pt x="29" y="114"/>
                  </a:lnTo>
                  <a:lnTo>
                    <a:pt x="36" y="92"/>
                  </a:lnTo>
                  <a:lnTo>
                    <a:pt x="73" y="92"/>
                  </a:lnTo>
                  <a:lnTo>
                    <a:pt x="80" y="114"/>
                  </a:lnTo>
                  <a:lnTo>
                    <a:pt x="110" y="114"/>
                  </a:lnTo>
                  <a:lnTo>
                    <a:pt x="73" y="0"/>
                  </a:lnTo>
                  <a:close/>
                  <a:moveTo>
                    <a:pt x="43" y="70"/>
                  </a:moveTo>
                  <a:lnTo>
                    <a:pt x="55" y="33"/>
                  </a:lnTo>
                  <a:lnTo>
                    <a:pt x="66" y="70"/>
                  </a:lnTo>
                  <a:lnTo>
                    <a:pt x="43"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1" name="Footer Placeholder 2"/>
          <p:cNvSpPr>
            <a:spLocks noGrp="1"/>
          </p:cNvSpPr>
          <p:nvPr>
            <p:ph type="ftr" sz="quarter" idx="10"/>
          </p:nvPr>
        </p:nvSpPr>
        <p:spPr>
          <a:xfrm>
            <a:off x="3267869" y="6584951"/>
            <a:ext cx="5653087" cy="273049"/>
          </a:xfrm>
        </p:spPr>
        <p:txBody>
          <a:bodyPr/>
          <a:lstStyle/>
          <a:p>
            <a:r>
              <a:rPr lang="en-US" dirty="0"/>
              <a:t> Confidential: For Internal Use Only</a:t>
            </a:r>
          </a:p>
        </p:txBody>
      </p:sp>
      <p:sp>
        <p:nvSpPr>
          <p:cNvPr id="42" name="Slide Number Placeholder 3"/>
          <p:cNvSpPr>
            <a:spLocks noGrp="1"/>
          </p:cNvSpPr>
          <p:nvPr>
            <p:ph type="sldNum" sz="quarter" idx="11"/>
          </p:nvPr>
        </p:nvSpPr>
        <p:spPr>
          <a:xfrm>
            <a:off x="0" y="6584951"/>
            <a:ext cx="1219201" cy="273049"/>
          </a:xfrm>
        </p:spPr>
        <p:txBody>
          <a:body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18566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_Multiple Pictures with Text">
    <p:bg>
      <p:bgPr>
        <a:solidFill>
          <a:schemeClr val="accent1"/>
        </a:solidFill>
        <a:effectLst/>
      </p:bgPr>
    </p:bg>
    <p:spTree>
      <p:nvGrpSpPr>
        <p:cNvPr id="1" name=""/>
        <p:cNvGrpSpPr/>
        <p:nvPr/>
      </p:nvGrpSpPr>
      <p:grpSpPr>
        <a:xfrm>
          <a:off x="0" y="0"/>
          <a:ext cx="0" cy="0"/>
          <a:chOff x="0" y="0"/>
          <a:chExt cx="0" cy="0"/>
        </a:xfrm>
      </p:grpSpPr>
      <p:sp>
        <p:nvSpPr>
          <p:cNvPr id="23" name="Rectangle 22"/>
          <p:cNvSpPr/>
          <p:nvPr userDrawn="1"/>
        </p:nvSpPr>
        <p:spPr>
          <a:xfrm>
            <a:off x="0" y="0"/>
            <a:ext cx="12188825" cy="6978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solidFill>
                <a:prstClr val="white"/>
              </a:solidFill>
            </a:endParaRPr>
          </a:p>
        </p:txBody>
      </p:sp>
      <p:grpSp>
        <p:nvGrpSpPr>
          <p:cNvPr id="24" name="Group 23"/>
          <p:cNvGrpSpPr>
            <a:grpSpLocks noChangeAspect="1"/>
          </p:cNvGrpSpPr>
          <p:nvPr userDrawn="1"/>
        </p:nvGrpSpPr>
        <p:grpSpPr>
          <a:xfrm>
            <a:off x="403282" y="151854"/>
            <a:ext cx="1297406" cy="418699"/>
            <a:chOff x="254000" y="6443663"/>
            <a:chExt cx="1096963" cy="354012"/>
          </a:xfrm>
          <a:solidFill>
            <a:schemeClr val="bg1"/>
          </a:solidFill>
        </p:grpSpPr>
        <p:sp>
          <p:nvSpPr>
            <p:cNvPr id="25" name="Freeform 24"/>
            <p:cNvSpPr>
              <a:spLocks/>
            </p:cNvSpPr>
            <p:nvPr/>
          </p:nvSpPr>
          <p:spPr bwMode="auto">
            <a:xfrm>
              <a:off x="465138" y="6600825"/>
              <a:ext cx="25400" cy="71437"/>
            </a:xfrm>
            <a:custGeom>
              <a:avLst/>
              <a:gdLst>
                <a:gd name="T0" fmla="*/ 16 w 16"/>
                <a:gd name="T1" fmla="*/ 16 h 45"/>
                <a:gd name="T2" fmla="*/ 0 w 16"/>
                <a:gd name="T3" fmla="*/ 0 h 45"/>
                <a:gd name="T4" fmla="*/ 0 w 16"/>
                <a:gd name="T5" fmla="*/ 45 h 45"/>
                <a:gd name="T6" fmla="*/ 16 w 16"/>
                <a:gd name="T7" fmla="*/ 45 h 45"/>
                <a:gd name="T8" fmla="*/ 16 w 16"/>
                <a:gd name="T9" fmla="*/ 16 h 45"/>
              </a:gdLst>
              <a:ahLst/>
              <a:cxnLst>
                <a:cxn ang="0">
                  <a:pos x="T0" y="T1"/>
                </a:cxn>
                <a:cxn ang="0">
                  <a:pos x="T2" y="T3"/>
                </a:cxn>
                <a:cxn ang="0">
                  <a:pos x="T4" y="T5"/>
                </a:cxn>
                <a:cxn ang="0">
                  <a:pos x="T6" y="T7"/>
                </a:cxn>
                <a:cxn ang="0">
                  <a:pos x="T8" y="T9"/>
                </a:cxn>
              </a:cxnLst>
              <a:rect l="0" t="0" r="r" b="b"/>
              <a:pathLst>
                <a:path w="16" h="45">
                  <a:moveTo>
                    <a:pt x="16" y="16"/>
                  </a:moveTo>
                  <a:lnTo>
                    <a:pt x="0" y="0"/>
                  </a:lnTo>
                  <a:lnTo>
                    <a:pt x="0" y="45"/>
                  </a:lnTo>
                  <a:lnTo>
                    <a:pt x="16" y="45"/>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25"/>
            <p:cNvSpPr>
              <a:spLocks/>
            </p:cNvSpPr>
            <p:nvPr/>
          </p:nvSpPr>
          <p:spPr bwMode="auto">
            <a:xfrm>
              <a:off x="300038" y="6443663"/>
              <a:ext cx="150813" cy="284162"/>
            </a:xfrm>
            <a:custGeom>
              <a:avLst/>
              <a:gdLst>
                <a:gd name="T0" fmla="*/ 178 w 299"/>
                <a:gd name="T1" fmla="*/ 212 h 563"/>
                <a:gd name="T2" fmla="*/ 299 w 299"/>
                <a:gd name="T3" fmla="*/ 212 h 563"/>
                <a:gd name="T4" fmla="*/ 250 w 299"/>
                <a:gd name="T5" fmla="*/ 163 h 563"/>
                <a:gd name="T6" fmla="*/ 249 w 299"/>
                <a:gd name="T7" fmla="*/ 163 h 563"/>
                <a:gd name="T8" fmla="*/ 186 w 299"/>
                <a:gd name="T9" fmla="*/ 163 h 563"/>
                <a:gd name="T10" fmla="*/ 260 w 299"/>
                <a:gd name="T11" fmla="*/ 81 h 563"/>
                <a:gd name="T12" fmla="*/ 178 w 299"/>
                <a:gd name="T13" fmla="*/ 0 h 563"/>
                <a:gd name="T14" fmla="*/ 178 w 299"/>
                <a:gd name="T15" fmla="*/ 163 h 563"/>
                <a:gd name="T16" fmla="*/ 178 w 299"/>
                <a:gd name="T17" fmla="*/ 163 h 563"/>
                <a:gd name="T18" fmla="*/ 43 w 299"/>
                <a:gd name="T19" fmla="*/ 28 h 563"/>
                <a:gd name="T20" fmla="*/ 22 w 299"/>
                <a:gd name="T21" fmla="*/ 40 h 563"/>
                <a:gd name="T22" fmla="*/ 0 w 299"/>
                <a:gd name="T23" fmla="*/ 55 h 563"/>
                <a:gd name="T24" fmla="*/ 129 w 299"/>
                <a:gd name="T25" fmla="*/ 183 h 563"/>
                <a:gd name="T26" fmla="*/ 129 w 299"/>
                <a:gd name="T27" fmla="*/ 464 h 563"/>
                <a:gd name="T28" fmla="*/ 228 w 299"/>
                <a:gd name="T29" fmla="*/ 563 h 563"/>
                <a:gd name="T30" fmla="*/ 228 w 299"/>
                <a:gd name="T31" fmla="*/ 493 h 563"/>
                <a:gd name="T32" fmla="*/ 178 w 299"/>
                <a:gd name="T33" fmla="*/ 443 h 563"/>
                <a:gd name="T34" fmla="*/ 178 w 299"/>
                <a:gd name="T35" fmla="*/ 21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563">
                  <a:moveTo>
                    <a:pt x="178" y="212"/>
                  </a:moveTo>
                  <a:cubicBezTo>
                    <a:pt x="299" y="212"/>
                    <a:pt x="299" y="212"/>
                    <a:pt x="299" y="212"/>
                  </a:cubicBezTo>
                  <a:cubicBezTo>
                    <a:pt x="250" y="163"/>
                    <a:pt x="250" y="163"/>
                    <a:pt x="250" y="163"/>
                  </a:cubicBezTo>
                  <a:cubicBezTo>
                    <a:pt x="249" y="163"/>
                    <a:pt x="249" y="163"/>
                    <a:pt x="249" y="163"/>
                  </a:cubicBezTo>
                  <a:cubicBezTo>
                    <a:pt x="186" y="163"/>
                    <a:pt x="186" y="163"/>
                    <a:pt x="186" y="163"/>
                  </a:cubicBezTo>
                  <a:cubicBezTo>
                    <a:pt x="227" y="159"/>
                    <a:pt x="260" y="124"/>
                    <a:pt x="260" y="81"/>
                  </a:cubicBezTo>
                  <a:cubicBezTo>
                    <a:pt x="260" y="36"/>
                    <a:pt x="223" y="0"/>
                    <a:pt x="178" y="0"/>
                  </a:cubicBezTo>
                  <a:cubicBezTo>
                    <a:pt x="178" y="163"/>
                    <a:pt x="178" y="163"/>
                    <a:pt x="178" y="163"/>
                  </a:cubicBezTo>
                  <a:cubicBezTo>
                    <a:pt x="178" y="163"/>
                    <a:pt x="178" y="163"/>
                    <a:pt x="178" y="163"/>
                  </a:cubicBezTo>
                  <a:cubicBezTo>
                    <a:pt x="43" y="28"/>
                    <a:pt x="43" y="28"/>
                    <a:pt x="43" y="28"/>
                  </a:cubicBezTo>
                  <a:cubicBezTo>
                    <a:pt x="36" y="31"/>
                    <a:pt x="29" y="35"/>
                    <a:pt x="22" y="40"/>
                  </a:cubicBezTo>
                  <a:cubicBezTo>
                    <a:pt x="14" y="45"/>
                    <a:pt x="7" y="50"/>
                    <a:pt x="0" y="55"/>
                  </a:cubicBezTo>
                  <a:cubicBezTo>
                    <a:pt x="129" y="183"/>
                    <a:pt x="129" y="183"/>
                    <a:pt x="129" y="183"/>
                  </a:cubicBezTo>
                  <a:cubicBezTo>
                    <a:pt x="129" y="464"/>
                    <a:pt x="129" y="464"/>
                    <a:pt x="129" y="464"/>
                  </a:cubicBezTo>
                  <a:cubicBezTo>
                    <a:pt x="228" y="563"/>
                    <a:pt x="228" y="563"/>
                    <a:pt x="228" y="563"/>
                  </a:cubicBezTo>
                  <a:cubicBezTo>
                    <a:pt x="228" y="493"/>
                    <a:pt x="228" y="493"/>
                    <a:pt x="228" y="493"/>
                  </a:cubicBezTo>
                  <a:cubicBezTo>
                    <a:pt x="178" y="443"/>
                    <a:pt x="178" y="443"/>
                    <a:pt x="178" y="443"/>
                  </a:cubicBezTo>
                  <a:lnTo>
                    <a:pt x="178"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6"/>
            <p:cNvSpPr>
              <a:spLocks/>
            </p:cNvSpPr>
            <p:nvPr/>
          </p:nvSpPr>
          <p:spPr bwMode="auto">
            <a:xfrm>
              <a:off x="414338" y="6550025"/>
              <a:ext cx="25400" cy="122237"/>
            </a:xfrm>
            <a:custGeom>
              <a:avLst/>
              <a:gdLst>
                <a:gd name="T0" fmla="*/ 0 w 16"/>
                <a:gd name="T1" fmla="*/ 0 h 77"/>
                <a:gd name="T2" fmla="*/ 0 w 16"/>
                <a:gd name="T3" fmla="*/ 77 h 77"/>
                <a:gd name="T4" fmla="*/ 16 w 16"/>
                <a:gd name="T5" fmla="*/ 77 h 77"/>
                <a:gd name="T6" fmla="*/ 16 w 16"/>
                <a:gd name="T7" fmla="*/ 16 h 77"/>
                <a:gd name="T8" fmla="*/ 0 w 16"/>
                <a:gd name="T9" fmla="*/ 0 h 77"/>
              </a:gdLst>
              <a:ahLst/>
              <a:cxnLst>
                <a:cxn ang="0">
                  <a:pos x="T0" y="T1"/>
                </a:cxn>
                <a:cxn ang="0">
                  <a:pos x="T2" y="T3"/>
                </a:cxn>
                <a:cxn ang="0">
                  <a:pos x="T4" y="T5"/>
                </a:cxn>
                <a:cxn ang="0">
                  <a:pos x="T6" y="T7"/>
                </a:cxn>
                <a:cxn ang="0">
                  <a:pos x="T8" y="T9"/>
                </a:cxn>
              </a:cxnLst>
              <a:rect l="0" t="0" r="r" b="b"/>
              <a:pathLst>
                <a:path w="16" h="77">
                  <a:moveTo>
                    <a:pt x="0" y="0"/>
                  </a:moveTo>
                  <a:lnTo>
                    <a:pt x="0" y="77"/>
                  </a:lnTo>
                  <a:lnTo>
                    <a:pt x="16" y="77"/>
                  </a:lnTo>
                  <a:lnTo>
                    <a:pt x="16"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7"/>
            <p:cNvSpPr>
              <a:spLocks/>
            </p:cNvSpPr>
            <p:nvPr/>
          </p:nvSpPr>
          <p:spPr bwMode="auto">
            <a:xfrm>
              <a:off x="439738" y="6575425"/>
              <a:ext cx="60325" cy="25400"/>
            </a:xfrm>
            <a:custGeom>
              <a:avLst/>
              <a:gdLst>
                <a:gd name="T0" fmla="*/ 38 w 38"/>
                <a:gd name="T1" fmla="*/ 16 h 16"/>
                <a:gd name="T2" fmla="*/ 22 w 38"/>
                <a:gd name="T3" fmla="*/ 0 h 16"/>
                <a:gd name="T4" fmla="*/ 0 w 38"/>
                <a:gd name="T5" fmla="*/ 0 h 16"/>
                <a:gd name="T6" fmla="*/ 16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22" y="0"/>
                  </a:lnTo>
                  <a:lnTo>
                    <a:pt x="0" y="0"/>
                  </a:lnTo>
                  <a:lnTo>
                    <a:pt x="16" y="1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9" name="Freeform 28"/>
            <p:cNvSpPr>
              <a:spLocks/>
            </p:cNvSpPr>
            <p:nvPr/>
          </p:nvSpPr>
          <p:spPr bwMode="auto">
            <a:xfrm>
              <a:off x="254000" y="6489700"/>
              <a:ext cx="85725" cy="163512"/>
            </a:xfrm>
            <a:custGeom>
              <a:avLst/>
              <a:gdLst>
                <a:gd name="T0" fmla="*/ 170 w 170"/>
                <a:gd name="T1" fmla="*/ 327 h 327"/>
                <a:gd name="T2" fmla="*/ 170 w 170"/>
                <a:gd name="T3" fmla="*/ 324 h 327"/>
                <a:gd name="T4" fmla="*/ 170 w 170"/>
                <a:gd name="T5" fmla="*/ 324 h 327"/>
                <a:gd name="T6" fmla="*/ 170 w 170"/>
                <a:gd name="T7" fmla="*/ 114 h 327"/>
                <a:gd name="T8" fmla="*/ 56 w 170"/>
                <a:gd name="T9" fmla="*/ 0 h 327"/>
                <a:gd name="T10" fmla="*/ 29 w 170"/>
                <a:gd name="T11" fmla="*/ 43 h 327"/>
                <a:gd name="T12" fmla="*/ 121 w 170"/>
                <a:gd name="T13" fmla="*/ 135 h 327"/>
                <a:gd name="T14" fmla="*/ 121 w 170"/>
                <a:gd name="T15" fmla="*/ 205 h 327"/>
                <a:gd name="T16" fmla="*/ 121 w 170"/>
                <a:gd name="T17" fmla="*/ 205 h 327"/>
                <a:gd name="T18" fmla="*/ 9 w 170"/>
                <a:gd name="T19" fmla="*/ 93 h 327"/>
                <a:gd name="T20" fmla="*/ 0 w 170"/>
                <a:gd name="T21" fmla="*/ 155 h 327"/>
                <a:gd name="T22" fmla="*/ 170 w 170"/>
                <a:gd name="T23"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327">
                  <a:moveTo>
                    <a:pt x="170" y="327"/>
                  </a:moveTo>
                  <a:cubicBezTo>
                    <a:pt x="170" y="324"/>
                    <a:pt x="170" y="324"/>
                    <a:pt x="170" y="324"/>
                  </a:cubicBezTo>
                  <a:cubicBezTo>
                    <a:pt x="170" y="324"/>
                    <a:pt x="170" y="324"/>
                    <a:pt x="170" y="324"/>
                  </a:cubicBezTo>
                  <a:cubicBezTo>
                    <a:pt x="170" y="114"/>
                    <a:pt x="170" y="114"/>
                    <a:pt x="170" y="114"/>
                  </a:cubicBezTo>
                  <a:cubicBezTo>
                    <a:pt x="56" y="0"/>
                    <a:pt x="56" y="0"/>
                    <a:pt x="56" y="0"/>
                  </a:cubicBezTo>
                  <a:cubicBezTo>
                    <a:pt x="46" y="13"/>
                    <a:pt x="36" y="28"/>
                    <a:pt x="29" y="43"/>
                  </a:cubicBezTo>
                  <a:cubicBezTo>
                    <a:pt x="121" y="135"/>
                    <a:pt x="121" y="135"/>
                    <a:pt x="121" y="135"/>
                  </a:cubicBezTo>
                  <a:cubicBezTo>
                    <a:pt x="121" y="205"/>
                    <a:pt x="121" y="205"/>
                    <a:pt x="121" y="205"/>
                  </a:cubicBezTo>
                  <a:cubicBezTo>
                    <a:pt x="121" y="205"/>
                    <a:pt x="121" y="205"/>
                    <a:pt x="121" y="205"/>
                  </a:cubicBezTo>
                  <a:cubicBezTo>
                    <a:pt x="9" y="93"/>
                    <a:pt x="9" y="93"/>
                    <a:pt x="9" y="93"/>
                  </a:cubicBezTo>
                  <a:cubicBezTo>
                    <a:pt x="4" y="113"/>
                    <a:pt x="1" y="133"/>
                    <a:pt x="0" y="155"/>
                  </a:cubicBezTo>
                  <a:cubicBezTo>
                    <a:pt x="0" y="155"/>
                    <a:pt x="165" y="322"/>
                    <a:pt x="170"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29"/>
            <p:cNvSpPr>
              <a:spLocks/>
            </p:cNvSpPr>
            <p:nvPr/>
          </p:nvSpPr>
          <p:spPr bwMode="auto">
            <a:xfrm>
              <a:off x="254000" y="6602413"/>
              <a:ext cx="160338" cy="195262"/>
            </a:xfrm>
            <a:custGeom>
              <a:avLst/>
              <a:gdLst>
                <a:gd name="T0" fmla="*/ 0 w 101"/>
                <a:gd name="T1" fmla="*/ 0 h 123"/>
                <a:gd name="T2" fmla="*/ 0 w 101"/>
                <a:gd name="T3" fmla="*/ 23 h 123"/>
                <a:gd name="T4" fmla="*/ 101 w 101"/>
                <a:gd name="T5" fmla="*/ 123 h 123"/>
                <a:gd name="T6" fmla="*/ 101 w 101"/>
                <a:gd name="T7" fmla="*/ 101 h 123"/>
                <a:gd name="T8" fmla="*/ 0 w 101"/>
                <a:gd name="T9" fmla="*/ 0 h 123"/>
              </a:gdLst>
              <a:ahLst/>
              <a:cxnLst>
                <a:cxn ang="0">
                  <a:pos x="T0" y="T1"/>
                </a:cxn>
                <a:cxn ang="0">
                  <a:pos x="T2" y="T3"/>
                </a:cxn>
                <a:cxn ang="0">
                  <a:pos x="T4" y="T5"/>
                </a:cxn>
                <a:cxn ang="0">
                  <a:pos x="T6" y="T7"/>
                </a:cxn>
                <a:cxn ang="0">
                  <a:pos x="T8" y="T9"/>
                </a:cxn>
              </a:cxnLst>
              <a:rect l="0" t="0" r="r" b="b"/>
              <a:pathLst>
                <a:path w="101" h="123">
                  <a:moveTo>
                    <a:pt x="0" y="0"/>
                  </a:moveTo>
                  <a:lnTo>
                    <a:pt x="0" y="23"/>
                  </a:lnTo>
                  <a:lnTo>
                    <a:pt x="101" y="123"/>
                  </a:lnTo>
                  <a:lnTo>
                    <a:pt x="101" y="10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30"/>
            <p:cNvSpPr>
              <a:spLocks/>
            </p:cNvSpPr>
            <p:nvPr/>
          </p:nvSpPr>
          <p:spPr bwMode="auto">
            <a:xfrm>
              <a:off x="490538" y="6640513"/>
              <a:ext cx="80963" cy="73025"/>
            </a:xfrm>
            <a:custGeom>
              <a:avLst/>
              <a:gdLst>
                <a:gd name="T0" fmla="*/ 99 w 163"/>
                <a:gd name="T1" fmla="*/ 0 h 145"/>
                <a:gd name="T2" fmla="*/ 49 w 163"/>
                <a:gd name="T3" fmla="*/ 0 h 145"/>
                <a:gd name="T4" fmla="*/ 49 w 163"/>
                <a:gd name="T5" fmla="*/ 63 h 145"/>
                <a:gd name="T6" fmla="*/ 0 w 163"/>
                <a:gd name="T7" fmla="*/ 63 h 145"/>
                <a:gd name="T8" fmla="*/ 81 w 163"/>
                <a:gd name="T9" fmla="*/ 145 h 145"/>
                <a:gd name="T10" fmla="*/ 163 w 163"/>
                <a:gd name="T11" fmla="*/ 63 h 145"/>
                <a:gd name="T12" fmla="*/ 99 w 163"/>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63" h="145">
                  <a:moveTo>
                    <a:pt x="99" y="0"/>
                  </a:moveTo>
                  <a:cubicBezTo>
                    <a:pt x="49" y="0"/>
                    <a:pt x="49" y="0"/>
                    <a:pt x="49" y="0"/>
                  </a:cubicBezTo>
                  <a:cubicBezTo>
                    <a:pt x="49" y="63"/>
                    <a:pt x="49" y="63"/>
                    <a:pt x="49" y="63"/>
                  </a:cubicBezTo>
                  <a:cubicBezTo>
                    <a:pt x="0" y="63"/>
                    <a:pt x="0" y="63"/>
                    <a:pt x="0" y="63"/>
                  </a:cubicBezTo>
                  <a:cubicBezTo>
                    <a:pt x="0" y="108"/>
                    <a:pt x="36" y="145"/>
                    <a:pt x="81" y="145"/>
                  </a:cubicBezTo>
                  <a:cubicBezTo>
                    <a:pt x="126" y="145"/>
                    <a:pt x="163" y="108"/>
                    <a:pt x="163" y="63"/>
                  </a:cubicBez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31"/>
            <p:cNvSpPr>
              <a:spLocks/>
            </p:cNvSpPr>
            <p:nvPr/>
          </p:nvSpPr>
          <p:spPr bwMode="auto">
            <a:xfrm>
              <a:off x="606425" y="6526213"/>
              <a:ext cx="144463" cy="180975"/>
            </a:xfrm>
            <a:custGeom>
              <a:avLst/>
              <a:gdLst>
                <a:gd name="T0" fmla="*/ 87 w 91"/>
                <a:gd name="T1" fmla="*/ 92 h 114"/>
                <a:gd name="T2" fmla="*/ 74 w 91"/>
                <a:gd name="T3" fmla="*/ 114 h 114"/>
                <a:gd name="T4" fmla="*/ 0 w 91"/>
                <a:gd name="T5" fmla="*/ 114 h 114"/>
                <a:gd name="T6" fmla="*/ 48 w 91"/>
                <a:gd name="T7" fmla="*/ 23 h 114"/>
                <a:gd name="T8" fmla="*/ 6 w 91"/>
                <a:gd name="T9" fmla="*/ 23 h 114"/>
                <a:gd name="T10" fmla="*/ 18 w 91"/>
                <a:gd name="T11" fmla="*/ 0 h 114"/>
                <a:gd name="T12" fmla="*/ 91 w 91"/>
                <a:gd name="T13" fmla="*/ 0 h 114"/>
                <a:gd name="T14" fmla="*/ 44 w 91"/>
                <a:gd name="T15" fmla="*/ 92 h 114"/>
                <a:gd name="T16" fmla="*/ 87 w 91"/>
                <a:gd name="T17"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4">
                  <a:moveTo>
                    <a:pt x="87" y="92"/>
                  </a:moveTo>
                  <a:lnTo>
                    <a:pt x="74" y="114"/>
                  </a:lnTo>
                  <a:lnTo>
                    <a:pt x="0" y="114"/>
                  </a:lnTo>
                  <a:lnTo>
                    <a:pt x="48" y="23"/>
                  </a:lnTo>
                  <a:lnTo>
                    <a:pt x="6" y="23"/>
                  </a:lnTo>
                  <a:lnTo>
                    <a:pt x="18" y="0"/>
                  </a:lnTo>
                  <a:lnTo>
                    <a:pt x="91" y="0"/>
                  </a:lnTo>
                  <a:lnTo>
                    <a:pt x="44" y="92"/>
                  </a:lnTo>
                  <a:lnTo>
                    <a:pt x="87"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2"/>
            <p:cNvSpPr>
              <a:spLocks/>
            </p:cNvSpPr>
            <p:nvPr/>
          </p:nvSpPr>
          <p:spPr bwMode="auto">
            <a:xfrm>
              <a:off x="766763" y="6526213"/>
              <a:ext cx="103188" cy="180975"/>
            </a:xfrm>
            <a:custGeom>
              <a:avLst/>
              <a:gdLst>
                <a:gd name="T0" fmla="*/ 28 w 65"/>
                <a:gd name="T1" fmla="*/ 46 h 114"/>
                <a:gd name="T2" fmla="*/ 65 w 65"/>
                <a:gd name="T3" fmla="*/ 46 h 114"/>
                <a:gd name="T4" fmla="*/ 65 w 65"/>
                <a:gd name="T5" fmla="*/ 68 h 114"/>
                <a:gd name="T6" fmla="*/ 28 w 65"/>
                <a:gd name="T7" fmla="*/ 68 h 114"/>
                <a:gd name="T8" fmla="*/ 28 w 65"/>
                <a:gd name="T9" fmla="*/ 92 h 114"/>
                <a:gd name="T10" fmla="*/ 65 w 65"/>
                <a:gd name="T11" fmla="*/ 92 h 114"/>
                <a:gd name="T12" fmla="*/ 65 w 65"/>
                <a:gd name="T13" fmla="*/ 114 h 114"/>
                <a:gd name="T14" fmla="*/ 0 w 65"/>
                <a:gd name="T15" fmla="*/ 114 h 114"/>
                <a:gd name="T16" fmla="*/ 0 w 65"/>
                <a:gd name="T17" fmla="*/ 0 h 114"/>
                <a:gd name="T18" fmla="*/ 65 w 65"/>
                <a:gd name="T19" fmla="*/ 0 h 114"/>
                <a:gd name="T20" fmla="*/ 65 w 65"/>
                <a:gd name="T21" fmla="*/ 23 h 114"/>
                <a:gd name="T22" fmla="*/ 28 w 65"/>
                <a:gd name="T23" fmla="*/ 23 h 114"/>
                <a:gd name="T24" fmla="*/ 28 w 65"/>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14">
                  <a:moveTo>
                    <a:pt x="28" y="46"/>
                  </a:moveTo>
                  <a:lnTo>
                    <a:pt x="65" y="46"/>
                  </a:lnTo>
                  <a:lnTo>
                    <a:pt x="65" y="68"/>
                  </a:lnTo>
                  <a:lnTo>
                    <a:pt x="28" y="68"/>
                  </a:lnTo>
                  <a:lnTo>
                    <a:pt x="28" y="92"/>
                  </a:lnTo>
                  <a:lnTo>
                    <a:pt x="65" y="92"/>
                  </a:lnTo>
                  <a:lnTo>
                    <a:pt x="65" y="114"/>
                  </a:lnTo>
                  <a:lnTo>
                    <a:pt x="0" y="114"/>
                  </a:lnTo>
                  <a:lnTo>
                    <a:pt x="0" y="0"/>
                  </a:lnTo>
                  <a:lnTo>
                    <a:pt x="65" y="0"/>
                  </a:lnTo>
                  <a:lnTo>
                    <a:pt x="65" y="23"/>
                  </a:lnTo>
                  <a:lnTo>
                    <a:pt x="28" y="23"/>
                  </a:lnTo>
                  <a:lnTo>
                    <a:pt x="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33"/>
            <p:cNvSpPr>
              <a:spLocks noEditPoints="1"/>
            </p:cNvSpPr>
            <p:nvPr/>
          </p:nvSpPr>
          <p:spPr bwMode="auto">
            <a:xfrm>
              <a:off x="889000" y="6526213"/>
              <a:ext cx="131763" cy="180975"/>
            </a:xfrm>
            <a:custGeom>
              <a:avLst/>
              <a:gdLst>
                <a:gd name="T0" fmla="*/ 123 w 260"/>
                <a:gd name="T1" fmla="*/ 0 h 360"/>
                <a:gd name="T2" fmla="*/ 215 w 260"/>
                <a:gd name="T3" fmla="*/ 17 h 360"/>
                <a:gd name="T4" fmla="*/ 255 w 260"/>
                <a:gd name="T5" fmla="*/ 98 h 360"/>
                <a:gd name="T6" fmla="*/ 231 w 260"/>
                <a:gd name="T7" fmla="*/ 160 h 360"/>
                <a:gd name="T8" fmla="*/ 193 w 260"/>
                <a:gd name="T9" fmla="*/ 181 h 360"/>
                <a:gd name="T10" fmla="*/ 236 w 260"/>
                <a:gd name="T11" fmla="*/ 202 h 360"/>
                <a:gd name="T12" fmla="*/ 260 w 260"/>
                <a:gd name="T13" fmla="*/ 264 h 360"/>
                <a:gd name="T14" fmla="*/ 223 w 260"/>
                <a:gd name="T15" fmla="*/ 343 h 360"/>
                <a:gd name="T16" fmla="*/ 147 w 260"/>
                <a:gd name="T17" fmla="*/ 360 h 360"/>
                <a:gd name="T18" fmla="*/ 0 w 260"/>
                <a:gd name="T19" fmla="*/ 360 h 360"/>
                <a:gd name="T20" fmla="*/ 0 w 260"/>
                <a:gd name="T21" fmla="*/ 0 h 360"/>
                <a:gd name="T22" fmla="*/ 123 w 260"/>
                <a:gd name="T23" fmla="*/ 0 h 360"/>
                <a:gd name="T24" fmla="*/ 88 w 260"/>
                <a:gd name="T25" fmla="*/ 149 h 360"/>
                <a:gd name="T26" fmla="*/ 109 w 260"/>
                <a:gd name="T27" fmla="*/ 149 h 360"/>
                <a:gd name="T28" fmla="*/ 166 w 260"/>
                <a:gd name="T29" fmla="*/ 107 h 360"/>
                <a:gd name="T30" fmla="*/ 108 w 260"/>
                <a:gd name="T31" fmla="*/ 65 h 360"/>
                <a:gd name="T32" fmla="*/ 88 w 260"/>
                <a:gd name="T33" fmla="*/ 65 h 360"/>
                <a:gd name="T34" fmla="*/ 88 w 260"/>
                <a:gd name="T35" fmla="*/ 149 h 360"/>
                <a:gd name="T36" fmla="*/ 88 w 260"/>
                <a:gd name="T37" fmla="*/ 297 h 360"/>
                <a:gd name="T38" fmla="*/ 119 w 260"/>
                <a:gd name="T39" fmla="*/ 297 h 360"/>
                <a:gd name="T40" fmla="*/ 172 w 260"/>
                <a:gd name="T41" fmla="*/ 256 h 360"/>
                <a:gd name="T42" fmla="*/ 152 w 260"/>
                <a:gd name="T43" fmla="*/ 219 h 360"/>
                <a:gd name="T44" fmla="*/ 107 w 260"/>
                <a:gd name="T45" fmla="*/ 212 h 360"/>
                <a:gd name="T46" fmla="*/ 88 w 260"/>
                <a:gd name="T47" fmla="*/ 212 h 360"/>
                <a:gd name="T48" fmla="*/ 88 w 260"/>
                <a:gd name="T49" fmla="*/ 29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60">
                  <a:moveTo>
                    <a:pt x="123" y="0"/>
                  </a:moveTo>
                  <a:cubicBezTo>
                    <a:pt x="169" y="0"/>
                    <a:pt x="195" y="5"/>
                    <a:pt x="215" y="17"/>
                  </a:cubicBezTo>
                  <a:cubicBezTo>
                    <a:pt x="240" y="32"/>
                    <a:pt x="255" y="63"/>
                    <a:pt x="255" y="98"/>
                  </a:cubicBezTo>
                  <a:cubicBezTo>
                    <a:pt x="255" y="123"/>
                    <a:pt x="247" y="144"/>
                    <a:pt x="231" y="160"/>
                  </a:cubicBezTo>
                  <a:cubicBezTo>
                    <a:pt x="220" y="171"/>
                    <a:pt x="212" y="176"/>
                    <a:pt x="193" y="181"/>
                  </a:cubicBezTo>
                  <a:cubicBezTo>
                    <a:pt x="215" y="186"/>
                    <a:pt x="225" y="191"/>
                    <a:pt x="236" y="202"/>
                  </a:cubicBezTo>
                  <a:cubicBezTo>
                    <a:pt x="252" y="217"/>
                    <a:pt x="260" y="238"/>
                    <a:pt x="260" y="264"/>
                  </a:cubicBezTo>
                  <a:cubicBezTo>
                    <a:pt x="260" y="298"/>
                    <a:pt x="247" y="327"/>
                    <a:pt x="223" y="343"/>
                  </a:cubicBezTo>
                  <a:cubicBezTo>
                    <a:pt x="206" y="355"/>
                    <a:pt x="184" y="360"/>
                    <a:pt x="147" y="360"/>
                  </a:cubicBezTo>
                  <a:cubicBezTo>
                    <a:pt x="0" y="360"/>
                    <a:pt x="0" y="360"/>
                    <a:pt x="0" y="360"/>
                  </a:cubicBezTo>
                  <a:cubicBezTo>
                    <a:pt x="0" y="0"/>
                    <a:pt x="0" y="0"/>
                    <a:pt x="0" y="0"/>
                  </a:cubicBezTo>
                  <a:lnTo>
                    <a:pt x="123" y="0"/>
                  </a:lnTo>
                  <a:close/>
                  <a:moveTo>
                    <a:pt x="88" y="149"/>
                  </a:moveTo>
                  <a:cubicBezTo>
                    <a:pt x="109" y="149"/>
                    <a:pt x="109" y="149"/>
                    <a:pt x="109" y="149"/>
                  </a:cubicBezTo>
                  <a:cubicBezTo>
                    <a:pt x="149" y="149"/>
                    <a:pt x="166" y="136"/>
                    <a:pt x="166" y="107"/>
                  </a:cubicBezTo>
                  <a:cubicBezTo>
                    <a:pt x="166" y="78"/>
                    <a:pt x="149" y="65"/>
                    <a:pt x="108" y="65"/>
                  </a:cubicBezTo>
                  <a:cubicBezTo>
                    <a:pt x="88" y="65"/>
                    <a:pt x="88" y="65"/>
                    <a:pt x="88" y="65"/>
                  </a:cubicBezTo>
                  <a:lnTo>
                    <a:pt x="88" y="149"/>
                  </a:lnTo>
                  <a:close/>
                  <a:moveTo>
                    <a:pt x="88" y="297"/>
                  </a:moveTo>
                  <a:cubicBezTo>
                    <a:pt x="119" y="297"/>
                    <a:pt x="119" y="297"/>
                    <a:pt x="119" y="297"/>
                  </a:cubicBezTo>
                  <a:cubicBezTo>
                    <a:pt x="156" y="297"/>
                    <a:pt x="172" y="285"/>
                    <a:pt x="172" y="256"/>
                  </a:cubicBezTo>
                  <a:cubicBezTo>
                    <a:pt x="172" y="238"/>
                    <a:pt x="165" y="226"/>
                    <a:pt x="152" y="219"/>
                  </a:cubicBezTo>
                  <a:cubicBezTo>
                    <a:pt x="143" y="214"/>
                    <a:pt x="134" y="212"/>
                    <a:pt x="107" y="212"/>
                  </a:cubicBezTo>
                  <a:cubicBezTo>
                    <a:pt x="88" y="212"/>
                    <a:pt x="88" y="212"/>
                    <a:pt x="88" y="212"/>
                  </a:cubicBezTo>
                  <a:lnTo>
                    <a:pt x="88"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4"/>
            <p:cNvSpPr>
              <a:spLocks noEditPoints="1"/>
            </p:cNvSpPr>
            <p:nvPr/>
          </p:nvSpPr>
          <p:spPr bwMode="auto">
            <a:xfrm>
              <a:off x="1039813" y="6526213"/>
              <a:ext cx="136525" cy="180975"/>
            </a:xfrm>
            <a:custGeom>
              <a:avLst/>
              <a:gdLst>
                <a:gd name="T0" fmla="*/ 88 w 271"/>
                <a:gd name="T1" fmla="*/ 360 h 360"/>
                <a:gd name="T2" fmla="*/ 0 w 271"/>
                <a:gd name="T3" fmla="*/ 360 h 360"/>
                <a:gd name="T4" fmla="*/ 0 w 271"/>
                <a:gd name="T5" fmla="*/ 0 h 360"/>
                <a:gd name="T6" fmla="*/ 117 w 271"/>
                <a:gd name="T7" fmla="*/ 0 h 360"/>
                <a:gd name="T8" fmla="*/ 222 w 271"/>
                <a:gd name="T9" fmla="*/ 27 h 360"/>
                <a:gd name="T10" fmla="*/ 261 w 271"/>
                <a:gd name="T11" fmla="*/ 118 h 360"/>
                <a:gd name="T12" fmla="*/ 192 w 271"/>
                <a:gd name="T13" fmla="*/ 228 h 360"/>
                <a:gd name="T14" fmla="*/ 271 w 271"/>
                <a:gd name="T15" fmla="*/ 360 h 360"/>
                <a:gd name="T16" fmla="*/ 166 w 271"/>
                <a:gd name="T17" fmla="*/ 360 h 360"/>
                <a:gd name="T18" fmla="*/ 88 w 271"/>
                <a:gd name="T19" fmla="*/ 221 h 360"/>
                <a:gd name="T20" fmla="*/ 88 w 271"/>
                <a:gd name="T21" fmla="*/ 360 h 360"/>
                <a:gd name="T22" fmla="*/ 116 w 271"/>
                <a:gd name="T23" fmla="*/ 171 h 360"/>
                <a:gd name="T24" fmla="*/ 173 w 271"/>
                <a:gd name="T25" fmla="*/ 122 h 360"/>
                <a:gd name="T26" fmla="*/ 121 w 271"/>
                <a:gd name="T27" fmla="*/ 72 h 360"/>
                <a:gd name="T28" fmla="*/ 88 w 271"/>
                <a:gd name="T29" fmla="*/ 72 h 360"/>
                <a:gd name="T30" fmla="*/ 88 w 271"/>
                <a:gd name="T31" fmla="*/ 171 h 360"/>
                <a:gd name="T32" fmla="*/ 116 w 271"/>
                <a:gd name="T33" fmla="*/ 17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360">
                  <a:moveTo>
                    <a:pt x="88" y="360"/>
                  </a:moveTo>
                  <a:cubicBezTo>
                    <a:pt x="0" y="360"/>
                    <a:pt x="0" y="360"/>
                    <a:pt x="0" y="360"/>
                  </a:cubicBezTo>
                  <a:cubicBezTo>
                    <a:pt x="0" y="0"/>
                    <a:pt x="0" y="0"/>
                    <a:pt x="0" y="0"/>
                  </a:cubicBezTo>
                  <a:cubicBezTo>
                    <a:pt x="117" y="0"/>
                    <a:pt x="117" y="0"/>
                    <a:pt x="117" y="0"/>
                  </a:cubicBezTo>
                  <a:cubicBezTo>
                    <a:pt x="164" y="0"/>
                    <a:pt x="199" y="9"/>
                    <a:pt x="222" y="27"/>
                  </a:cubicBezTo>
                  <a:cubicBezTo>
                    <a:pt x="247" y="46"/>
                    <a:pt x="261" y="79"/>
                    <a:pt x="261" y="118"/>
                  </a:cubicBezTo>
                  <a:cubicBezTo>
                    <a:pt x="261" y="173"/>
                    <a:pt x="238" y="209"/>
                    <a:pt x="192" y="228"/>
                  </a:cubicBezTo>
                  <a:cubicBezTo>
                    <a:pt x="271" y="360"/>
                    <a:pt x="271" y="360"/>
                    <a:pt x="271" y="360"/>
                  </a:cubicBezTo>
                  <a:cubicBezTo>
                    <a:pt x="166" y="360"/>
                    <a:pt x="166" y="360"/>
                    <a:pt x="166" y="360"/>
                  </a:cubicBezTo>
                  <a:cubicBezTo>
                    <a:pt x="88" y="221"/>
                    <a:pt x="88" y="221"/>
                    <a:pt x="88" y="221"/>
                  </a:cubicBezTo>
                  <a:lnTo>
                    <a:pt x="88" y="360"/>
                  </a:lnTo>
                  <a:close/>
                  <a:moveTo>
                    <a:pt x="116" y="171"/>
                  </a:moveTo>
                  <a:cubicBezTo>
                    <a:pt x="151" y="171"/>
                    <a:pt x="173" y="153"/>
                    <a:pt x="173" y="122"/>
                  </a:cubicBezTo>
                  <a:cubicBezTo>
                    <a:pt x="173" y="92"/>
                    <a:pt x="152" y="72"/>
                    <a:pt x="121" y="72"/>
                  </a:cubicBezTo>
                  <a:cubicBezTo>
                    <a:pt x="88" y="72"/>
                    <a:pt x="88" y="72"/>
                    <a:pt x="88" y="72"/>
                  </a:cubicBezTo>
                  <a:cubicBezTo>
                    <a:pt x="88" y="171"/>
                    <a:pt x="88" y="171"/>
                    <a:pt x="88" y="171"/>
                  </a:cubicBezTo>
                  <a:lnTo>
                    <a:pt x="11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5"/>
            <p:cNvSpPr>
              <a:spLocks noEditPoints="1"/>
            </p:cNvSpPr>
            <p:nvPr/>
          </p:nvSpPr>
          <p:spPr bwMode="auto">
            <a:xfrm>
              <a:off x="1176338" y="6526213"/>
              <a:ext cx="174625" cy="180975"/>
            </a:xfrm>
            <a:custGeom>
              <a:avLst/>
              <a:gdLst>
                <a:gd name="T0" fmla="*/ 73 w 110"/>
                <a:gd name="T1" fmla="*/ 0 h 114"/>
                <a:gd name="T2" fmla="*/ 38 w 110"/>
                <a:gd name="T3" fmla="*/ 0 h 114"/>
                <a:gd name="T4" fmla="*/ 0 w 110"/>
                <a:gd name="T5" fmla="*/ 114 h 114"/>
                <a:gd name="T6" fmla="*/ 29 w 110"/>
                <a:gd name="T7" fmla="*/ 114 h 114"/>
                <a:gd name="T8" fmla="*/ 36 w 110"/>
                <a:gd name="T9" fmla="*/ 92 h 114"/>
                <a:gd name="T10" fmla="*/ 73 w 110"/>
                <a:gd name="T11" fmla="*/ 92 h 114"/>
                <a:gd name="T12" fmla="*/ 80 w 110"/>
                <a:gd name="T13" fmla="*/ 114 h 114"/>
                <a:gd name="T14" fmla="*/ 110 w 110"/>
                <a:gd name="T15" fmla="*/ 114 h 114"/>
                <a:gd name="T16" fmla="*/ 73 w 110"/>
                <a:gd name="T17" fmla="*/ 0 h 114"/>
                <a:gd name="T18" fmla="*/ 43 w 110"/>
                <a:gd name="T19" fmla="*/ 70 h 114"/>
                <a:gd name="T20" fmla="*/ 55 w 110"/>
                <a:gd name="T21" fmla="*/ 33 h 114"/>
                <a:gd name="T22" fmla="*/ 66 w 110"/>
                <a:gd name="T23" fmla="*/ 70 h 114"/>
                <a:gd name="T24" fmla="*/ 43 w 110"/>
                <a:gd name="T25" fmla="*/ 7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14">
                  <a:moveTo>
                    <a:pt x="73" y="0"/>
                  </a:moveTo>
                  <a:lnTo>
                    <a:pt x="38" y="0"/>
                  </a:lnTo>
                  <a:lnTo>
                    <a:pt x="0" y="114"/>
                  </a:lnTo>
                  <a:lnTo>
                    <a:pt x="29" y="114"/>
                  </a:lnTo>
                  <a:lnTo>
                    <a:pt x="36" y="92"/>
                  </a:lnTo>
                  <a:lnTo>
                    <a:pt x="73" y="92"/>
                  </a:lnTo>
                  <a:lnTo>
                    <a:pt x="80" y="114"/>
                  </a:lnTo>
                  <a:lnTo>
                    <a:pt x="110" y="114"/>
                  </a:lnTo>
                  <a:lnTo>
                    <a:pt x="73" y="0"/>
                  </a:lnTo>
                  <a:close/>
                  <a:moveTo>
                    <a:pt x="43" y="70"/>
                  </a:moveTo>
                  <a:lnTo>
                    <a:pt x="55" y="33"/>
                  </a:lnTo>
                  <a:lnTo>
                    <a:pt x="66" y="70"/>
                  </a:lnTo>
                  <a:lnTo>
                    <a:pt x="43"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1" name="Footer Placeholder 2"/>
          <p:cNvSpPr>
            <a:spLocks noGrp="1"/>
          </p:cNvSpPr>
          <p:nvPr>
            <p:ph type="ftr" sz="quarter" idx="10"/>
          </p:nvPr>
        </p:nvSpPr>
        <p:spPr>
          <a:xfrm>
            <a:off x="3267869" y="6584951"/>
            <a:ext cx="5653087" cy="273049"/>
          </a:xfrm>
        </p:spPr>
        <p:txBody>
          <a:bodyPr/>
          <a:lstStyle/>
          <a:p>
            <a:r>
              <a:rPr lang="en-US" dirty="0"/>
              <a:t> Confidential: For Internal Use Only</a:t>
            </a:r>
          </a:p>
        </p:txBody>
      </p:sp>
      <p:sp>
        <p:nvSpPr>
          <p:cNvPr id="42" name="Slide Number Placeholder 3"/>
          <p:cNvSpPr>
            <a:spLocks noGrp="1"/>
          </p:cNvSpPr>
          <p:nvPr>
            <p:ph type="sldNum" sz="quarter" idx="11"/>
          </p:nvPr>
        </p:nvSpPr>
        <p:spPr>
          <a:xfrm>
            <a:off x="0" y="6584951"/>
            <a:ext cx="1219201" cy="273049"/>
          </a:xfrm>
        </p:spPr>
        <p:txBody>
          <a:body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116831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Multiple Colot Content Boxes">
    <p:bg>
      <p:bgPr>
        <a:solidFill>
          <a:schemeClr val="accent1"/>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7404412" y="1248451"/>
            <a:ext cx="4240024" cy="4864498"/>
            <a:chOff x="9959950" y="4707058"/>
            <a:chExt cx="2029842" cy="1996506"/>
          </a:xfrm>
          <a:solidFill>
            <a:schemeClr val="bg1">
              <a:alpha val="5000"/>
            </a:schemeClr>
          </a:solidFill>
        </p:grpSpPr>
        <p:sp>
          <p:nvSpPr>
            <p:cNvPr id="13" name="Freeform 12"/>
            <p:cNvSpPr>
              <a:spLocks/>
            </p:cNvSpPr>
            <p:nvPr userDrawn="1"/>
          </p:nvSpPr>
          <p:spPr bwMode="auto">
            <a:xfrm>
              <a:off x="11304825" y="5592639"/>
              <a:ext cx="161099" cy="398038"/>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13"/>
            <p:cNvSpPr>
              <a:spLocks/>
            </p:cNvSpPr>
            <p:nvPr userDrawn="1"/>
          </p:nvSpPr>
          <p:spPr bwMode="auto">
            <a:xfrm>
              <a:off x="10253507" y="4707058"/>
              <a:ext cx="961818" cy="1598468"/>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5" name="Freeform 14"/>
            <p:cNvSpPr>
              <a:spLocks/>
            </p:cNvSpPr>
            <p:nvPr userDrawn="1"/>
          </p:nvSpPr>
          <p:spPr bwMode="auto">
            <a:xfrm>
              <a:off x="10986207" y="5311485"/>
              <a:ext cx="158712" cy="679191"/>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 name="Freeform 15"/>
            <p:cNvSpPr>
              <a:spLocks/>
            </p:cNvSpPr>
            <p:nvPr userDrawn="1"/>
          </p:nvSpPr>
          <p:spPr bwMode="auto">
            <a:xfrm>
              <a:off x="11144920" y="5450483"/>
              <a:ext cx="389023" cy="142157"/>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6"/>
            <p:cNvSpPr>
              <a:spLocks/>
            </p:cNvSpPr>
            <p:nvPr userDrawn="1"/>
          </p:nvSpPr>
          <p:spPr bwMode="auto">
            <a:xfrm>
              <a:off x="9959950" y="4962940"/>
              <a:ext cx="547735" cy="929808"/>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7"/>
            <p:cNvSpPr>
              <a:spLocks/>
            </p:cNvSpPr>
            <p:nvPr userDrawn="1"/>
          </p:nvSpPr>
          <p:spPr bwMode="auto">
            <a:xfrm>
              <a:off x="9963530" y="5602116"/>
              <a:ext cx="1022678" cy="1101448"/>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18"/>
            <p:cNvSpPr>
              <a:spLocks/>
            </p:cNvSpPr>
            <p:nvPr userDrawn="1"/>
          </p:nvSpPr>
          <p:spPr bwMode="auto">
            <a:xfrm>
              <a:off x="11465923" y="5813771"/>
              <a:ext cx="523869" cy="407515"/>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0" name="Rectangle 19"/>
          <p:cNvSpPr/>
          <p:nvPr userDrawn="1"/>
        </p:nvSpPr>
        <p:spPr>
          <a:xfrm>
            <a:off x="0" y="0"/>
            <a:ext cx="12188825" cy="6978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solidFill>
                <a:prstClr val="white"/>
              </a:solidFill>
            </a:endParaRPr>
          </a:p>
        </p:txBody>
      </p:sp>
      <p:grpSp>
        <p:nvGrpSpPr>
          <p:cNvPr id="21" name="Group 20"/>
          <p:cNvGrpSpPr>
            <a:grpSpLocks noChangeAspect="1"/>
          </p:cNvGrpSpPr>
          <p:nvPr userDrawn="1"/>
        </p:nvGrpSpPr>
        <p:grpSpPr>
          <a:xfrm>
            <a:off x="403282" y="151854"/>
            <a:ext cx="1297406" cy="418699"/>
            <a:chOff x="254000" y="6443663"/>
            <a:chExt cx="1096963" cy="354012"/>
          </a:xfrm>
          <a:solidFill>
            <a:schemeClr val="bg1"/>
          </a:solidFill>
        </p:grpSpPr>
        <p:sp>
          <p:nvSpPr>
            <p:cNvPr id="22" name="Freeform 21"/>
            <p:cNvSpPr>
              <a:spLocks/>
            </p:cNvSpPr>
            <p:nvPr/>
          </p:nvSpPr>
          <p:spPr bwMode="auto">
            <a:xfrm>
              <a:off x="465138" y="6600825"/>
              <a:ext cx="25400" cy="71437"/>
            </a:xfrm>
            <a:custGeom>
              <a:avLst/>
              <a:gdLst>
                <a:gd name="T0" fmla="*/ 16 w 16"/>
                <a:gd name="T1" fmla="*/ 16 h 45"/>
                <a:gd name="T2" fmla="*/ 0 w 16"/>
                <a:gd name="T3" fmla="*/ 0 h 45"/>
                <a:gd name="T4" fmla="*/ 0 w 16"/>
                <a:gd name="T5" fmla="*/ 45 h 45"/>
                <a:gd name="T6" fmla="*/ 16 w 16"/>
                <a:gd name="T7" fmla="*/ 45 h 45"/>
                <a:gd name="T8" fmla="*/ 16 w 16"/>
                <a:gd name="T9" fmla="*/ 16 h 45"/>
              </a:gdLst>
              <a:ahLst/>
              <a:cxnLst>
                <a:cxn ang="0">
                  <a:pos x="T0" y="T1"/>
                </a:cxn>
                <a:cxn ang="0">
                  <a:pos x="T2" y="T3"/>
                </a:cxn>
                <a:cxn ang="0">
                  <a:pos x="T4" y="T5"/>
                </a:cxn>
                <a:cxn ang="0">
                  <a:pos x="T6" y="T7"/>
                </a:cxn>
                <a:cxn ang="0">
                  <a:pos x="T8" y="T9"/>
                </a:cxn>
              </a:cxnLst>
              <a:rect l="0" t="0" r="r" b="b"/>
              <a:pathLst>
                <a:path w="16" h="45">
                  <a:moveTo>
                    <a:pt x="16" y="16"/>
                  </a:moveTo>
                  <a:lnTo>
                    <a:pt x="0" y="0"/>
                  </a:lnTo>
                  <a:lnTo>
                    <a:pt x="0" y="45"/>
                  </a:lnTo>
                  <a:lnTo>
                    <a:pt x="16" y="45"/>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3" name="Freeform 22"/>
            <p:cNvSpPr>
              <a:spLocks/>
            </p:cNvSpPr>
            <p:nvPr/>
          </p:nvSpPr>
          <p:spPr bwMode="auto">
            <a:xfrm>
              <a:off x="300038" y="6443663"/>
              <a:ext cx="150813" cy="284162"/>
            </a:xfrm>
            <a:custGeom>
              <a:avLst/>
              <a:gdLst>
                <a:gd name="T0" fmla="*/ 178 w 299"/>
                <a:gd name="T1" fmla="*/ 212 h 563"/>
                <a:gd name="T2" fmla="*/ 299 w 299"/>
                <a:gd name="T3" fmla="*/ 212 h 563"/>
                <a:gd name="T4" fmla="*/ 250 w 299"/>
                <a:gd name="T5" fmla="*/ 163 h 563"/>
                <a:gd name="T6" fmla="*/ 249 w 299"/>
                <a:gd name="T7" fmla="*/ 163 h 563"/>
                <a:gd name="T8" fmla="*/ 186 w 299"/>
                <a:gd name="T9" fmla="*/ 163 h 563"/>
                <a:gd name="T10" fmla="*/ 260 w 299"/>
                <a:gd name="T11" fmla="*/ 81 h 563"/>
                <a:gd name="T12" fmla="*/ 178 w 299"/>
                <a:gd name="T13" fmla="*/ 0 h 563"/>
                <a:gd name="T14" fmla="*/ 178 w 299"/>
                <a:gd name="T15" fmla="*/ 163 h 563"/>
                <a:gd name="T16" fmla="*/ 178 w 299"/>
                <a:gd name="T17" fmla="*/ 163 h 563"/>
                <a:gd name="T18" fmla="*/ 43 w 299"/>
                <a:gd name="T19" fmla="*/ 28 h 563"/>
                <a:gd name="T20" fmla="*/ 22 w 299"/>
                <a:gd name="T21" fmla="*/ 40 h 563"/>
                <a:gd name="T22" fmla="*/ 0 w 299"/>
                <a:gd name="T23" fmla="*/ 55 h 563"/>
                <a:gd name="T24" fmla="*/ 129 w 299"/>
                <a:gd name="T25" fmla="*/ 183 h 563"/>
                <a:gd name="T26" fmla="*/ 129 w 299"/>
                <a:gd name="T27" fmla="*/ 464 h 563"/>
                <a:gd name="T28" fmla="*/ 228 w 299"/>
                <a:gd name="T29" fmla="*/ 563 h 563"/>
                <a:gd name="T30" fmla="*/ 228 w 299"/>
                <a:gd name="T31" fmla="*/ 493 h 563"/>
                <a:gd name="T32" fmla="*/ 178 w 299"/>
                <a:gd name="T33" fmla="*/ 443 h 563"/>
                <a:gd name="T34" fmla="*/ 178 w 299"/>
                <a:gd name="T35" fmla="*/ 21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563">
                  <a:moveTo>
                    <a:pt x="178" y="212"/>
                  </a:moveTo>
                  <a:cubicBezTo>
                    <a:pt x="299" y="212"/>
                    <a:pt x="299" y="212"/>
                    <a:pt x="299" y="212"/>
                  </a:cubicBezTo>
                  <a:cubicBezTo>
                    <a:pt x="250" y="163"/>
                    <a:pt x="250" y="163"/>
                    <a:pt x="250" y="163"/>
                  </a:cubicBezTo>
                  <a:cubicBezTo>
                    <a:pt x="249" y="163"/>
                    <a:pt x="249" y="163"/>
                    <a:pt x="249" y="163"/>
                  </a:cubicBezTo>
                  <a:cubicBezTo>
                    <a:pt x="186" y="163"/>
                    <a:pt x="186" y="163"/>
                    <a:pt x="186" y="163"/>
                  </a:cubicBezTo>
                  <a:cubicBezTo>
                    <a:pt x="227" y="159"/>
                    <a:pt x="260" y="124"/>
                    <a:pt x="260" y="81"/>
                  </a:cubicBezTo>
                  <a:cubicBezTo>
                    <a:pt x="260" y="36"/>
                    <a:pt x="223" y="0"/>
                    <a:pt x="178" y="0"/>
                  </a:cubicBezTo>
                  <a:cubicBezTo>
                    <a:pt x="178" y="163"/>
                    <a:pt x="178" y="163"/>
                    <a:pt x="178" y="163"/>
                  </a:cubicBezTo>
                  <a:cubicBezTo>
                    <a:pt x="178" y="163"/>
                    <a:pt x="178" y="163"/>
                    <a:pt x="178" y="163"/>
                  </a:cubicBezTo>
                  <a:cubicBezTo>
                    <a:pt x="43" y="28"/>
                    <a:pt x="43" y="28"/>
                    <a:pt x="43" y="28"/>
                  </a:cubicBezTo>
                  <a:cubicBezTo>
                    <a:pt x="36" y="31"/>
                    <a:pt x="29" y="35"/>
                    <a:pt x="22" y="40"/>
                  </a:cubicBezTo>
                  <a:cubicBezTo>
                    <a:pt x="14" y="45"/>
                    <a:pt x="7" y="50"/>
                    <a:pt x="0" y="55"/>
                  </a:cubicBezTo>
                  <a:cubicBezTo>
                    <a:pt x="129" y="183"/>
                    <a:pt x="129" y="183"/>
                    <a:pt x="129" y="183"/>
                  </a:cubicBezTo>
                  <a:cubicBezTo>
                    <a:pt x="129" y="464"/>
                    <a:pt x="129" y="464"/>
                    <a:pt x="129" y="464"/>
                  </a:cubicBezTo>
                  <a:cubicBezTo>
                    <a:pt x="228" y="563"/>
                    <a:pt x="228" y="563"/>
                    <a:pt x="228" y="563"/>
                  </a:cubicBezTo>
                  <a:cubicBezTo>
                    <a:pt x="228" y="493"/>
                    <a:pt x="228" y="493"/>
                    <a:pt x="228" y="493"/>
                  </a:cubicBezTo>
                  <a:cubicBezTo>
                    <a:pt x="178" y="443"/>
                    <a:pt x="178" y="443"/>
                    <a:pt x="178" y="443"/>
                  </a:cubicBezTo>
                  <a:lnTo>
                    <a:pt x="178"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4" name="Freeform 23"/>
            <p:cNvSpPr>
              <a:spLocks/>
            </p:cNvSpPr>
            <p:nvPr/>
          </p:nvSpPr>
          <p:spPr bwMode="auto">
            <a:xfrm>
              <a:off x="414338" y="6550025"/>
              <a:ext cx="25400" cy="122237"/>
            </a:xfrm>
            <a:custGeom>
              <a:avLst/>
              <a:gdLst>
                <a:gd name="T0" fmla="*/ 0 w 16"/>
                <a:gd name="T1" fmla="*/ 0 h 77"/>
                <a:gd name="T2" fmla="*/ 0 w 16"/>
                <a:gd name="T3" fmla="*/ 77 h 77"/>
                <a:gd name="T4" fmla="*/ 16 w 16"/>
                <a:gd name="T5" fmla="*/ 77 h 77"/>
                <a:gd name="T6" fmla="*/ 16 w 16"/>
                <a:gd name="T7" fmla="*/ 16 h 77"/>
                <a:gd name="T8" fmla="*/ 0 w 16"/>
                <a:gd name="T9" fmla="*/ 0 h 77"/>
              </a:gdLst>
              <a:ahLst/>
              <a:cxnLst>
                <a:cxn ang="0">
                  <a:pos x="T0" y="T1"/>
                </a:cxn>
                <a:cxn ang="0">
                  <a:pos x="T2" y="T3"/>
                </a:cxn>
                <a:cxn ang="0">
                  <a:pos x="T4" y="T5"/>
                </a:cxn>
                <a:cxn ang="0">
                  <a:pos x="T6" y="T7"/>
                </a:cxn>
                <a:cxn ang="0">
                  <a:pos x="T8" y="T9"/>
                </a:cxn>
              </a:cxnLst>
              <a:rect l="0" t="0" r="r" b="b"/>
              <a:pathLst>
                <a:path w="16" h="77">
                  <a:moveTo>
                    <a:pt x="0" y="0"/>
                  </a:moveTo>
                  <a:lnTo>
                    <a:pt x="0" y="77"/>
                  </a:lnTo>
                  <a:lnTo>
                    <a:pt x="16" y="77"/>
                  </a:lnTo>
                  <a:lnTo>
                    <a:pt x="16"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 name="Freeform 24"/>
            <p:cNvSpPr>
              <a:spLocks/>
            </p:cNvSpPr>
            <p:nvPr/>
          </p:nvSpPr>
          <p:spPr bwMode="auto">
            <a:xfrm>
              <a:off x="439738" y="6575425"/>
              <a:ext cx="60325" cy="25400"/>
            </a:xfrm>
            <a:custGeom>
              <a:avLst/>
              <a:gdLst>
                <a:gd name="T0" fmla="*/ 38 w 38"/>
                <a:gd name="T1" fmla="*/ 16 h 16"/>
                <a:gd name="T2" fmla="*/ 22 w 38"/>
                <a:gd name="T3" fmla="*/ 0 h 16"/>
                <a:gd name="T4" fmla="*/ 0 w 38"/>
                <a:gd name="T5" fmla="*/ 0 h 16"/>
                <a:gd name="T6" fmla="*/ 16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22" y="0"/>
                  </a:lnTo>
                  <a:lnTo>
                    <a:pt x="0" y="0"/>
                  </a:lnTo>
                  <a:lnTo>
                    <a:pt x="16" y="1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25"/>
            <p:cNvSpPr>
              <a:spLocks/>
            </p:cNvSpPr>
            <p:nvPr/>
          </p:nvSpPr>
          <p:spPr bwMode="auto">
            <a:xfrm>
              <a:off x="254000" y="6489700"/>
              <a:ext cx="85725" cy="163512"/>
            </a:xfrm>
            <a:custGeom>
              <a:avLst/>
              <a:gdLst>
                <a:gd name="T0" fmla="*/ 170 w 170"/>
                <a:gd name="T1" fmla="*/ 327 h 327"/>
                <a:gd name="T2" fmla="*/ 170 w 170"/>
                <a:gd name="T3" fmla="*/ 324 h 327"/>
                <a:gd name="T4" fmla="*/ 170 w 170"/>
                <a:gd name="T5" fmla="*/ 324 h 327"/>
                <a:gd name="T6" fmla="*/ 170 w 170"/>
                <a:gd name="T7" fmla="*/ 114 h 327"/>
                <a:gd name="T8" fmla="*/ 56 w 170"/>
                <a:gd name="T9" fmla="*/ 0 h 327"/>
                <a:gd name="T10" fmla="*/ 29 w 170"/>
                <a:gd name="T11" fmla="*/ 43 h 327"/>
                <a:gd name="T12" fmla="*/ 121 w 170"/>
                <a:gd name="T13" fmla="*/ 135 h 327"/>
                <a:gd name="T14" fmla="*/ 121 w 170"/>
                <a:gd name="T15" fmla="*/ 205 h 327"/>
                <a:gd name="T16" fmla="*/ 121 w 170"/>
                <a:gd name="T17" fmla="*/ 205 h 327"/>
                <a:gd name="T18" fmla="*/ 9 w 170"/>
                <a:gd name="T19" fmla="*/ 93 h 327"/>
                <a:gd name="T20" fmla="*/ 0 w 170"/>
                <a:gd name="T21" fmla="*/ 155 h 327"/>
                <a:gd name="T22" fmla="*/ 170 w 170"/>
                <a:gd name="T23"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327">
                  <a:moveTo>
                    <a:pt x="170" y="327"/>
                  </a:moveTo>
                  <a:cubicBezTo>
                    <a:pt x="170" y="324"/>
                    <a:pt x="170" y="324"/>
                    <a:pt x="170" y="324"/>
                  </a:cubicBezTo>
                  <a:cubicBezTo>
                    <a:pt x="170" y="324"/>
                    <a:pt x="170" y="324"/>
                    <a:pt x="170" y="324"/>
                  </a:cubicBezTo>
                  <a:cubicBezTo>
                    <a:pt x="170" y="114"/>
                    <a:pt x="170" y="114"/>
                    <a:pt x="170" y="114"/>
                  </a:cubicBezTo>
                  <a:cubicBezTo>
                    <a:pt x="56" y="0"/>
                    <a:pt x="56" y="0"/>
                    <a:pt x="56" y="0"/>
                  </a:cubicBezTo>
                  <a:cubicBezTo>
                    <a:pt x="46" y="13"/>
                    <a:pt x="36" y="28"/>
                    <a:pt x="29" y="43"/>
                  </a:cubicBezTo>
                  <a:cubicBezTo>
                    <a:pt x="121" y="135"/>
                    <a:pt x="121" y="135"/>
                    <a:pt x="121" y="135"/>
                  </a:cubicBezTo>
                  <a:cubicBezTo>
                    <a:pt x="121" y="205"/>
                    <a:pt x="121" y="205"/>
                    <a:pt x="121" y="205"/>
                  </a:cubicBezTo>
                  <a:cubicBezTo>
                    <a:pt x="121" y="205"/>
                    <a:pt x="121" y="205"/>
                    <a:pt x="121" y="205"/>
                  </a:cubicBezTo>
                  <a:cubicBezTo>
                    <a:pt x="9" y="93"/>
                    <a:pt x="9" y="93"/>
                    <a:pt x="9" y="93"/>
                  </a:cubicBezTo>
                  <a:cubicBezTo>
                    <a:pt x="4" y="113"/>
                    <a:pt x="1" y="133"/>
                    <a:pt x="0" y="155"/>
                  </a:cubicBezTo>
                  <a:cubicBezTo>
                    <a:pt x="0" y="155"/>
                    <a:pt x="165" y="322"/>
                    <a:pt x="170"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6"/>
            <p:cNvSpPr>
              <a:spLocks/>
            </p:cNvSpPr>
            <p:nvPr/>
          </p:nvSpPr>
          <p:spPr bwMode="auto">
            <a:xfrm>
              <a:off x="254000" y="6602413"/>
              <a:ext cx="160338" cy="195262"/>
            </a:xfrm>
            <a:custGeom>
              <a:avLst/>
              <a:gdLst>
                <a:gd name="T0" fmla="*/ 0 w 101"/>
                <a:gd name="T1" fmla="*/ 0 h 123"/>
                <a:gd name="T2" fmla="*/ 0 w 101"/>
                <a:gd name="T3" fmla="*/ 23 h 123"/>
                <a:gd name="T4" fmla="*/ 101 w 101"/>
                <a:gd name="T5" fmla="*/ 123 h 123"/>
                <a:gd name="T6" fmla="*/ 101 w 101"/>
                <a:gd name="T7" fmla="*/ 101 h 123"/>
                <a:gd name="T8" fmla="*/ 0 w 101"/>
                <a:gd name="T9" fmla="*/ 0 h 123"/>
              </a:gdLst>
              <a:ahLst/>
              <a:cxnLst>
                <a:cxn ang="0">
                  <a:pos x="T0" y="T1"/>
                </a:cxn>
                <a:cxn ang="0">
                  <a:pos x="T2" y="T3"/>
                </a:cxn>
                <a:cxn ang="0">
                  <a:pos x="T4" y="T5"/>
                </a:cxn>
                <a:cxn ang="0">
                  <a:pos x="T6" y="T7"/>
                </a:cxn>
                <a:cxn ang="0">
                  <a:pos x="T8" y="T9"/>
                </a:cxn>
              </a:cxnLst>
              <a:rect l="0" t="0" r="r" b="b"/>
              <a:pathLst>
                <a:path w="101" h="123">
                  <a:moveTo>
                    <a:pt x="0" y="0"/>
                  </a:moveTo>
                  <a:lnTo>
                    <a:pt x="0" y="23"/>
                  </a:lnTo>
                  <a:lnTo>
                    <a:pt x="101" y="123"/>
                  </a:lnTo>
                  <a:lnTo>
                    <a:pt x="101" y="10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7"/>
            <p:cNvSpPr>
              <a:spLocks/>
            </p:cNvSpPr>
            <p:nvPr/>
          </p:nvSpPr>
          <p:spPr bwMode="auto">
            <a:xfrm>
              <a:off x="490538" y="6640513"/>
              <a:ext cx="80963" cy="73025"/>
            </a:xfrm>
            <a:custGeom>
              <a:avLst/>
              <a:gdLst>
                <a:gd name="T0" fmla="*/ 99 w 163"/>
                <a:gd name="T1" fmla="*/ 0 h 145"/>
                <a:gd name="T2" fmla="*/ 49 w 163"/>
                <a:gd name="T3" fmla="*/ 0 h 145"/>
                <a:gd name="T4" fmla="*/ 49 w 163"/>
                <a:gd name="T5" fmla="*/ 63 h 145"/>
                <a:gd name="T6" fmla="*/ 0 w 163"/>
                <a:gd name="T7" fmla="*/ 63 h 145"/>
                <a:gd name="T8" fmla="*/ 81 w 163"/>
                <a:gd name="T9" fmla="*/ 145 h 145"/>
                <a:gd name="T10" fmla="*/ 163 w 163"/>
                <a:gd name="T11" fmla="*/ 63 h 145"/>
                <a:gd name="T12" fmla="*/ 99 w 163"/>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63" h="145">
                  <a:moveTo>
                    <a:pt x="99" y="0"/>
                  </a:moveTo>
                  <a:cubicBezTo>
                    <a:pt x="49" y="0"/>
                    <a:pt x="49" y="0"/>
                    <a:pt x="49" y="0"/>
                  </a:cubicBezTo>
                  <a:cubicBezTo>
                    <a:pt x="49" y="63"/>
                    <a:pt x="49" y="63"/>
                    <a:pt x="49" y="63"/>
                  </a:cubicBezTo>
                  <a:cubicBezTo>
                    <a:pt x="0" y="63"/>
                    <a:pt x="0" y="63"/>
                    <a:pt x="0" y="63"/>
                  </a:cubicBezTo>
                  <a:cubicBezTo>
                    <a:pt x="0" y="108"/>
                    <a:pt x="36" y="145"/>
                    <a:pt x="81" y="145"/>
                  </a:cubicBezTo>
                  <a:cubicBezTo>
                    <a:pt x="126" y="145"/>
                    <a:pt x="163" y="108"/>
                    <a:pt x="163" y="63"/>
                  </a:cubicBez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9" name="Freeform 28"/>
            <p:cNvSpPr>
              <a:spLocks/>
            </p:cNvSpPr>
            <p:nvPr/>
          </p:nvSpPr>
          <p:spPr bwMode="auto">
            <a:xfrm>
              <a:off x="606425" y="6526213"/>
              <a:ext cx="144463" cy="180975"/>
            </a:xfrm>
            <a:custGeom>
              <a:avLst/>
              <a:gdLst>
                <a:gd name="T0" fmla="*/ 87 w 91"/>
                <a:gd name="T1" fmla="*/ 92 h 114"/>
                <a:gd name="T2" fmla="*/ 74 w 91"/>
                <a:gd name="T3" fmla="*/ 114 h 114"/>
                <a:gd name="T4" fmla="*/ 0 w 91"/>
                <a:gd name="T5" fmla="*/ 114 h 114"/>
                <a:gd name="T6" fmla="*/ 48 w 91"/>
                <a:gd name="T7" fmla="*/ 23 h 114"/>
                <a:gd name="T8" fmla="*/ 6 w 91"/>
                <a:gd name="T9" fmla="*/ 23 h 114"/>
                <a:gd name="T10" fmla="*/ 18 w 91"/>
                <a:gd name="T11" fmla="*/ 0 h 114"/>
                <a:gd name="T12" fmla="*/ 91 w 91"/>
                <a:gd name="T13" fmla="*/ 0 h 114"/>
                <a:gd name="T14" fmla="*/ 44 w 91"/>
                <a:gd name="T15" fmla="*/ 92 h 114"/>
                <a:gd name="T16" fmla="*/ 87 w 91"/>
                <a:gd name="T17"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4">
                  <a:moveTo>
                    <a:pt x="87" y="92"/>
                  </a:moveTo>
                  <a:lnTo>
                    <a:pt x="74" y="114"/>
                  </a:lnTo>
                  <a:lnTo>
                    <a:pt x="0" y="114"/>
                  </a:lnTo>
                  <a:lnTo>
                    <a:pt x="48" y="23"/>
                  </a:lnTo>
                  <a:lnTo>
                    <a:pt x="6" y="23"/>
                  </a:lnTo>
                  <a:lnTo>
                    <a:pt x="18" y="0"/>
                  </a:lnTo>
                  <a:lnTo>
                    <a:pt x="91" y="0"/>
                  </a:lnTo>
                  <a:lnTo>
                    <a:pt x="44" y="92"/>
                  </a:lnTo>
                  <a:lnTo>
                    <a:pt x="87"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29"/>
            <p:cNvSpPr>
              <a:spLocks/>
            </p:cNvSpPr>
            <p:nvPr/>
          </p:nvSpPr>
          <p:spPr bwMode="auto">
            <a:xfrm>
              <a:off x="766763" y="6526213"/>
              <a:ext cx="103188" cy="180975"/>
            </a:xfrm>
            <a:custGeom>
              <a:avLst/>
              <a:gdLst>
                <a:gd name="T0" fmla="*/ 28 w 65"/>
                <a:gd name="T1" fmla="*/ 46 h 114"/>
                <a:gd name="T2" fmla="*/ 65 w 65"/>
                <a:gd name="T3" fmla="*/ 46 h 114"/>
                <a:gd name="T4" fmla="*/ 65 w 65"/>
                <a:gd name="T5" fmla="*/ 68 h 114"/>
                <a:gd name="T6" fmla="*/ 28 w 65"/>
                <a:gd name="T7" fmla="*/ 68 h 114"/>
                <a:gd name="T8" fmla="*/ 28 w 65"/>
                <a:gd name="T9" fmla="*/ 92 h 114"/>
                <a:gd name="T10" fmla="*/ 65 w 65"/>
                <a:gd name="T11" fmla="*/ 92 h 114"/>
                <a:gd name="T12" fmla="*/ 65 w 65"/>
                <a:gd name="T13" fmla="*/ 114 h 114"/>
                <a:gd name="T14" fmla="*/ 0 w 65"/>
                <a:gd name="T15" fmla="*/ 114 h 114"/>
                <a:gd name="T16" fmla="*/ 0 w 65"/>
                <a:gd name="T17" fmla="*/ 0 h 114"/>
                <a:gd name="T18" fmla="*/ 65 w 65"/>
                <a:gd name="T19" fmla="*/ 0 h 114"/>
                <a:gd name="T20" fmla="*/ 65 w 65"/>
                <a:gd name="T21" fmla="*/ 23 h 114"/>
                <a:gd name="T22" fmla="*/ 28 w 65"/>
                <a:gd name="T23" fmla="*/ 23 h 114"/>
                <a:gd name="T24" fmla="*/ 28 w 65"/>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14">
                  <a:moveTo>
                    <a:pt x="28" y="46"/>
                  </a:moveTo>
                  <a:lnTo>
                    <a:pt x="65" y="46"/>
                  </a:lnTo>
                  <a:lnTo>
                    <a:pt x="65" y="68"/>
                  </a:lnTo>
                  <a:lnTo>
                    <a:pt x="28" y="68"/>
                  </a:lnTo>
                  <a:lnTo>
                    <a:pt x="28" y="92"/>
                  </a:lnTo>
                  <a:lnTo>
                    <a:pt x="65" y="92"/>
                  </a:lnTo>
                  <a:lnTo>
                    <a:pt x="65" y="114"/>
                  </a:lnTo>
                  <a:lnTo>
                    <a:pt x="0" y="114"/>
                  </a:lnTo>
                  <a:lnTo>
                    <a:pt x="0" y="0"/>
                  </a:lnTo>
                  <a:lnTo>
                    <a:pt x="65" y="0"/>
                  </a:lnTo>
                  <a:lnTo>
                    <a:pt x="65" y="23"/>
                  </a:lnTo>
                  <a:lnTo>
                    <a:pt x="28" y="23"/>
                  </a:lnTo>
                  <a:lnTo>
                    <a:pt x="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30"/>
            <p:cNvSpPr>
              <a:spLocks noEditPoints="1"/>
            </p:cNvSpPr>
            <p:nvPr/>
          </p:nvSpPr>
          <p:spPr bwMode="auto">
            <a:xfrm>
              <a:off x="889000" y="6526213"/>
              <a:ext cx="131763" cy="180975"/>
            </a:xfrm>
            <a:custGeom>
              <a:avLst/>
              <a:gdLst>
                <a:gd name="T0" fmla="*/ 123 w 260"/>
                <a:gd name="T1" fmla="*/ 0 h 360"/>
                <a:gd name="T2" fmla="*/ 215 w 260"/>
                <a:gd name="T3" fmla="*/ 17 h 360"/>
                <a:gd name="T4" fmla="*/ 255 w 260"/>
                <a:gd name="T5" fmla="*/ 98 h 360"/>
                <a:gd name="T6" fmla="*/ 231 w 260"/>
                <a:gd name="T7" fmla="*/ 160 h 360"/>
                <a:gd name="T8" fmla="*/ 193 w 260"/>
                <a:gd name="T9" fmla="*/ 181 h 360"/>
                <a:gd name="T10" fmla="*/ 236 w 260"/>
                <a:gd name="T11" fmla="*/ 202 h 360"/>
                <a:gd name="T12" fmla="*/ 260 w 260"/>
                <a:gd name="T13" fmla="*/ 264 h 360"/>
                <a:gd name="T14" fmla="*/ 223 w 260"/>
                <a:gd name="T15" fmla="*/ 343 h 360"/>
                <a:gd name="T16" fmla="*/ 147 w 260"/>
                <a:gd name="T17" fmla="*/ 360 h 360"/>
                <a:gd name="T18" fmla="*/ 0 w 260"/>
                <a:gd name="T19" fmla="*/ 360 h 360"/>
                <a:gd name="T20" fmla="*/ 0 w 260"/>
                <a:gd name="T21" fmla="*/ 0 h 360"/>
                <a:gd name="T22" fmla="*/ 123 w 260"/>
                <a:gd name="T23" fmla="*/ 0 h 360"/>
                <a:gd name="T24" fmla="*/ 88 w 260"/>
                <a:gd name="T25" fmla="*/ 149 h 360"/>
                <a:gd name="T26" fmla="*/ 109 w 260"/>
                <a:gd name="T27" fmla="*/ 149 h 360"/>
                <a:gd name="T28" fmla="*/ 166 w 260"/>
                <a:gd name="T29" fmla="*/ 107 h 360"/>
                <a:gd name="T30" fmla="*/ 108 w 260"/>
                <a:gd name="T31" fmla="*/ 65 h 360"/>
                <a:gd name="T32" fmla="*/ 88 w 260"/>
                <a:gd name="T33" fmla="*/ 65 h 360"/>
                <a:gd name="T34" fmla="*/ 88 w 260"/>
                <a:gd name="T35" fmla="*/ 149 h 360"/>
                <a:gd name="T36" fmla="*/ 88 w 260"/>
                <a:gd name="T37" fmla="*/ 297 h 360"/>
                <a:gd name="T38" fmla="*/ 119 w 260"/>
                <a:gd name="T39" fmla="*/ 297 h 360"/>
                <a:gd name="T40" fmla="*/ 172 w 260"/>
                <a:gd name="T41" fmla="*/ 256 h 360"/>
                <a:gd name="T42" fmla="*/ 152 w 260"/>
                <a:gd name="T43" fmla="*/ 219 h 360"/>
                <a:gd name="T44" fmla="*/ 107 w 260"/>
                <a:gd name="T45" fmla="*/ 212 h 360"/>
                <a:gd name="T46" fmla="*/ 88 w 260"/>
                <a:gd name="T47" fmla="*/ 212 h 360"/>
                <a:gd name="T48" fmla="*/ 88 w 260"/>
                <a:gd name="T49" fmla="*/ 29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60">
                  <a:moveTo>
                    <a:pt x="123" y="0"/>
                  </a:moveTo>
                  <a:cubicBezTo>
                    <a:pt x="169" y="0"/>
                    <a:pt x="195" y="5"/>
                    <a:pt x="215" y="17"/>
                  </a:cubicBezTo>
                  <a:cubicBezTo>
                    <a:pt x="240" y="32"/>
                    <a:pt x="255" y="63"/>
                    <a:pt x="255" y="98"/>
                  </a:cubicBezTo>
                  <a:cubicBezTo>
                    <a:pt x="255" y="123"/>
                    <a:pt x="247" y="144"/>
                    <a:pt x="231" y="160"/>
                  </a:cubicBezTo>
                  <a:cubicBezTo>
                    <a:pt x="220" y="171"/>
                    <a:pt x="212" y="176"/>
                    <a:pt x="193" y="181"/>
                  </a:cubicBezTo>
                  <a:cubicBezTo>
                    <a:pt x="215" y="186"/>
                    <a:pt x="225" y="191"/>
                    <a:pt x="236" y="202"/>
                  </a:cubicBezTo>
                  <a:cubicBezTo>
                    <a:pt x="252" y="217"/>
                    <a:pt x="260" y="238"/>
                    <a:pt x="260" y="264"/>
                  </a:cubicBezTo>
                  <a:cubicBezTo>
                    <a:pt x="260" y="298"/>
                    <a:pt x="247" y="327"/>
                    <a:pt x="223" y="343"/>
                  </a:cubicBezTo>
                  <a:cubicBezTo>
                    <a:pt x="206" y="355"/>
                    <a:pt x="184" y="360"/>
                    <a:pt x="147" y="360"/>
                  </a:cubicBezTo>
                  <a:cubicBezTo>
                    <a:pt x="0" y="360"/>
                    <a:pt x="0" y="360"/>
                    <a:pt x="0" y="360"/>
                  </a:cubicBezTo>
                  <a:cubicBezTo>
                    <a:pt x="0" y="0"/>
                    <a:pt x="0" y="0"/>
                    <a:pt x="0" y="0"/>
                  </a:cubicBezTo>
                  <a:lnTo>
                    <a:pt x="123" y="0"/>
                  </a:lnTo>
                  <a:close/>
                  <a:moveTo>
                    <a:pt x="88" y="149"/>
                  </a:moveTo>
                  <a:cubicBezTo>
                    <a:pt x="109" y="149"/>
                    <a:pt x="109" y="149"/>
                    <a:pt x="109" y="149"/>
                  </a:cubicBezTo>
                  <a:cubicBezTo>
                    <a:pt x="149" y="149"/>
                    <a:pt x="166" y="136"/>
                    <a:pt x="166" y="107"/>
                  </a:cubicBezTo>
                  <a:cubicBezTo>
                    <a:pt x="166" y="78"/>
                    <a:pt x="149" y="65"/>
                    <a:pt x="108" y="65"/>
                  </a:cubicBezTo>
                  <a:cubicBezTo>
                    <a:pt x="88" y="65"/>
                    <a:pt x="88" y="65"/>
                    <a:pt x="88" y="65"/>
                  </a:cubicBezTo>
                  <a:lnTo>
                    <a:pt x="88" y="149"/>
                  </a:lnTo>
                  <a:close/>
                  <a:moveTo>
                    <a:pt x="88" y="297"/>
                  </a:moveTo>
                  <a:cubicBezTo>
                    <a:pt x="119" y="297"/>
                    <a:pt x="119" y="297"/>
                    <a:pt x="119" y="297"/>
                  </a:cubicBezTo>
                  <a:cubicBezTo>
                    <a:pt x="156" y="297"/>
                    <a:pt x="172" y="285"/>
                    <a:pt x="172" y="256"/>
                  </a:cubicBezTo>
                  <a:cubicBezTo>
                    <a:pt x="172" y="238"/>
                    <a:pt x="165" y="226"/>
                    <a:pt x="152" y="219"/>
                  </a:cubicBezTo>
                  <a:cubicBezTo>
                    <a:pt x="143" y="214"/>
                    <a:pt x="134" y="212"/>
                    <a:pt x="107" y="212"/>
                  </a:cubicBezTo>
                  <a:cubicBezTo>
                    <a:pt x="88" y="212"/>
                    <a:pt x="88" y="212"/>
                    <a:pt x="88" y="212"/>
                  </a:cubicBezTo>
                  <a:lnTo>
                    <a:pt x="88"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31"/>
            <p:cNvSpPr>
              <a:spLocks noEditPoints="1"/>
            </p:cNvSpPr>
            <p:nvPr/>
          </p:nvSpPr>
          <p:spPr bwMode="auto">
            <a:xfrm>
              <a:off x="1039813" y="6526213"/>
              <a:ext cx="136525" cy="180975"/>
            </a:xfrm>
            <a:custGeom>
              <a:avLst/>
              <a:gdLst>
                <a:gd name="T0" fmla="*/ 88 w 271"/>
                <a:gd name="T1" fmla="*/ 360 h 360"/>
                <a:gd name="T2" fmla="*/ 0 w 271"/>
                <a:gd name="T3" fmla="*/ 360 h 360"/>
                <a:gd name="T4" fmla="*/ 0 w 271"/>
                <a:gd name="T5" fmla="*/ 0 h 360"/>
                <a:gd name="T6" fmla="*/ 117 w 271"/>
                <a:gd name="T7" fmla="*/ 0 h 360"/>
                <a:gd name="T8" fmla="*/ 222 w 271"/>
                <a:gd name="T9" fmla="*/ 27 h 360"/>
                <a:gd name="T10" fmla="*/ 261 w 271"/>
                <a:gd name="T11" fmla="*/ 118 h 360"/>
                <a:gd name="T12" fmla="*/ 192 w 271"/>
                <a:gd name="T13" fmla="*/ 228 h 360"/>
                <a:gd name="T14" fmla="*/ 271 w 271"/>
                <a:gd name="T15" fmla="*/ 360 h 360"/>
                <a:gd name="T16" fmla="*/ 166 w 271"/>
                <a:gd name="T17" fmla="*/ 360 h 360"/>
                <a:gd name="T18" fmla="*/ 88 w 271"/>
                <a:gd name="T19" fmla="*/ 221 h 360"/>
                <a:gd name="T20" fmla="*/ 88 w 271"/>
                <a:gd name="T21" fmla="*/ 360 h 360"/>
                <a:gd name="T22" fmla="*/ 116 w 271"/>
                <a:gd name="T23" fmla="*/ 171 h 360"/>
                <a:gd name="T24" fmla="*/ 173 w 271"/>
                <a:gd name="T25" fmla="*/ 122 h 360"/>
                <a:gd name="T26" fmla="*/ 121 w 271"/>
                <a:gd name="T27" fmla="*/ 72 h 360"/>
                <a:gd name="T28" fmla="*/ 88 w 271"/>
                <a:gd name="T29" fmla="*/ 72 h 360"/>
                <a:gd name="T30" fmla="*/ 88 w 271"/>
                <a:gd name="T31" fmla="*/ 171 h 360"/>
                <a:gd name="T32" fmla="*/ 116 w 271"/>
                <a:gd name="T33" fmla="*/ 17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360">
                  <a:moveTo>
                    <a:pt x="88" y="360"/>
                  </a:moveTo>
                  <a:cubicBezTo>
                    <a:pt x="0" y="360"/>
                    <a:pt x="0" y="360"/>
                    <a:pt x="0" y="360"/>
                  </a:cubicBezTo>
                  <a:cubicBezTo>
                    <a:pt x="0" y="0"/>
                    <a:pt x="0" y="0"/>
                    <a:pt x="0" y="0"/>
                  </a:cubicBezTo>
                  <a:cubicBezTo>
                    <a:pt x="117" y="0"/>
                    <a:pt x="117" y="0"/>
                    <a:pt x="117" y="0"/>
                  </a:cubicBezTo>
                  <a:cubicBezTo>
                    <a:pt x="164" y="0"/>
                    <a:pt x="199" y="9"/>
                    <a:pt x="222" y="27"/>
                  </a:cubicBezTo>
                  <a:cubicBezTo>
                    <a:pt x="247" y="46"/>
                    <a:pt x="261" y="79"/>
                    <a:pt x="261" y="118"/>
                  </a:cubicBezTo>
                  <a:cubicBezTo>
                    <a:pt x="261" y="173"/>
                    <a:pt x="238" y="209"/>
                    <a:pt x="192" y="228"/>
                  </a:cubicBezTo>
                  <a:cubicBezTo>
                    <a:pt x="271" y="360"/>
                    <a:pt x="271" y="360"/>
                    <a:pt x="271" y="360"/>
                  </a:cubicBezTo>
                  <a:cubicBezTo>
                    <a:pt x="166" y="360"/>
                    <a:pt x="166" y="360"/>
                    <a:pt x="166" y="360"/>
                  </a:cubicBezTo>
                  <a:cubicBezTo>
                    <a:pt x="88" y="221"/>
                    <a:pt x="88" y="221"/>
                    <a:pt x="88" y="221"/>
                  </a:cubicBezTo>
                  <a:lnTo>
                    <a:pt x="88" y="360"/>
                  </a:lnTo>
                  <a:close/>
                  <a:moveTo>
                    <a:pt x="116" y="171"/>
                  </a:moveTo>
                  <a:cubicBezTo>
                    <a:pt x="151" y="171"/>
                    <a:pt x="173" y="153"/>
                    <a:pt x="173" y="122"/>
                  </a:cubicBezTo>
                  <a:cubicBezTo>
                    <a:pt x="173" y="92"/>
                    <a:pt x="152" y="72"/>
                    <a:pt x="121" y="72"/>
                  </a:cubicBezTo>
                  <a:cubicBezTo>
                    <a:pt x="88" y="72"/>
                    <a:pt x="88" y="72"/>
                    <a:pt x="88" y="72"/>
                  </a:cubicBezTo>
                  <a:cubicBezTo>
                    <a:pt x="88" y="171"/>
                    <a:pt x="88" y="171"/>
                    <a:pt x="88" y="171"/>
                  </a:cubicBezTo>
                  <a:lnTo>
                    <a:pt x="11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2"/>
            <p:cNvSpPr>
              <a:spLocks noEditPoints="1"/>
            </p:cNvSpPr>
            <p:nvPr/>
          </p:nvSpPr>
          <p:spPr bwMode="auto">
            <a:xfrm>
              <a:off x="1176338" y="6526213"/>
              <a:ext cx="174625" cy="180975"/>
            </a:xfrm>
            <a:custGeom>
              <a:avLst/>
              <a:gdLst>
                <a:gd name="T0" fmla="*/ 73 w 110"/>
                <a:gd name="T1" fmla="*/ 0 h 114"/>
                <a:gd name="T2" fmla="*/ 38 w 110"/>
                <a:gd name="T3" fmla="*/ 0 h 114"/>
                <a:gd name="T4" fmla="*/ 0 w 110"/>
                <a:gd name="T5" fmla="*/ 114 h 114"/>
                <a:gd name="T6" fmla="*/ 29 w 110"/>
                <a:gd name="T7" fmla="*/ 114 h 114"/>
                <a:gd name="T8" fmla="*/ 36 w 110"/>
                <a:gd name="T9" fmla="*/ 92 h 114"/>
                <a:gd name="T10" fmla="*/ 73 w 110"/>
                <a:gd name="T11" fmla="*/ 92 h 114"/>
                <a:gd name="T12" fmla="*/ 80 w 110"/>
                <a:gd name="T13" fmla="*/ 114 h 114"/>
                <a:gd name="T14" fmla="*/ 110 w 110"/>
                <a:gd name="T15" fmla="*/ 114 h 114"/>
                <a:gd name="T16" fmla="*/ 73 w 110"/>
                <a:gd name="T17" fmla="*/ 0 h 114"/>
                <a:gd name="T18" fmla="*/ 43 w 110"/>
                <a:gd name="T19" fmla="*/ 70 h 114"/>
                <a:gd name="T20" fmla="*/ 55 w 110"/>
                <a:gd name="T21" fmla="*/ 33 h 114"/>
                <a:gd name="T22" fmla="*/ 66 w 110"/>
                <a:gd name="T23" fmla="*/ 70 h 114"/>
                <a:gd name="T24" fmla="*/ 43 w 110"/>
                <a:gd name="T25" fmla="*/ 7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14">
                  <a:moveTo>
                    <a:pt x="73" y="0"/>
                  </a:moveTo>
                  <a:lnTo>
                    <a:pt x="38" y="0"/>
                  </a:lnTo>
                  <a:lnTo>
                    <a:pt x="0" y="114"/>
                  </a:lnTo>
                  <a:lnTo>
                    <a:pt x="29" y="114"/>
                  </a:lnTo>
                  <a:lnTo>
                    <a:pt x="36" y="92"/>
                  </a:lnTo>
                  <a:lnTo>
                    <a:pt x="73" y="92"/>
                  </a:lnTo>
                  <a:lnTo>
                    <a:pt x="80" y="114"/>
                  </a:lnTo>
                  <a:lnTo>
                    <a:pt x="110" y="114"/>
                  </a:lnTo>
                  <a:lnTo>
                    <a:pt x="73" y="0"/>
                  </a:lnTo>
                  <a:close/>
                  <a:moveTo>
                    <a:pt x="43" y="70"/>
                  </a:moveTo>
                  <a:lnTo>
                    <a:pt x="55" y="33"/>
                  </a:lnTo>
                  <a:lnTo>
                    <a:pt x="66" y="70"/>
                  </a:lnTo>
                  <a:lnTo>
                    <a:pt x="43"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6302699" y="2083400"/>
            <a:ext cx="5191309" cy="1825625"/>
          </a:xfrm>
          <a:prstGeom prst="roundRect">
            <a:avLst>
              <a:gd name="adj" fmla="val 0"/>
            </a:avLst>
          </a:prstGeom>
          <a:solidFill>
            <a:schemeClr val="accent3"/>
          </a:solidFill>
          <a:ln>
            <a:noFill/>
          </a:ln>
          <a:effectLst/>
          <a:scene3d>
            <a:camera prst="orthographicFront">
              <a:rot lat="0" lon="0" rev="0"/>
            </a:camera>
            <a:lightRig rig="balanced" dir="t">
              <a:rot lat="0" lon="0" rev="8700000"/>
            </a:lightRig>
          </a:scene3d>
          <a:sp3d>
            <a:bevelT w="0" h="0"/>
          </a:sp3d>
        </p:spPr>
        <p:txBody>
          <a:bodyPr lIns="91440" bIns="182880" anchor="ctr" anchorCtr="0"/>
          <a:lstStyle>
            <a:lvl1pPr marL="285750" indent="-285750">
              <a:spcBef>
                <a:spcPts val="0"/>
              </a:spcBef>
              <a:buClr>
                <a:schemeClr val="tx2"/>
              </a:buClr>
              <a:buFont typeface="Wingdings" panose="05000000000000000000" pitchFamily="2" charset="2"/>
              <a:buChar char="§"/>
              <a:defRPr>
                <a:solidFill>
                  <a:schemeClr val="tx2"/>
                </a:solidFill>
              </a:defRPr>
            </a:lvl1pPr>
            <a:lvl2pPr marL="457200" indent="-228600">
              <a:spcBef>
                <a:spcPts val="0"/>
              </a:spcBef>
              <a:buClr>
                <a:schemeClr val="tx2"/>
              </a:buClr>
              <a:buSzPct val="100000"/>
              <a:buFont typeface="Arial" panose="020B0604020202020204" pitchFamily="34" charset="0"/>
              <a:buChar char="•"/>
              <a:defRPr>
                <a:solidFill>
                  <a:schemeClr val="tx2"/>
                </a:solidFill>
              </a:defRPr>
            </a:lvl2pPr>
            <a:lvl3pPr marL="628650" indent="-171450">
              <a:spcBef>
                <a:spcPts val="0"/>
              </a:spcBef>
              <a:buClr>
                <a:schemeClr val="tx2"/>
              </a:buClr>
              <a:buFont typeface="Arial" panose="020B0604020202020204" pitchFamily="34" charset="0"/>
              <a:buChar char="•"/>
              <a:defRPr>
                <a:solidFill>
                  <a:schemeClr val="tx2"/>
                </a:solidFill>
              </a:defRPr>
            </a:lvl3pPr>
          </a:lstStyle>
          <a:p>
            <a:pPr lvl="0"/>
            <a:r>
              <a:rPr lang="en-US" dirty="0"/>
              <a:t>Edit Master text styles</a:t>
            </a:r>
          </a:p>
          <a:p>
            <a:pPr lvl="1"/>
            <a:r>
              <a:rPr lang="en-US" dirty="0"/>
              <a:t>Second level</a:t>
            </a:r>
          </a:p>
          <a:p>
            <a:pPr lvl="2"/>
            <a:r>
              <a:rPr lang="en-US" dirty="0"/>
              <a:t>Third level</a:t>
            </a:r>
          </a:p>
        </p:txBody>
      </p:sp>
      <p:sp>
        <p:nvSpPr>
          <p:cNvPr id="7" name="Content Placeholder 2"/>
          <p:cNvSpPr>
            <a:spLocks noGrp="1"/>
          </p:cNvSpPr>
          <p:nvPr>
            <p:ph idx="10"/>
          </p:nvPr>
        </p:nvSpPr>
        <p:spPr>
          <a:xfrm>
            <a:off x="778798" y="2083400"/>
            <a:ext cx="5191309" cy="1825625"/>
          </a:xfrm>
          <a:prstGeom prst="roundRect">
            <a:avLst>
              <a:gd name="adj" fmla="val 0"/>
            </a:avLst>
          </a:prstGeom>
          <a:solidFill>
            <a:schemeClr val="accent3"/>
          </a:solidFill>
          <a:ln>
            <a:noFill/>
          </a:ln>
          <a:effectLst/>
          <a:scene3d>
            <a:camera prst="orthographicFront">
              <a:rot lat="0" lon="0" rev="0"/>
            </a:camera>
            <a:lightRig rig="balanced" dir="t">
              <a:rot lat="0" lon="0" rev="8700000"/>
            </a:lightRig>
          </a:scene3d>
          <a:sp3d>
            <a:bevelT w="0" h="0"/>
          </a:sp3d>
        </p:spPr>
        <p:txBody>
          <a:bodyPr lIns="91440" bIns="182880" anchor="ctr" anchorCtr="0"/>
          <a:lstStyle>
            <a:lvl1pPr marL="285750" indent="-285750">
              <a:spcBef>
                <a:spcPts val="0"/>
              </a:spcBef>
              <a:buClr>
                <a:schemeClr val="tx2"/>
              </a:buClr>
              <a:buFont typeface="Wingdings" panose="05000000000000000000" pitchFamily="2" charset="2"/>
              <a:buChar char="§"/>
              <a:defRPr>
                <a:solidFill>
                  <a:schemeClr val="tx2"/>
                </a:solidFill>
              </a:defRPr>
            </a:lvl1pPr>
            <a:lvl2pPr marL="457200" indent="-228600">
              <a:spcBef>
                <a:spcPts val="0"/>
              </a:spcBef>
              <a:buClr>
                <a:schemeClr val="tx2"/>
              </a:buClr>
              <a:buSzPct val="100000"/>
              <a:buFont typeface="Arial" panose="020B0604020202020204" pitchFamily="34" charset="0"/>
              <a:buChar char="•"/>
              <a:defRPr>
                <a:solidFill>
                  <a:schemeClr val="tx2"/>
                </a:solidFill>
              </a:defRPr>
            </a:lvl2pPr>
            <a:lvl3pPr marL="628650" indent="-171450">
              <a:spcBef>
                <a:spcPts val="0"/>
              </a:spcBef>
              <a:buClr>
                <a:schemeClr val="tx2"/>
              </a:buClr>
              <a:buFont typeface="Arial" panose="020B0604020202020204" pitchFamily="34" charset="0"/>
              <a:buChar char="•"/>
              <a:defRPr>
                <a:solidFill>
                  <a:schemeClr val="tx2"/>
                </a:solidFill>
              </a:defRPr>
            </a:lvl3pPr>
          </a:lstStyle>
          <a:p>
            <a:pPr lvl="0"/>
            <a:r>
              <a:rPr lang="en-US" dirty="0"/>
              <a:t>Edit Master text styles</a:t>
            </a:r>
          </a:p>
          <a:p>
            <a:pPr lvl="1"/>
            <a:r>
              <a:rPr lang="en-US" dirty="0"/>
              <a:t>Second level</a:t>
            </a:r>
          </a:p>
          <a:p>
            <a:pPr lvl="2"/>
            <a:r>
              <a:rPr lang="en-US" dirty="0"/>
              <a:t>Third level</a:t>
            </a:r>
          </a:p>
        </p:txBody>
      </p:sp>
      <p:sp>
        <p:nvSpPr>
          <p:cNvPr id="8" name="Content Placeholder 2"/>
          <p:cNvSpPr>
            <a:spLocks noGrp="1"/>
          </p:cNvSpPr>
          <p:nvPr>
            <p:ph idx="11"/>
          </p:nvPr>
        </p:nvSpPr>
        <p:spPr>
          <a:xfrm>
            <a:off x="6302699" y="4156675"/>
            <a:ext cx="5191309" cy="1825625"/>
          </a:xfrm>
          <a:prstGeom prst="roundRect">
            <a:avLst>
              <a:gd name="adj" fmla="val 0"/>
            </a:avLst>
          </a:prstGeom>
          <a:solidFill>
            <a:schemeClr val="accent3"/>
          </a:solidFill>
          <a:ln>
            <a:noFill/>
          </a:ln>
          <a:effectLst/>
          <a:scene3d>
            <a:camera prst="orthographicFront">
              <a:rot lat="0" lon="0" rev="0"/>
            </a:camera>
            <a:lightRig rig="balanced" dir="t">
              <a:rot lat="0" lon="0" rev="8700000"/>
            </a:lightRig>
          </a:scene3d>
          <a:sp3d>
            <a:bevelT w="0" h="0"/>
          </a:sp3d>
        </p:spPr>
        <p:txBody>
          <a:bodyPr lIns="91440" bIns="182880" anchor="ctr" anchorCtr="0"/>
          <a:lstStyle>
            <a:lvl1pPr marL="285750" indent="-285750">
              <a:spcBef>
                <a:spcPts val="0"/>
              </a:spcBef>
              <a:buClr>
                <a:schemeClr val="tx2"/>
              </a:buClr>
              <a:buFont typeface="Wingdings" panose="05000000000000000000" pitchFamily="2" charset="2"/>
              <a:buChar char="§"/>
              <a:defRPr>
                <a:solidFill>
                  <a:schemeClr val="tx2"/>
                </a:solidFill>
              </a:defRPr>
            </a:lvl1pPr>
            <a:lvl2pPr marL="457200" indent="-228600">
              <a:spcBef>
                <a:spcPts val="0"/>
              </a:spcBef>
              <a:buClr>
                <a:schemeClr val="tx2"/>
              </a:buClr>
              <a:buSzPct val="100000"/>
              <a:buFont typeface="Arial" panose="020B0604020202020204" pitchFamily="34" charset="0"/>
              <a:buChar char="•"/>
              <a:defRPr>
                <a:solidFill>
                  <a:schemeClr val="tx2"/>
                </a:solidFill>
              </a:defRPr>
            </a:lvl2pPr>
            <a:lvl3pPr marL="628650" indent="-171450">
              <a:spcBef>
                <a:spcPts val="0"/>
              </a:spcBef>
              <a:buClr>
                <a:schemeClr val="tx2"/>
              </a:buClr>
              <a:buFont typeface="Arial" panose="020B0604020202020204" pitchFamily="34" charset="0"/>
              <a:buChar char="•"/>
              <a:defRPr>
                <a:solidFill>
                  <a:schemeClr val="tx2"/>
                </a:solidFill>
              </a:defRPr>
            </a:lvl3pPr>
          </a:lstStyle>
          <a:p>
            <a:pPr lvl="0"/>
            <a:r>
              <a:rPr lang="en-US" dirty="0"/>
              <a:t>Edit Master text styles</a:t>
            </a:r>
          </a:p>
          <a:p>
            <a:pPr lvl="1"/>
            <a:r>
              <a:rPr lang="en-US" dirty="0"/>
              <a:t>Second level</a:t>
            </a:r>
          </a:p>
          <a:p>
            <a:pPr lvl="2"/>
            <a:r>
              <a:rPr lang="en-US" dirty="0"/>
              <a:t>Third level</a:t>
            </a:r>
          </a:p>
        </p:txBody>
      </p:sp>
      <p:sp>
        <p:nvSpPr>
          <p:cNvPr id="9" name="Content Placeholder 2"/>
          <p:cNvSpPr>
            <a:spLocks noGrp="1"/>
          </p:cNvSpPr>
          <p:nvPr>
            <p:ph idx="12"/>
          </p:nvPr>
        </p:nvSpPr>
        <p:spPr>
          <a:xfrm>
            <a:off x="778798" y="4159850"/>
            <a:ext cx="5191309" cy="1825625"/>
          </a:xfrm>
          <a:prstGeom prst="roundRect">
            <a:avLst>
              <a:gd name="adj" fmla="val 0"/>
            </a:avLst>
          </a:prstGeom>
          <a:solidFill>
            <a:schemeClr val="accent3"/>
          </a:solidFill>
          <a:ln>
            <a:noFill/>
          </a:ln>
          <a:effectLst/>
          <a:scene3d>
            <a:camera prst="orthographicFront">
              <a:rot lat="0" lon="0" rev="0"/>
            </a:camera>
            <a:lightRig rig="balanced" dir="t">
              <a:rot lat="0" lon="0" rev="8700000"/>
            </a:lightRig>
          </a:scene3d>
          <a:sp3d>
            <a:bevelT w="0" h="0"/>
          </a:sp3d>
        </p:spPr>
        <p:txBody>
          <a:bodyPr lIns="91440" bIns="182880" anchor="ctr" anchorCtr="0"/>
          <a:lstStyle>
            <a:lvl1pPr marL="285750" indent="-285750">
              <a:spcBef>
                <a:spcPts val="0"/>
              </a:spcBef>
              <a:buClr>
                <a:schemeClr val="tx2"/>
              </a:buClr>
              <a:buFont typeface="Wingdings" panose="05000000000000000000" pitchFamily="2" charset="2"/>
              <a:buChar char="§"/>
              <a:defRPr>
                <a:solidFill>
                  <a:schemeClr val="tx2"/>
                </a:solidFill>
              </a:defRPr>
            </a:lvl1pPr>
            <a:lvl2pPr marL="457200" indent="-228600">
              <a:spcBef>
                <a:spcPts val="0"/>
              </a:spcBef>
              <a:buClr>
                <a:schemeClr val="tx2"/>
              </a:buClr>
              <a:buSzPct val="100000"/>
              <a:buFont typeface="Arial" panose="020B0604020202020204" pitchFamily="34" charset="0"/>
              <a:buChar char="•"/>
              <a:defRPr>
                <a:solidFill>
                  <a:schemeClr val="tx2"/>
                </a:solidFill>
              </a:defRPr>
            </a:lvl2pPr>
            <a:lvl3pPr marL="628650" indent="-171450">
              <a:spcBef>
                <a:spcPts val="0"/>
              </a:spcBef>
              <a:buClr>
                <a:schemeClr val="tx2"/>
              </a:buClr>
              <a:buFont typeface="Arial" panose="020B0604020202020204" pitchFamily="34" charset="0"/>
              <a:buChar char="•"/>
              <a:defRPr>
                <a:solidFill>
                  <a:schemeClr val="tx2"/>
                </a:solidFill>
              </a:defRPr>
            </a:lvl3pPr>
          </a:lstStyle>
          <a:p>
            <a:pPr lvl="0"/>
            <a:r>
              <a:rPr lang="en-US" dirty="0"/>
              <a:t>Edit Master text styles</a:t>
            </a:r>
          </a:p>
          <a:p>
            <a:pPr lvl="1"/>
            <a:r>
              <a:rPr lang="en-US" dirty="0"/>
              <a:t>Second level</a:t>
            </a:r>
          </a:p>
          <a:p>
            <a:pPr lvl="2"/>
            <a:r>
              <a:rPr lang="en-US" dirty="0"/>
              <a:t>Third level</a:t>
            </a:r>
          </a:p>
        </p:txBody>
      </p:sp>
      <p:sp>
        <p:nvSpPr>
          <p:cNvPr id="34" name="Footer Placeholder 2"/>
          <p:cNvSpPr>
            <a:spLocks noGrp="1"/>
          </p:cNvSpPr>
          <p:nvPr>
            <p:ph type="ftr" sz="quarter" idx="13"/>
          </p:nvPr>
        </p:nvSpPr>
        <p:spPr>
          <a:xfrm>
            <a:off x="3267869" y="6584951"/>
            <a:ext cx="5653087" cy="273049"/>
          </a:xfrm>
        </p:spPr>
        <p:txBody>
          <a:bodyPr/>
          <a:lstStyle/>
          <a:p>
            <a:r>
              <a:rPr lang="en-US" dirty="0"/>
              <a:t> Confidential: For Internal Use Only</a:t>
            </a:r>
          </a:p>
        </p:txBody>
      </p:sp>
      <p:sp>
        <p:nvSpPr>
          <p:cNvPr id="35" name="Slide Number Placeholder 3"/>
          <p:cNvSpPr>
            <a:spLocks noGrp="1"/>
          </p:cNvSpPr>
          <p:nvPr>
            <p:ph type="sldNum" sz="quarter" idx="14"/>
          </p:nvPr>
        </p:nvSpPr>
        <p:spPr>
          <a:xfrm>
            <a:off x="0" y="6584951"/>
            <a:ext cx="1219201" cy="273049"/>
          </a:xfrm>
        </p:spPr>
        <p:txBody>
          <a:body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162033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Title Multiple Colot Content Boxes">
    <p:bg>
      <p:bgPr>
        <a:solidFill>
          <a:schemeClr val="accent1"/>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7404412" y="1248451"/>
            <a:ext cx="4240024" cy="4864498"/>
            <a:chOff x="9959950" y="4707058"/>
            <a:chExt cx="2029842" cy="1996506"/>
          </a:xfrm>
          <a:solidFill>
            <a:schemeClr val="bg1">
              <a:alpha val="5000"/>
            </a:schemeClr>
          </a:solidFill>
        </p:grpSpPr>
        <p:sp>
          <p:nvSpPr>
            <p:cNvPr id="13" name="Freeform 12"/>
            <p:cNvSpPr>
              <a:spLocks/>
            </p:cNvSpPr>
            <p:nvPr userDrawn="1"/>
          </p:nvSpPr>
          <p:spPr bwMode="auto">
            <a:xfrm>
              <a:off x="11304825" y="5592639"/>
              <a:ext cx="161099" cy="398038"/>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4" name="Freeform 13"/>
            <p:cNvSpPr>
              <a:spLocks/>
            </p:cNvSpPr>
            <p:nvPr userDrawn="1"/>
          </p:nvSpPr>
          <p:spPr bwMode="auto">
            <a:xfrm>
              <a:off x="10253507" y="4707058"/>
              <a:ext cx="961818" cy="1598468"/>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5" name="Freeform 14"/>
            <p:cNvSpPr>
              <a:spLocks/>
            </p:cNvSpPr>
            <p:nvPr userDrawn="1"/>
          </p:nvSpPr>
          <p:spPr bwMode="auto">
            <a:xfrm>
              <a:off x="10986207" y="5311485"/>
              <a:ext cx="158712" cy="679191"/>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6" name="Freeform 15"/>
            <p:cNvSpPr>
              <a:spLocks/>
            </p:cNvSpPr>
            <p:nvPr userDrawn="1"/>
          </p:nvSpPr>
          <p:spPr bwMode="auto">
            <a:xfrm>
              <a:off x="11144920" y="5450483"/>
              <a:ext cx="389023" cy="142157"/>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6"/>
            <p:cNvSpPr>
              <a:spLocks/>
            </p:cNvSpPr>
            <p:nvPr userDrawn="1"/>
          </p:nvSpPr>
          <p:spPr bwMode="auto">
            <a:xfrm>
              <a:off x="9959950" y="4962940"/>
              <a:ext cx="547735" cy="929808"/>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7"/>
            <p:cNvSpPr>
              <a:spLocks/>
            </p:cNvSpPr>
            <p:nvPr userDrawn="1"/>
          </p:nvSpPr>
          <p:spPr bwMode="auto">
            <a:xfrm>
              <a:off x="9963530" y="5602116"/>
              <a:ext cx="1022678" cy="1101448"/>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18"/>
            <p:cNvSpPr>
              <a:spLocks/>
            </p:cNvSpPr>
            <p:nvPr userDrawn="1"/>
          </p:nvSpPr>
          <p:spPr bwMode="auto">
            <a:xfrm>
              <a:off x="11465923" y="5813771"/>
              <a:ext cx="523869" cy="407515"/>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0" name="Rectangle 19"/>
          <p:cNvSpPr/>
          <p:nvPr userDrawn="1"/>
        </p:nvSpPr>
        <p:spPr>
          <a:xfrm>
            <a:off x="0" y="0"/>
            <a:ext cx="12188825" cy="6978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solidFill>
                <a:prstClr val="white"/>
              </a:solidFill>
            </a:endParaRPr>
          </a:p>
        </p:txBody>
      </p:sp>
      <p:grpSp>
        <p:nvGrpSpPr>
          <p:cNvPr id="21" name="Group 20"/>
          <p:cNvGrpSpPr>
            <a:grpSpLocks noChangeAspect="1"/>
          </p:cNvGrpSpPr>
          <p:nvPr userDrawn="1"/>
        </p:nvGrpSpPr>
        <p:grpSpPr>
          <a:xfrm>
            <a:off x="403282" y="151854"/>
            <a:ext cx="1297406" cy="418699"/>
            <a:chOff x="254000" y="6443663"/>
            <a:chExt cx="1096963" cy="354012"/>
          </a:xfrm>
          <a:solidFill>
            <a:schemeClr val="bg1"/>
          </a:solidFill>
        </p:grpSpPr>
        <p:sp>
          <p:nvSpPr>
            <p:cNvPr id="22" name="Freeform 21"/>
            <p:cNvSpPr>
              <a:spLocks/>
            </p:cNvSpPr>
            <p:nvPr/>
          </p:nvSpPr>
          <p:spPr bwMode="auto">
            <a:xfrm>
              <a:off x="465138" y="6600825"/>
              <a:ext cx="25400" cy="71437"/>
            </a:xfrm>
            <a:custGeom>
              <a:avLst/>
              <a:gdLst>
                <a:gd name="T0" fmla="*/ 16 w 16"/>
                <a:gd name="T1" fmla="*/ 16 h 45"/>
                <a:gd name="T2" fmla="*/ 0 w 16"/>
                <a:gd name="T3" fmla="*/ 0 h 45"/>
                <a:gd name="T4" fmla="*/ 0 w 16"/>
                <a:gd name="T5" fmla="*/ 45 h 45"/>
                <a:gd name="T6" fmla="*/ 16 w 16"/>
                <a:gd name="T7" fmla="*/ 45 h 45"/>
                <a:gd name="T8" fmla="*/ 16 w 16"/>
                <a:gd name="T9" fmla="*/ 16 h 45"/>
              </a:gdLst>
              <a:ahLst/>
              <a:cxnLst>
                <a:cxn ang="0">
                  <a:pos x="T0" y="T1"/>
                </a:cxn>
                <a:cxn ang="0">
                  <a:pos x="T2" y="T3"/>
                </a:cxn>
                <a:cxn ang="0">
                  <a:pos x="T4" y="T5"/>
                </a:cxn>
                <a:cxn ang="0">
                  <a:pos x="T6" y="T7"/>
                </a:cxn>
                <a:cxn ang="0">
                  <a:pos x="T8" y="T9"/>
                </a:cxn>
              </a:cxnLst>
              <a:rect l="0" t="0" r="r" b="b"/>
              <a:pathLst>
                <a:path w="16" h="45">
                  <a:moveTo>
                    <a:pt x="16" y="16"/>
                  </a:moveTo>
                  <a:lnTo>
                    <a:pt x="0" y="0"/>
                  </a:lnTo>
                  <a:lnTo>
                    <a:pt x="0" y="45"/>
                  </a:lnTo>
                  <a:lnTo>
                    <a:pt x="16" y="45"/>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3" name="Freeform 22"/>
            <p:cNvSpPr>
              <a:spLocks/>
            </p:cNvSpPr>
            <p:nvPr/>
          </p:nvSpPr>
          <p:spPr bwMode="auto">
            <a:xfrm>
              <a:off x="300038" y="6443663"/>
              <a:ext cx="150813" cy="284162"/>
            </a:xfrm>
            <a:custGeom>
              <a:avLst/>
              <a:gdLst>
                <a:gd name="T0" fmla="*/ 178 w 299"/>
                <a:gd name="T1" fmla="*/ 212 h 563"/>
                <a:gd name="T2" fmla="*/ 299 w 299"/>
                <a:gd name="T3" fmla="*/ 212 h 563"/>
                <a:gd name="T4" fmla="*/ 250 w 299"/>
                <a:gd name="T5" fmla="*/ 163 h 563"/>
                <a:gd name="T6" fmla="*/ 249 w 299"/>
                <a:gd name="T7" fmla="*/ 163 h 563"/>
                <a:gd name="T8" fmla="*/ 186 w 299"/>
                <a:gd name="T9" fmla="*/ 163 h 563"/>
                <a:gd name="T10" fmla="*/ 260 w 299"/>
                <a:gd name="T11" fmla="*/ 81 h 563"/>
                <a:gd name="T12" fmla="*/ 178 w 299"/>
                <a:gd name="T13" fmla="*/ 0 h 563"/>
                <a:gd name="T14" fmla="*/ 178 w 299"/>
                <a:gd name="T15" fmla="*/ 163 h 563"/>
                <a:gd name="T16" fmla="*/ 178 w 299"/>
                <a:gd name="T17" fmla="*/ 163 h 563"/>
                <a:gd name="T18" fmla="*/ 43 w 299"/>
                <a:gd name="T19" fmla="*/ 28 h 563"/>
                <a:gd name="T20" fmla="*/ 22 w 299"/>
                <a:gd name="T21" fmla="*/ 40 h 563"/>
                <a:gd name="T22" fmla="*/ 0 w 299"/>
                <a:gd name="T23" fmla="*/ 55 h 563"/>
                <a:gd name="T24" fmla="*/ 129 w 299"/>
                <a:gd name="T25" fmla="*/ 183 h 563"/>
                <a:gd name="T26" fmla="*/ 129 w 299"/>
                <a:gd name="T27" fmla="*/ 464 h 563"/>
                <a:gd name="T28" fmla="*/ 228 w 299"/>
                <a:gd name="T29" fmla="*/ 563 h 563"/>
                <a:gd name="T30" fmla="*/ 228 w 299"/>
                <a:gd name="T31" fmla="*/ 493 h 563"/>
                <a:gd name="T32" fmla="*/ 178 w 299"/>
                <a:gd name="T33" fmla="*/ 443 h 563"/>
                <a:gd name="T34" fmla="*/ 178 w 299"/>
                <a:gd name="T35" fmla="*/ 21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563">
                  <a:moveTo>
                    <a:pt x="178" y="212"/>
                  </a:moveTo>
                  <a:cubicBezTo>
                    <a:pt x="299" y="212"/>
                    <a:pt x="299" y="212"/>
                    <a:pt x="299" y="212"/>
                  </a:cubicBezTo>
                  <a:cubicBezTo>
                    <a:pt x="250" y="163"/>
                    <a:pt x="250" y="163"/>
                    <a:pt x="250" y="163"/>
                  </a:cubicBezTo>
                  <a:cubicBezTo>
                    <a:pt x="249" y="163"/>
                    <a:pt x="249" y="163"/>
                    <a:pt x="249" y="163"/>
                  </a:cubicBezTo>
                  <a:cubicBezTo>
                    <a:pt x="186" y="163"/>
                    <a:pt x="186" y="163"/>
                    <a:pt x="186" y="163"/>
                  </a:cubicBezTo>
                  <a:cubicBezTo>
                    <a:pt x="227" y="159"/>
                    <a:pt x="260" y="124"/>
                    <a:pt x="260" y="81"/>
                  </a:cubicBezTo>
                  <a:cubicBezTo>
                    <a:pt x="260" y="36"/>
                    <a:pt x="223" y="0"/>
                    <a:pt x="178" y="0"/>
                  </a:cubicBezTo>
                  <a:cubicBezTo>
                    <a:pt x="178" y="163"/>
                    <a:pt x="178" y="163"/>
                    <a:pt x="178" y="163"/>
                  </a:cubicBezTo>
                  <a:cubicBezTo>
                    <a:pt x="178" y="163"/>
                    <a:pt x="178" y="163"/>
                    <a:pt x="178" y="163"/>
                  </a:cubicBezTo>
                  <a:cubicBezTo>
                    <a:pt x="43" y="28"/>
                    <a:pt x="43" y="28"/>
                    <a:pt x="43" y="28"/>
                  </a:cubicBezTo>
                  <a:cubicBezTo>
                    <a:pt x="36" y="31"/>
                    <a:pt x="29" y="35"/>
                    <a:pt x="22" y="40"/>
                  </a:cubicBezTo>
                  <a:cubicBezTo>
                    <a:pt x="14" y="45"/>
                    <a:pt x="7" y="50"/>
                    <a:pt x="0" y="55"/>
                  </a:cubicBezTo>
                  <a:cubicBezTo>
                    <a:pt x="129" y="183"/>
                    <a:pt x="129" y="183"/>
                    <a:pt x="129" y="183"/>
                  </a:cubicBezTo>
                  <a:cubicBezTo>
                    <a:pt x="129" y="464"/>
                    <a:pt x="129" y="464"/>
                    <a:pt x="129" y="464"/>
                  </a:cubicBezTo>
                  <a:cubicBezTo>
                    <a:pt x="228" y="563"/>
                    <a:pt x="228" y="563"/>
                    <a:pt x="228" y="563"/>
                  </a:cubicBezTo>
                  <a:cubicBezTo>
                    <a:pt x="228" y="493"/>
                    <a:pt x="228" y="493"/>
                    <a:pt x="228" y="493"/>
                  </a:cubicBezTo>
                  <a:cubicBezTo>
                    <a:pt x="178" y="443"/>
                    <a:pt x="178" y="443"/>
                    <a:pt x="178" y="443"/>
                  </a:cubicBezTo>
                  <a:lnTo>
                    <a:pt x="178"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4" name="Freeform 23"/>
            <p:cNvSpPr>
              <a:spLocks/>
            </p:cNvSpPr>
            <p:nvPr/>
          </p:nvSpPr>
          <p:spPr bwMode="auto">
            <a:xfrm>
              <a:off x="414338" y="6550025"/>
              <a:ext cx="25400" cy="122237"/>
            </a:xfrm>
            <a:custGeom>
              <a:avLst/>
              <a:gdLst>
                <a:gd name="T0" fmla="*/ 0 w 16"/>
                <a:gd name="T1" fmla="*/ 0 h 77"/>
                <a:gd name="T2" fmla="*/ 0 w 16"/>
                <a:gd name="T3" fmla="*/ 77 h 77"/>
                <a:gd name="T4" fmla="*/ 16 w 16"/>
                <a:gd name="T5" fmla="*/ 77 h 77"/>
                <a:gd name="T6" fmla="*/ 16 w 16"/>
                <a:gd name="T7" fmla="*/ 16 h 77"/>
                <a:gd name="T8" fmla="*/ 0 w 16"/>
                <a:gd name="T9" fmla="*/ 0 h 77"/>
              </a:gdLst>
              <a:ahLst/>
              <a:cxnLst>
                <a:cxn ang="0">
                  <a:pos x="T0" y="T1"/>
                </a:cxn>
                <a:cxn ang="0">
                  <a:pos x="T2" y="T3"/>
                </a:cxn>
                <a:cxn ang="0">
                  <a:pos x="T4" y="T5"/>
                </a:cxn>
                <a:cxn ang="0">
                  <a:pos x="T6" y="T7"/>
                </a:cxn>
                <a:cxn ang="0">
                  <a:pos x="T8" y="T9"/>
                </a:cxn>
              </a:cxnLst>
              <a:rect l="0" t="0" r="r" b="b"/>
              <a:pathLst>
                <a:path w="16" h="77">
                  <a:moveTo>
                    <a:pt x="0" y="0"/>
                  </a:moveTo>
                  <a:lnTo>
                    <a:pt x="0" y="77"/>
                  </a:lnTo>
                  <a:lnTo>
                    <a:pt x="16" y="77"/>
                  </a:lnTo>
                  <a:lnTo>
                    <a:pt x="16"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 name="Freeform 24"/>
            <p:cNvSpPr>
              <a:spLocks/>
            </p:cNvSpPr>
            <p:nvPr/>
          </p:nvSpPr>
          <p:spPr bwMode="auto">
            <a:xfrm>
              <a:off x="439738" y="6575425"/>
              <a:ext cx="60325" cy="25400"/>
            </a:xfrm>
            <a:custGeom>
              <a:avLst/>
              <a:gdLst>
                <a:gd name="T0" fmla="*/ 38 w 38"/>
                <a:gd name="T1" fmla="*/ 16 h 16"/>
                <a:gd name="T2" fmla="*/ 22 w 38"/>
                <a:gd name="T3" fmla="*/ 0 h 16"/>
                <a:gd name="T4" fmla="*/ 0 w 38"/>
                <a:gd name="T5" fmla="*/ 0 h 16"/>
                <a:gd name="T6" fmla="*/ 16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22" y="0"/>
                  </a:lnTo>
                  <a:lnTo>
                    <a:pt x="0" y="0"/>
                  </a:lnTo>
                  <a:lnTo>
                    <a:pt x="16" y="1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25"/>
            <p:cNvSpPr>
              <a:spLocks/>
            </p:cNvSpPr>
            <p:nvPr/>
          </p:nvSpPr>
          <p:spPr bwMode="auto">
            <a:xfrm>
              <a:off x="254000" y="6489700"/>
              <a:ext cx="85725" cy="163512"/>
            </a:xfrm>
            <a:custGeom>
              <a:avLst/>
              <a:gdLst>
                <a:gd name="T0" fmla="*/ 170 w 170"/>
                <a:gd name="T1" fmla="*/ 327 h 327"/>
                <a:gd name="T2" fmla="*/ 170 w 170"/>
                <a:gd name="T3" fmla="*/ 324 h 327"/>
                <a:gd name="T4" fmla="*/ 170 w 170"/>
                <a:gd name="T5" fmla="*/ 324 h 327"/>
                <a:gd name="T6" fmla="*/ 170 w 170"/>
                <a:gd name="T7" fmla="*/ 114 h 327"/>
                <a:gd name="T8" fmla="*/ 56 w 170"/>
                <a:gd name="T9" fmla="*/ 0 h 327"/>
                <a:gd name="T10" fmla="*/ 29 w 170"/>
                <a:gd name="T11" fmla="*/ 43 h 327"/>
                <a:gd name="T12" fmla="*/ 121 w 170"/>
                <a:gd name="T13" fmla="*/ 135 h 327"/>
                <a:gd name="T14" fmla="*/ 121 w 170"/>
                <a:gd name="T15" fmla="*/ 205 h 327"/>
                <a:gd name="T16" fmla="*/ 121 w 170"/>
                <a:gd name="T17" fmla="*/ 205 h 327"/>
                <a:gd name="T18" fmla="*/ 9 w 170"/>
                <a:gd name="T19" fmla="*/ 93 h 327"/>
                <a:gd name="T20" fmla="*/ 0 w 170"/>
                <a:gd name="T21" fmla="*/ 155 h 327"/>
                <a:gd name="T22" fmla="*/ 170 w 170"/>
                <a:gd name="T23"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327">
                  <a:moveTo>
                    <a:pt x="170" y="327"/>
                  </a:moveTo>
                  <a:cubicBezTo>
                    <a:pt x="170" y="324"/>
                    <a:pt x="170" y="324"/>
                    <a:pt x="170" y="324"/>
                  </a:cubicBezTo>
                  <a:cubicBezTo>
                    <a:pt x="170" y="324"/>
                    <a:pt x="170" y="324"/>
                    <a:pt x="170" y="324"/>
                  </a:cubicBezTo>
                  <a:cubicBezTo>
                    <a:pt x="170" y="114"/>
                    <a:pt x="170" y="114"/>
                    <a:pt x="170" y="114"/>
                  </a:cubicBezTo>
                  <a:cubicBezTo>
                    <a:pt x="56" y="0"/>
                    <a:pt x="56" y="0"/>
                    <a:pt x="56" y="0"/>
                  </a:cubicBezTo>
                  <a:cubicBezTo>
                    <a:pt x="46" y="13"/>
                    <a:pt x="36" y="28"/>
                    <a:pt x="29" y="43"/>
                  </a:cubicBezTo>
                  <a:cubicBezTo>
                    <a:pt x="121" y="135"/>
                    <a:pt x="121" y="135"/>
                    <a:pt x="121" y="135"/>
                  </a:cubicBezTo>
                  <a:cubicBezTo>
                    <a:pt x="121" y="205"/>
                    <a:pt x="121" y="205"/>
                    <a:pt x="121" y="205"/>
                  </a:cubicBezTo>
                  <a:cubicBezTo>
                    <a:pt x="121" y="205"/>
                    <a:pt x="121" y="205"/>
                    <a:pt x="121" y="205"/>
                  </a:cubicBezTo>
                  <a:cubicBezTo>
                    <a:pt x="9" y="93"/>
                    <a:pt x="9" y="93"/>
                    <a:pt x="9" y="93"/>
                  </a:cubicBezTo>
                  <a:cubicBezTo>
                    <a:pt x="4" y="113"/>
                    <a:pt x="1" y="133"/>
                    <a:pt x="0" y="155"/>
                  </a:cubicBezTo>
                  <a:cubicBezTo>
                    <a:pt x="0" y="155"/>
                    <a:pt x="165" y="322"/>
                    <a:pt x="170"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6"/>
            <p:cNvSpPr>
              <a:spLocks/>
            </p:cNvSpPr>
            <p:nvPr/>
          </p:nvSpPr>
          <p:spPr bwMode="auto">
            <a:xfrm>
              <a:off x="254000" y="6602413"/>
              <a:ext cx="160338" cy="195262"/>
            </a:xfrm>
            <a:custGeom>
              <a:avLst/>
              <a:gdLst>
                <a:gd name="T0" fmla="*/ 0 w 101"/>
                <a:gd name="T1" fmla="*/ 0 h 123"/>
                <a:gd name="T2" fmla="*/ 0 w 101"/>
                <a:gd name="T3" fmla="*/ 23 h 123"/>
                <a:gd name="T4" fmla="*/ 101 w 101"/>
                <a:gd name="T5" fmla="*/ 123 h 123"/>
                <a:gd name="T6" fmla="*/ 101 w 101"/>
                <a:gd name="T7" fmla="*/ 101 h 123"/>
                <a:gd name="T8" fmla="*/ 0 w 101"/>
                <a:gd name="T9" fmla="*/ 0 h 123"/>
              </a:gdLst>
              <a:ahLst/>
              <a:cxnLst>
                <a:cxn ang="0">
                  <a:pos x="T0" y="T1"/>
                </a:cxn>
                <a:cxn ang="0">
                  <a:pos x="T2" y="T3"/>
                </a:cxn>
                <a:cxn ang="0">
                  <a:pos x="T4" y="T5"/>
                </a:cxn>
                <a:cxn ang="0">
                  <a:pos x="T6" y="T7"/>
                </a:cxn>
                <a:cxn ang="0">
                  <a:pos x="T8" y="T9"/>
                </a:cxn>
              </a:cxnLst>
              <a:rect l="0" t="0" r="r" b="b"/>
              <a:pathLst>
                <a:path w="101" h="123">
                  <a:moveTo>
                    <a:pt x="0" y="0"/>
                  </a:moveTo>
                  <a:lnTo>
                    <a:pt x="0" y="23"/>
                  </a:lnTo>
                  <a:lnTo>
                    <a:pt x="101" y="123"/>
                  </a:lnTo>
                  <a:lnTo>
                    <a:pt x="101" y="10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7"/>
            <p:cNvSpPr>
              <a:spLocks/>
            </p:cNvSpPr>
            <p:nvPr/>
          </p:nvSpPr>
          <p:spPr bwMode="auto">
            <a:xfrm>
              <a:off x="490538" y="6640513"/>
              <a:ext cx="80963" cy="73025"/>
            </a:xfrm>
            <a:custGeom>
              <a:avLst/>
              <a:gdLst>
                <a:gd name="T0" fmla="*/ 99 w 163"/>
                <a:gd name="T1" fmla="*/ 0 h 145"/>
                <a:gd name="T2" fmla="*/ 49 w 163"/>
                <a:gd name="T3" fmla="*/ 0 h 145"/>
                <a:gd name="T4" fmla="*/ 49 w 163"/>
                <a:gd name="T5" fmla="*/ 63 h 145"/>
                <a:gd name="T6" fmla="*/ 0 w 163"/>
                <a:gd name="T7" fmla="*/ 63 h 145"/>
                <a:gd name="T8" fmla="*/ 81 w 163"/>
                <a:gd name="T9" fmla="*/ 145 h 145"/>
                <a:gd name="T10" fmla="*/ 163 w 163"/>
                <a:gd name="T11" fmla="*/ 63 h 145"/>
                <a:gd name="T12" fmla="*/ 99 w 163"/>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63" h="145">
                  <a:moveTo>
                    <a:pt x="99" y="0"/>
                  </a:moveTo>
                  <a:cubicBezTo>
                    <a:pt x="49" y="0"/>
                    <a:pt x="49" y="0"/>
                    <a:pt x="49" y="0"/>
                  </a:cubicBezTo>
                  <a:cubicBezTo>
                    <a:pt x="49" y="63"/>
                    <a:pt x="49" y="63"/>
                    <a:pt x="49" y="63"/>
                  </a:cubicBezTo>
                  <a:cubicBezTo>
                    <a:pt x="0" y="63"/>
                    <a:pt x="0" y="63"/>
                    <a:pt x="0" y="63"/>
                  </a:cubicBezTo>
                  <a:cubicBezTo>
                    <a:pt x="0" y="108"/>
                    <a:pt x="36" y="145"/>
                    <a:pt x="81" y="145"/>
                  </a:cubicBezTo>
                  <a:cubicBezTo>
                    <a:pt x="126" y="145"/>
                    <a:pt x="163" y="108"/>
                    <a:pt x="163" y="63"/>
                  </a:cubicBez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9" name="Freeform 28"/>
            <p:cNvSpPr>
              <a:spLocks/>
            </p:cNvSpPr>
            <p:nvPr/>
          </p:nvSpPr>
          <p:spPr bwMode="auto">
            <a:xfrm>
              <a:off x="606425" y="6526213"/>
              <a:ext cx="144463" cy="180975"/>
            </a:xfrm>
            <a:custGeom>
              <a:avLst/>
              <a:gdLst>
                <a:gd name="T0" fmla="*/ 87 w 91"/>
                <a:gd name="T1" fmla="*/ 92 h 114"/>
                <a:gd name="T2" fmla="*/ 74 w 91"/>
                <a:gd name="T3" fmla="*/ 114 h 114"/>
                <a:gd name="T4" fmla="*/ 0 w 91"/>
                <a:gd name="T5" fmla="*/ 114 h 114"/>
                <a:gd name="T6" fmla="*/ 48 w 91"/>
                <a:gd name="T7" fmla="*/ 23 h 114"/>
                <a:gd name="T8" fmla="*/ 6 w 91"/>
                <a:gd name="T9" fmla="*/ 23 h 114"/>
                <a:gd name="T10" fmla="*/ 18 w 91"/>
                <a:gd name="T11" fmla="*/ 0 h 114"/>
                <a:gd name="T12" fmla="*/ 91 w 91"/>
                <a:gd name="T13" fmla="*/ 0 h 114"/>
                <a:gd name="T14" fmla="*/ 44 w 91"/>
                <a:gd name="T15" fmla="*/ 92 h 114"/>
                <a:gd name="T16" fmla="*/ 87 w 91"/>
                <a:gd name="T17"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4">
                  <a:moveTo>
                    <a:pt x="87" y="92"/>
                  </a:moveTo>
                  <a:lnTo>
                    <a:pt x="74" y="114"/>
                  </a:lnTo>
                  <a:lnTo>
                    <a:pt x="0" y="114"/>
                  </a:lnTo>
                  <a:lnTo>
                    <a:pt x="48" y="23"/>
                  </a:lnTo>
                  <a:lnTo>
                    <a:pt x="6" y="23"/>
                  </a:lnTo>
                  <a:lnTo>
                    <a:pt x="18" y="0"/>
                  </a:lnTo>
                  <a:lnTo>
                    <a:pt x="91" y="0"/>
                  </a:lnTo>
                  <a:lnTo>
                    <a:pt x="44" y="92"/>
                  </a:lnTo>
                  <a:lnTo>
                    <a:pt x="87"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29"/>
            <p:cNvSpPr>
              <a:spLocks/>
            </p:cNvSpPr>
            <p:nvPr/>
          </p:nvSpPr>
          <p:spPr bwMode="auto">
            <a:xfrm>
              <a:off x="766763" y="6526213"/>
              <a:ext cx="103188" cy="180975"/>
            </a:xfrm>
            <a:custGeom>
              <a:avLst/>
              <a:gdLst>
                <a:gd name="T0" fmla="*/ 28 w 65"/>
                <a:gd name="T1" fmla="*/ 46 h 114"/>
                <a:gd name="T2" fmla="*/ 65 w 65"/>
                <a:gd name="T3" fmla="*/ 46 h 114"/>
                <a:gd name="T4" fmla="*/ 65 w 65"/>
                <a:gd name="T5" fmla="*/ 68 h 114"/>
                <a:gd name="T6" fmla="*/ 28 w 65"/>
                <a:gd name="T7" fmla="*/ 68 h 114"/>
                <a:gd name="T8" fmla="*/ 28 w 65"/>
                <a:gd name="T9" fmla="*/ 92 h 114"/>
                <a:gd name="T10" fmla="*/ 65 w 65"/>
                <a:gd name="T11" fmla="*/ 92 h 114"/>
                <a:gd name="T12" fmla="*/ 65 w 65"/>
                <a:gd name="T13" fmla="*/ 114 h 114"/>
                <a:gd name="T14" fmla="*/ 0 w 65"/>
                <a:gd name="T15" fmla="*/ 114 h 114"/>
                <a:gd name="T16" fmla="*/ 0 w 65"/>
                <a:gd name="T17" fmla="*/ 0 h 114"/>
                <a:gd name="T18" fmla="*/ 65 w 65"/>
                <a:gd name="T19" fmla="*/ 0 h 114"/>
                <a:gd name="T20" fmla="*/ 65 w 65"/>
                <a:gd name="T21" fmla="*/ 23 h 114"/>
                <a:gd name="T22" fmla="*/ 28 w 65"/>
                <a:gd name="T23" fmla="*/ 23 h 114"/>
                <a:gd name="T24" fmla="*/ 28 w 65"/>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14">
                  <a:moveTo>
                    <a:pt x="28" y="46"/>
                  </a:moveTo>
                  <a:lnTo>
                    <a:pt x="65" y="46"/>
                  </a:lnTo>
                  <a:lnTo>
                    <a:pt x="65" y="68"/>
                  </a:lnTo>
                  <a:lnTo>
                    <a:pt x="28" y="68"/>
                  </a:lnTo>
                  <a:lnTo>
                    <a:pt x="28" y="92"/>
                  </a:lnTo>
                  <a:lnTo>
                    <a:pt x="65" y="92"/>
                  </a:lnTo>
                  <a:lnTo>
                    <a:pt x="65" y="114"/>
                  </a:lnTo>
                  <a:lnTo>
                    <a:pt x="0" y="114"/>
                  </a:lnTo>
                  <a:lnTo>
                    <a:pt x="0" y="0"/>
                  </a:lnTo>
                  <a:lnTo>
                    <a:pt x="65" y="0"/>
                  </a:lnTo>
                  <a:lnTo>
                    <a:pt x="65" y="23"/>
                  </a:lnTo>
                  <a:lnTo>
                    <a:pt x="28" y="23"/>
                  </a:lnTo>
                  <a:lnTo>
                    <a:pt x="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30"/>
            <p:cNvSpPr>
              <a:spLocks noEditPoints="1"/>
            </p:cNvSpPr>
            <p:nvPr/>
          </p:nvSpPr>
          <p:spPr bwMode="auto">
            <a:xfrm>
              <a:off x="889000" y="6526213"/>
              <a:ext cx="131763" cy="180975"/>
            </a:xfrm>
            <a:custGeom>
              <a:avLst/>
              <a:gdLst>
                <a:gd name="T0" fmla="*/ 123 w 260"/>
                <a:gd name="T1" fmla="*/ 0 h 360"/>
                <a:gd name="T2" fmla="*/ 215 w 260"/>
                <a:gd name="T3" fmla="*/ 17 h 360"/>
                <a:gd name="T4" fmla="*/ 255 w 260"/>
                <a:gd name="T5" fmla="*/ 98 h 360"/>
                <a:gd name="T6" fmla="*/ 231 w 260"/>
                <a:gd name="T7" fmla="*/ 160 h 360"/>
                <a:gd name="T8" fmla="*/ 193 w 260"/>
                <a:gd name="T9" fmla="*/ 181 h 360"/>
                <a:gd name="T10" fmla="*/ 236 w 260"/>
                <a:gd name="T11" fmla="*/ 202 h 360"/>
                <a:gd name="T12" fmla="*/ 260 w 260"/>
                <a:gd name="T13" fmla="*/ 264 h 360"/>
                <a:gd name="T14" fmla="*/ 223 w 260"/>
                <a:gd name="T15" fmla="*/ 343 h 360"/>
                <a:gd name="T16" fmla="*/ 147 w 260"/>
                <a:gd name="T17" fmla="*/ 360 h 360"/>
                <a:gd name="T18" fmla="*/ 0 w 260"/>
                <a:gd name="T19" fmla="*/ 360 h 360"/>
                <a:gd name="T20" fmla="*/ 0 w 260"/>
                <a:gd name="T21" fmla="*/ 0 h 360"/>
                <a:gd name="T22" fmla="*/ 123 w 260"/>
                <a:gd name="T23" fmla="*/ 0 h 360"/>
                <a:gd name="T24" fmla="*/ 88 w 260"/>
                <a:gd name="T25" fmla="*/ 149 h 360"/>
                <a:gd name="T26" fmla="*/ 109 w 260"/>
                <a:gd name="T27" fmla="*/ 149 h 360"/>
                <a:gd name="T28" fmla="*/ 166 w 260"/>
                <a:gd name="T29" fmla="*/ 107 h 360"/>
                <a:gd name="T30" fmla="*/ 108 w 260"/>
                <a:gd name="T31" fmla="*/ 65 h 360"/>
                <a:gd name="T32" fmla="*/ 88 w 260"/>
                <a:gd name="T33" fmla="*/ 65 h 360"/>
                <a:gd name="T34" fmla="*/ 88 w 260"/>
                <a:gd name="T35" fmla="*/ 149 h 360"/>
                <a:gd name="T36" fmla="*/ 88 w 260"/>
                <a:gd name="T37" fmla="*/ 297 h 360"/>
                <a:gd name="T38" fmla="*/ 119 w 260"/>
                <a:gd name="T39" fmla="*/ 297 h 360"/>
                <a:gd name="T40" fmla="*/ 172 w 260"/>
                <a:gd name="T41" fmla="*/ 256 h 360"/>
                <a:gd name="T42" fmla="*/ 152 w 260"/>
                <a:gd name="T43" fmla="*/ 219 h 360"/>
                <a:gd name="T44" fmla="*/ 107 w 260"/>
                <a:gd name="T45" fmla="*/ 212 h 360"/>
                <a:gd name="T46" fmla="*/ 88 w 260"/>
                <a:gd name="T47" fmla="*/ 212 h 360"/>
                <a:gd name="T48" fmla="*/ 88 w 260"/>
                <a:gd name="T49" fmla="*/ 29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60">
                  <a:moveTo>
                    <a:pt x="123" y="0"/>
                  </a:moveTo>
                  <a:cubicBezTo>
                    <a:pt x="169" y="0"/>
                    <a:pt x="195" y="5"/>
                    <a:pt x="215" y="17"/>
                  </a:cubicBezTo>
                  <a:cubicBezTo>
                    <a:pt x="240" y="32"/>
                    <a:pt x="255" y="63"/>
                    <a:pt x="255" y="98"/>
                  </a:cubicBezTo>
                  <a:cubicBezTo>
                    <a:pt x="255" y="123"/>
                    <a:pt x="247" y="144"/>
                    <a:pt x="231" y="160"/>
                  </a:cubicBezTo>
                  <a:cubicBezTo>
                    <a:pt x="220" y="171"/>
                    <a:pt x="212" y="176"/>
                    <a:pt x="193" y="181"/>
                  </a:cubicBezTo>
                  <a:cubicBezTo>
                    <a:pt x="215" y="186"/>
                    <a:pt x="225" y="191"/>
                    <a:pt x="236" y="202"/>
                  </a:cubicBezTo>
                  <a:cubicBezTo>
                    <a:pt x="252" y="217"/>
                    <a:pt x="260" y="238"/>
                    <a:pt x="260" y="264"/>
                  </a:cubicBezTo>
                  <a:cubicBezTo>
                    <a:pt x="260" y="298"/>
                    <a:pt x="247" y="327"/>
                    <a:pt x="223" y="343"/>
                  </a:cubicBezTo>
                  <a:cubicBezTo>
                    <a:pt x="206" y="355"/>
                    <a:pt x="184" y="360"/>
                    <a:pt x="147" y="360"/>
                  </a:cubicBezTo>
                  <a:cubicBezTo>
                    <a:pt x="0" y="360"/>
                    <a:pt x="0" y="360"/>
                    <a:pt x="0" y="360"/>
                  </a:cubicBezTo>
                  <a:cubicBezTo>
                    <a:pt x="0" y="0"/>
                    <a:pt x="0" y="0"/>
                    <a:pt x="0" y="0"/>
                  </a:cubicBezTo>
                  <a:lnTo>
                    <a:pt x="123" y="0"/>
                  </a:lnTo>
                  <a:close/>
                  <a:moveTo>
                    <a:pt x="88" y="149"/>
                  </a:moveTo>
                  <a:cubicBezTo>
                    <a:pt x="109" y="149"/>
                    <a:pt x="109" y="149"/>
                    <a:pt x="109" y="149"/>
                  </a:cubicBezTo>
                  <a:cubicBezTo>
                    <a:pt x="149" y="149"/>
                    <a:pt x="166" y="136"/>
                    <a:pt x="166" y="107"/>
                  </a:cubicBezTo>
                  <a:cubicBezTo>
                    <a:pt x="166" y="78"/>
                    <a:pt x="149" y="65"/>
                    <a:pt x="108" y="65"/>
                  </a:cubicBezTo>
                  <a:cubicBezTo>
                    <a:pt x="88" y="65"/>
                    <a:pt x="88" y="65"/>
                    <a:pt x="88" y="65"/>
                  </a:cubicBezTo>
                  <a:lnTo>
                    <a:pt x="88" y="149"/>
                  </a:lnTo>
                  <a:close/>
                  <a:moveTo>
                    <a:pt x="88" y="297"/>
                  </a:moveTo>
                  <a:cubicBezTo>
                    <a:pt x="119" y="297"/>
                    <a:pt x="119" y="297"/>
                    <a:pt x="119" y="297"/>
                  </a:cubicBezTo>
                  <a:cubicBezTo>
                    <a:pt x="156" y="297"/>
                    <a:pt x="172" y="285"/>
                    <a:pt x="172" y="256"/>
                  </a:cubicBezTo>
                  <a:cubicBezTo>
                    <a:pt x="172" y="238"/>
                    <a:pt x="165" y="226"/>
                    <a:pt x="152" y="219"/>
                  </a:cubicBezTo>
                  <a:cubicBezTo>
                    <a:pt x="143" y="214"/>
                    <a:pt x="134" y="212"/>
                    <a:pt x="107" y="212"/>
                  </a:cubicBezTo>
                  <a:cubicBezTo>
                    <a:pt x="88" y="212"/>
                    <a:pt x="88" y="212"/>
                    <a:pt x="88" y="212"/>
                  </a:cubicBezTo>
                  <a:lnTo>
                    <a:pt x="88"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31"/>
            <p:cNvSpPr>
              <a:spLocks noEditPoints="1"/>
            </p:cNvSpPr>
            <p:nvPr/>
          </p:nvSpPr>
          <p:spPr bwMode="auto">
            <a:xfrm>
              <a:off x="1039813" y="6526213"/>
              <a:ext cx="136525" cy="180975"/>
            </a:xfrm>
            <a:custGeom>
              <a:avLst/>
              <a:gdLst>
                <a:gd name="T0" fmla="*/ 88 w 271"/>
                <a:gd name="T1" fmla="*/ 360 h 360"/>
                <a:gd name="T2" fmla="*/ 0 w 271"/>
                <a:gd name="T3" fmla="*/ 360 h 360"/>
                <a:gd name="T4" fmla="*/ 0 w 271"/>
                <a:gd name="T5" fmla="*/ 0 h 360"/>
                <a:gd name="T6" fmla="*/ 117 w 271"/>
                <a:gd name="T7" fmla="*/ 0 h 360"/>
                <a:gd name="T8" fmla="*/ 222 w 271"/>
                <a:gd name="T9" fmla="*/ 27 h 360"/>
                <a:gd name="T10" fmla="*/ 261 w 271"/>
                <a:gd name="T11" fmla="*/ 118 h 360"/>
                <a:gd name="T12" fmla="*/ 192 w 271"/>
                <a:gd name="T13" fmla="*/ 228 h 360"/>
                <a:gd name="T14" fmla="*/ 271 w 271"/>
                <a:gd name="T15" fmla="*/ 360 h 360"/>
                <a:gd name="T16" fmla="*/ 166 w 271"/>
                <a:gd name="T17" fmla="*/ 360 h 360"/>
                <a:gd name="T18" fmla="*/ 88 w 271"/>
                <a:gd name="T19" fmla="*/ 221 h 360"/>
                <a:gd name="T20" fmla="*/ 88 w 271"/>
                <a:gd name="T21" fmla="*/ 360 h 360"/>
                <a:gd name="T22" fmla="*/ 116 w 271"/>
                <a:gd name="T23" fmla="*/ 171 h 360"/>
                <a:gd name="T24" fmla="*/ 173 w 271"/>
                <a:gd name="T25" fmla="*/ 122 h 360"/>
                <a:gd name="T26" fmla="*/ 121 w 271"/>
                <a:gd name="T27" fmla="*/ 72 h 360"/>
                <a:gd name="T28" fmla="*/ 88 w 271"/>
                <a:gd name="T29" fmla="*/ 72 h 360"/>
                <a:gd name="T30" fmla="*/ 88 w 271"/>
                <a:gd name="T31" fmla="*/ 171 h 360"/>
                <a:gd name="T32" fmla="*/ 116 w 271"/>
                <a:gd name="T33" fmla="*/ 17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360">
                  <a:moveTo>
                    <a:pt x="88" y="360"/>
                  </a:moveTo>
                  <a:cubicBezTo>
                    <a:pt x="0" y="360"/>
                    <a:pt x="0" y="360"/>
                    <a:pt x="0" y="360"/>
                  </a:cubicBezTo>
                  <a:cubicBezTo>
                    <a:pt x="0" y="0"/>
                    <a:pt x="0" y="0"/>
                    <a:pt x="0" y="0"/>
                  </a:cubicBezTo>
                  <a:cubicBezTo>
                    <a:pt x="117" y="0"/>
                    <a:pt x="117" y="0"/>
                    <a:pt x="117" y="0"/>
                  </a:cubicBezTo>
                  <a:cubicBezTo>
                    <a:pt x="164" y="0"/>
                    <a:pt x="199" y="9"/>
                    <a:pt x="222" y="27"/>
                  </a:cubicBezTo>
                  <a:cubicBezTo>
                    <a:pt x="247" y="46"/>
                    <a:pt x="261" y="79"/>
                    <a:pt x="261" y="118"/>
                  </a:cubicBezTo>
                  <a:cubicBezTo>
                    <a:pt x="261" y="173"/>
                    <a:pt x="238" y="209"/>
                    <a:pt x="192" y="228"/>
                  </a:cubicBezTo>
                  <a:cubicBezTo>
                    <a:pt x="271" y="360"/>
                    <a:pt x="271" y="360"/>
                    <a:pt x="271" y="360"/>
                  </a:cubicBezTo>
                  <a:cubicBezTo>
                    <a:pt x="166" y="360"/>
                    <a:pt x="166" y="360"/>
                    <a:pt x="166" y="360"/>
                  </a:cubicBezTo>
                  <a:cubicBezTo>
                    <a:pt x="88" y="221"/>
                    <a:pt x="88" y="221"/>
                    <a:pt x="88" y="221"/>
                  </a:cubicBezTo>
                  <a:lnTo>
                    <a:pt x="88" y="360"/>
                  </a:lnTo>
                  <a:close/>
                  <a:moveTo>
                    <a:pt x="116" y="171"/>
                  </a:moveTo>
                  <a:cubicBezTo>
                    <a:pt x="151" y="171"/>
                    <a:pt x="173" y="153"/>
                    <a:pt x="173" y="122"/>
                  </a:cubicBezTo>
                  <a:cubicBezTo>
                    <a:pt x="173" y="92"/>
                    <a:pt x="152" y="72"/>
                    <a:pt x="121" y="72"/>
                  </a:cubicBezTo>
                  <a:cubicBezTo>
                    <a:pt x="88" y="72"/>
                    <a:pt x="88" y="72"/>
                    <a:pt x="88" y="72"/>
                  </a:cubicBezTo>
                  <a:cubicBezTo>
                    <a:pt x="88" y="171"/>
                    <a:pt x="88" y="171"/>
                    <a:pt x="88" y="171"/>
                  </a:cubicBezTo>
                  <a:lnTo>
                    <a:pt x="11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2"/>
            <p:cNvSpPr>
              <a:spLocks noEditPoints="1"/>
            </p:cNvSpPr>
            <p:nvPr/>
          </p:nvSpPr>
          <p:spPr bwMode="auto">
            <a:xfrm>
              <a:off x="1176338" y="6526213"/>
              <a:ext cx="174625" cy="180975"/>
            </a:xfrm>
            <a:custGeom>
              <a:avLst/>
              <a:gdLst>
                <a:gd name="T0" fmla="*/ 73 w 110"/>
                <a:gd name="T1" fmla="*/ 0 h 114"/>
                <a:gd name="T2" fmla="*/ 38 w 110"/>
                <a:gd name="T3" fmla="*/ 0 h 114"/>
                <a:gd name="T4" fmla="*/ 0 w 110"/>
                <a:gd name="T5" fmla="*/ 114 h 114"/>
                <a:gd name="T6" fmla="*/ 29 w 110"/>
                <a:gd name="T7" fmla="*/ 114 h 114"/>
                <a:gd name="T8" fmla="*/ 36 w 110"/>
                <a:gd name="T9" fmla="*/ 92 h 114"/>
                <a:gd name="T10" fmla="*/ 73 w 110"/>
                <a:gd name="T11" fmla="*/ 92 h 114"/>
                <a:gd name="T12" fmla="*/ 80 w 110"/>
                <a:gd name="T13" fmla="*/ 114 h 114"/>
                <a:gd name="T14" fmla="*/ 110 w 110"/>
                <a:gd name="T15" fmla="*/ 114 h 114"/>
                <a:gd name="T16" fmla="*/ 73 w 110"/>
                <a:gd name="T17" fmla="*/ 0 h 114"/>
                <a:gd name="T18" fmla="*/ 43 w 110"/>
                <a:gd name="T19" fmla="*/ 70 h 114"/>
                <a:gd name="T20" fmla="*/ 55 w 110"/>
                <a:gd name="T21" fmla="*/ 33 h 114"/>
                <a:gd name="T22" fmla="*/ 66 w 110"/>
                <a:gd name="T23" fmla="*/ 70 h 114"/>
                <a:gd name="T24" fmla="*/ 43 w 110"/>
                <a:gd name="T25" fmla="*/ 7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14">
                  <a:moveTo>
                    <a:pt x="73" y="0"/>
                  </a:moveTo>
                  <a:lnTo>
                    <a:pt x="38" y="0"/>
                  </a:lnTo>
                  <a:lnTo>
                    <a:pt x="0" y="114"/>
                  </a:lnTo>
                  <a:lnTo>
                    <a:pt x="29" y="114"/>
                  </a:lnTo>
                  <a:lnTo>
                    <a:pt x="36" y="92"/>
                  </a:lnTo>
                  <a:lnTo>
                    <a:pt x="73" y="92"/>
                  </a:lnTo>
                  <a:lnTo>
                    <a:pt x="80" y="114"/>
                  </a:lnTo>
                  <a:lnTo>
                    <a:pt x="110" y="114"/>
                  </a:lnTo>
                  <a:lnTo>
                    <a:pt x="73" y="0"/>
                  </a:lnTo>
                  <a:close/>
                  <a:moveTo>
                    <a:pt x="43" y="70"/>
                  </a:moveTo>
                  <a:lnTo>
                    <a:pt x="55" y="33"/>
                  </a:lnTo>
                  <a:lnTo>
                    <a:pt x="66" y="70"/>
                  </a:lnTo>
                  <a:lnTo>
                    <a:pt x="43"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4" name="Footer Placeholder 2"/>
          <p:cNvSpPr>
            <a:spLocks noGrp="1"/>
          </p:cNvSpPr>
          <p:nvPr>
            <p:ph type="ftr" sz="quarter" idx="13"/>
          </p:nvPr>
        </p:nvSpPr>
        <p:spPr>
          <a:xfrm>
            <a:off x="3267869" y="6584951"/>
            <a:ext cx="5653087" cy="273049"/>
          </a:xfrm>
        </p:spPr>
        <p:txBody>
          <a:bodyPr/>
          <a:lstStyle/>
          <a:p>
            <a:r>
              <a:rPr lang="en-US" dirty="0"/>
              <a:t> Confidential: For Internal Use Only</a:t>
            </a:r>
          </a:p>
        </p:txBody>
      </p:sp>
      <p:sp>
        <p:nvSpPr>
          <p:cNvPr id="35" name="Slide Number Placeholder 3"/>
          <p:cNvSpPr>
            <a:spLocks noGrp="1"/>
          </p:cNvSpPr>
          <p:nvPr>
            <p:ph type="sldNum" sz="quarter" idx="14"/>
          </p:nvPr>
        </p:nvSpPr>
        <p:spPr>
          <a:xfrm>
            <a:off x="0" y="6584951"/>
            <a:ext cx="1219201" cy="273049"/>
          </a:xfrm>
        </p:spPr>
        <p:txBody>
          <a:bodyPr/>
          <a:lstStyle/>
          <a:p>
            <a:fld id="{AAEAE4A8-A6E5-453E-B946-FB774B73F48C}" type="slidenum">
              <a:rPr lang="en-US" smtClean="0"/>
              <a:pPr/>
              <a:t>‹#›</a:t>
            </a:fld>
            <a:endParaRPr lang="en-US" dirty="0"/>
          </a:p>
        </p:txBody>
      </p:sp>
      <p:sp>
        <p:nvSpPr>
          <p:cNvPr id="36" name="Content Placeholder 2"/>
          <p:cNvSpPr>
            <a:spLocks noGrp="1"/>
          </p:cNvSpPr>
          <p:nvPr>
            <p:ph idx="1"/>
          </p:nvPr>
        </p:nvSpPr>
        <p:spPr>
          <a:xfrm>
            <a:off x="6302699" y="2083400"/>
            <a:ext cx="5191309" cy="1825625"/>
          </a:xfrm>
          <a:prstGeom prst="roundRect">
            <a:avLst>
              <a:gd name="adj" fmla="val 0"/>
            </a:avLst>
          </a:prstGeom>
          <a:solidFill>
            <a:schemeClr val="accent6"/>
          </a:solidFill>
          <a:ln>
            <a:noFill/>
          </a:ln>
          <a:effectLst/>
          <a:scene3d>
            <a:camera prst="orthographicFront">
              <a:rot lat="0" lon="0" rev="0"/>
            </a:camera>
            <a:lightRig rig="balanced" dir="t">
              <a:rot lat="0" lon="0" rev="8700000"/>
            </a:lightRig>
          </a:scene3d>
          <a:sp3d>
            <a:bevelT w="0" h="0"/>
          </a:sp3d>
        </p:spPr>
        <p:txBody>
          <a:bodyPr lIns="91440" bIns="182880" anchor="ctr" anchorCtr="0"/>
          <a:lstStyle>
            <a:lvl1pPr marL="285750" indent="-285750">
              <a:spcBef>
                <a:spcPts val="0"/>
              </a:spcBef>
              <a:buClr>
                <a:schemeClr val="bg1"/>
              </a:buClr>
              <a:buFont typeface="Wingdings" panose="05000000000000000000" pitchFamily="2" charset="2"/>
              <a:buChar char="§"/>
              <a:defRPr>
                <a:solidFill>
                  <a:schemeClr val="tx2"/>
                </a:solidFill>
              </a:defRPr>
            </a:lvl1pPr>
            <a:lvl2pPr marL="457200" indent="-228600">
              <a:spcBef>
                <a:spcPts val="0"/>
              </a:spcBef>
              <a:buClr>
                <a:schemeClr val="bg1"/>
              </a:buClr>
              <a:buSzPct val="100000"/>
              <a:buFont typeface="Arial" panose="020B0604020202020204" pitchFamily="34" charset="0"/>
              <a:buChar char="•"/>
              <a:defRPr>
                <a:solidFill>
                  <a:schemeClr val="tx2"/>
                </a:solidFill>
              </a:defRPr>
            </a:lvl2pPr>
            <a:lvl3pPr marL="628650" indent="-171450">
              <a:spcBef>
                <a:spcPts val="0"/>
              </a:spcBef>
              <a:buClr>
                <a:schemeClr val="bg1"/>
              </a:buClr>
              <a:buFont typeface="Arial" panose="020B0604020202020204" pitchFamily="34" charset="0"/>
              <a:buChar char="•"/>
              <a:defRPr>
                <a:solidFill>
                  <a:schemeClr val="tx2"/>
                </a:solidFill>
              </a:defRPr>
            </a:lvl3pPr>
          </a:lstStyle>
          <a:p>
            <a:pPr lvl="0"/>
            <a:r>
              <a:rPr lang="en-US" dirty="0"/>
              <a:t>Edit Master text styles</a:t>
            </a:r>
          </a:p>
          <a:p>
            <a:pPr lvl="1"/>
            <a:r>
              <a:rPr lang="en-US" dirty="0"/>
              <a:t>Second level</a:t>
            </a:r>
          </a:p>
          <a:p>
            <a:pPr lvl="2"/>
            <a:r>
              <a:rPr lang="en-US" dirty="0"/>
              <a:t>Third level</a:t>
            </a:r>
          </a:p>
        </p:txBody>
      </p:sp>
      <p:sp>
        <p:nvSpPr>
          <p:cNvPr id="37" name="Content Placeholder 2"/>
          <p:cNvSpPr>
            <a:spLocks noGrp="1"/>
          </p:cNvSpPr>
          <p:nvPr>
            <p:ph idx="10"/>
          </p:nvPr>
        </p:nvSpPr>
        <p:spPr>
          <a:xfrm>
            <a:off x="778798" y="2083400"/>
            <a:ext cx="5191309" cy="1825625"/>
          </a:xfrm>
          <a:prstGeom prst="roundRect">
            <a:avLst>
              <a:gd name="adj" fmla="val 0"/>
            </a:avLst>
          </a:prstGeom>
          <a:solidFill>
            <a:schemeClr val="accent6"/>
          </a:solidFill>
          <a:ln>
            <a:noFill/>
          </a:ln>
          <a:effectLst/>
          <a:scene3d>
            <a:camera prst="orthographicFront">
              <a:rot lat="0" lon="0" rev="0"/>
            </a:camera>
            <a:lightRig rig="balanced" dir="t">
              <a:rot lat="0" lon="0" rev="8700000"/>
            </a:lightRig>
          </a:scene3d>
          <a:sp3d>
            <a:bevelT w="0" h="0"/>
          </a:sp3d>
        </p:spPr>
        <p:txBody>
          <a:bodyPr lIns="91440" bIns="182880" anchor="ctr" anchorCtr="0"/>
          <a:lstStyle>
            <a:lvl1pPr marL="285750" indent="-285750">
              <a:spcBef>
                <a:spcPts val="0"/>
              </a:spcBef>
              <a:buClr>
                <a:schemeClr val="bg1"/>
              </a:buClr>
              <a:buFont typeface="Wingdings" panose="05000000000000000000" pitchFamily="2" charset="2"/>
              <a:buChar char="§"/>
              <a:defRPr>
                <a:solidFill>
                  <a:schemeClr val="tx2"/>
                </a:solidFill>
              </a:defRPr>
            </a:lvl1pPr>
            <a:lvl2pPr marL="457200" indent="-228600">
              <a:spcBef>
                <a:spcPts val="0"/>
              </a:spcBef>
              <a:buClr>
                <a:schemeClr val="bg1"/>
              </a:buClr>
              <a:buSzPct val="100000"/>
              <a:buFont typeface="Arial" panose="020B0604020202020204" pitchFamily="34" charset="0"/>
              <a:buChar char="•"/>
              <a:defRPr>
                <a:solidFill>
                  <a:schemeClr val="tx2"/>
                </a:solidFill>
              </a:defRPr>
            </a:lvl2pPr>
            <a:lvl3pPr marL="628650" indent="-171450">
              <a:spcBef>
                <a:spcPts val="0"/>
              </a:spcBef>
              <a:buClr>
                <a:schemeClr val="bg1"/>
              </a:buClr>
              <a:buFont typeface="Arial" panose="020B0604020202020204" pitchFamily="34" charset="0"/>
              <a:buChar char="•"/>
              <a:defRPr>
                <a:solidFill>
                  <a:schemeClr val="tx2"/>
                </a:solidFill>
              </a:defRPr>
            </a:lvl3pPr>
          </a:lstStyle>
          <a:p>
            <a:pPr lvl="0"/>
            <a:r>
              <a:rPr lang="en-US" dirty="0"/>
              <a:t>Edit Master text styles</a:t>
            </a:r>
          </a:p>
          <a:p>
            <a:pPr lvl="1"/>
            <a:r>
              <a:rPr lang="en-US" dirty="0"/>
              <a:t>Second level</a:t>
            </a:r>
          </a:p>
          <a:p>
            <a:pPr lvl="2"/>
            <a:r>
              <a:rPr lang="en-US" dirty="0"/>
              <a:t>Third level</a:t>
            </a:r>
          </a:p>
        </p:txBody>
      </p:sp>
      <p:sp>
        <p:nvSpPr>
          <p:cNvPr id="38" name="Content Placeholder 2"/>
          <p:cNvSpPr>
            <a:spLocks noGrp="1"/>
          </p:cNvSpPr>
          <p:nvPr>
            <p:ph idx="11"/>
          </p:nvPr>
        </p:nvSpPr>
        <p:spPr>
          <a:xfrm>
            <a:off x="6302699" y="4156675"/>
            <a:ext cx="5191309" cy="1825625"/>
          </a:xfrm>
          <a:prstGeom prst="roundRect">
            <a:avLst>
              <a:gd name="adj" fmla="val 0"/>
            </a:avLst>
          </a:prstGeom>
          <a:solidFill>
            <a:schemeClr val="accent6"/>
          </a:solidFill>
          <a:ln>
            <a:noFill/>
          </a:ln>
          <a:effectLst/>
          <a:scene3d>
            <a:camera prst="orthographicFront">
              <a:rot lat="0" lon="0" rev="0"/>
            </a:camera>
            <a:lightRig rig="balanced" dir="t">
              <a:rot lat="0" lon="0" rev="8700000"/>
            </a:lightRig>
          </a:scene3d>
          <a:sp3d>
            <a:bevelT w="0" h="0"/>
          </a:sp3d>
        </p:spPr>
        <p:txBody>
          <a:bodyPr lIns="91440" bIns="182880" anchor="ctr" anchorCtr="0"/>
          <a:lstStyle>
            <a:lvl1pPr marL="285750" indent="-285750">
              <a:spcBef>
                <a:spcPts val="0"/>
              </a:spcBef>
              <a:buClr>
                <a:schemeClr val="bg1"/>
              </a:buClr>
              <a:buFont typeface="Wingdings" panose="05000000000000000000" pitchFamily="2" charset="2"/>
              <a:buChar char="§"/>
              <a:defRPr>
                <a:solidFill>
                  <a:schemeClr val="tx2"/>
                </a:solidFill>
              </a:defRPr>
            </a:lvl1pPr>
            <a:lvl2pPr marL="457200" indent="-228600">
              <a:spcBef>
                <a:spcPts val="0"/>
              </a:spcBef>
              <a:buClr>
                <a:schemeClr val="bg1"/>
              </a:buClr>
              <a:buSzPct val="100000"/>
              <a:buFont typeface="Arial" panose="020B0604020202020204" pitchFamily="34" charset="0"/>
              <a:buChar char="•"/>
              <a:defRPr>
                <a:solidFill>
                  <a:schemeClr val="tx2"/>
                </a:solidFill>
              </a:defRPr>
            </a:lvl2pPr>
            <a:lvl3pPr marL="628650" indent="-171450">
              <a:spcBef>
                <a:spcPts val="0"/>
              </a:spcBef>
              <a:buClr>
                <a:schemeClr val="bg1"/>
              </a:buClr>
              <a:buFont typeface="Arial" panose="020B0604020202020204" pitchFamily="34" charset="0"/>
              <a:buChar char="•"/>
              <a:defRPr>
                <a:solidFill>
                  <a:schemeClr val="tx2"/>
                </a:solidFill>
              </a:defRPr>
            </a:lvl3pPr>
          </a:lstStyle>
          <a:p>
            <a:pPr lvl="0"/>
            <a:r>
              <a:rPr lang="en-US" dirty="0"/>
              <a:t>Edit Master text styles</a:t>
            </a:r>
          </a:p>
          <a:p>
            <a:pPr lvl="1"/>
            <a:r>
              <a:rPr lang="en-US" dirty="0"/>
              <a:t>Second level</a:t>
            </a:r>
          </a:p>
          <a:p>
            <a:pPr lvl="2"/>
            <a:r>
              <a:rPr lang="en-US" dirty="0"/>
              <a:t>Third level</a:t>
            </a:r>
          </a:p>
        </p:txBody>
      </p:sp>
      <p:sp>
        <p:nvSpPr>
          <p:cNvPr id="39" name="Content Placeholder 2"/>
          <p:cNvSpPr>
            <a:spLocks noGrp="1"/>
          </p:cNvSpPr>
          <p:nvPr>
            <p:ph idx="12"/>
          </p:nvPr>
        </p:nvSpPr>
        <p:spPr>
          <a:xfrm>
            <a:off x="778798" y="4159850"/>
            <a:ext cx="5191309" cy="1825625"/>
          </a:xfrm>
          <a:prstGeom prst="roundRect">
            <a:avLst>
              <a:gd name="adj" fmla="val 0"/>
            </a:avLst>
          </a:prstGeom>
          <a:solidFill>
            <a:schemeClr val="accent6"/>
          </a:solidFill>
          <a:ln>
            <a:noFill/>
          </a:ln>
          <a:effectLst/>
          <a:scene3d>
            <a:camera prst="orthographicFront">
              <a:rot lat="0" lon="0" rev="0"/>
            </a:camera>
            <a:lightRig rig="balanced" dir="t">
              <a:rot lat="0" lon="0" rev="8700000"/>
            </a:lightRig>
          </a:scene3d>
          <a:sp3d>
            <a:bevelT w="0" h="0"/>
          </a:sp3d>
        </p:spPr>
        <p:txBody>
          <a:bodyPr lIns="91440" bIns="182880" anchor="ctr" anchorCtr="0"/>
          <a:lstStyle>
            <a:lvl1pPr marL="285750" indent="-285750">
              <a:spcBef>
                <a:spcPts val="0"/>
              </a:spcBef>
              <a:buClr>
                <a:schemeClr val="bg1"/>
              </a:buClr>
              <a:buFont typeface="Wingdings" panose="05000000000000000000" pitchFamily="2" charset="2"/>
              <a:buChar char="§"/>
              <a:defRPr>
                <a:solidFill>
                  <a:schemeClr val="tx2"/>
                </a:solidFill>
              </a:defRPr>
            </a:lvl1pPr>
            <a:lvl2pPr marL="457200" indent="-228600">
              <a:spcBef>
                <a:spcPts val="0"/>
              </a:spcBef>
              <a:buClr>
                <a:schemeClr val="bg1"/>
              </a:buClr>
              <a:buSzPct val="100000"/>
              <a:buFont typeface="Arial" panose="020B0604020202020204" pitchFamily="34" charset="0"/>
              <a:buChar char="•"/>
              <a:defRPr>
                <a:solidFill>
                  <a:schemeClr val="tx2"/>
                </a:solidFill>
              </a:defRPr>
            </a:lvl2pPr>
            <a:lvl3pPr marL="628650" indent="-171450">
              <a:spcBef>
                <a:spcPts val="0"/>
              </a:spcBef>
              <a:buClr>
                <a:schemeClr val="bg1"/>
              </a:buClr>
              <a:buFont typeface="Arial" panose="020B0604020202020204" pitchFamily="34" charset="0"/>
              <a:buChar char="•"/>
              <a:defRPr>
                <a:solidFill>
                  <a:schemeClr val="tx2"/>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814925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4 up image &amp; text">
    <p:bg>
      <p:bgPr>
        <a:solidFill>
          <a:schemeClr val="tx2"/>
        </a:solidFill>
        <a:effectLst/>
      </p:bgPr>
    </p:bg>
    <p:spTree>
      <p:nvGrpSpPr>
        <p:cNvPr id="1" name=""/>
        <p:cNvGrpSpPr/>
        <p:nvPr/>
      </p:nvGrpSpPr>
      <p:grpSpPr>
        <a:xfrm>
          <a:off x="0" y="0"/>
          <a:ext cx="0" cy="0"/>
          <a:chOff x="0" y="0"/>
          <a:chExt cx="0" cy="0"/>
        </a:xfrm>
      </p:grpSpPr>
      <p:grpSp>
        <p:nvGrpSpPr>
          <p:cNvPr id="17" name="Group 16"/>
          <p:cNvGrpSpPr/>
          <p:nvPr userDrawn="1"/>
        </p:nvGrpSpPr>
        <p:grpSpPr>
          <a:xfrm>
            <a:off x="7404412" y="1248451"/>
            <a:ext cx="4240024" cy="4864498"/>
            <a:chOff x="9959950" y="4707058"/>
            <a:chExt cx="2029842" cy="1996506"/>
          </a:xfrm>
          <a:solidFill>
            <a:schemeClr val="bg1">
              <a:alpha val="5000"/>
            </a:schemeClr>
          </a:solidFill>
        </p:grpSpPr>
        <p:sp>
          <p:nvSpPr>
            <p:cNvPr id="18" name="Freeform 17"/>
            <p:cNvSpPr>
              <a:spLocks/>
            </p:cNvSpPr>
            <p:nvPr userDrawn="1"/>
          </p:nvSpPr>
          <p:spPr bwMode="auto">
            <a:xfrm>
              <a:off x="11304825" y="5592639"/>
              <a:ext cx="161099" cy="398038"/>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18"/>
            <p:cNvSpPr>
              <a:spLocks/>
            </p:cNvSpPr>
            <p:nvPr userDrawn="1"/>
          </p:nvSpPr>
          <p:spPr bwMode="auto">
            <a:xfrm>
              <a:off x="10253507" y="4707058"/>
              <a:ext cx="961818" cy="1598468"/>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19"/>
            <p:cNvSpPr>
              <a:spLocks/>
            </p:cNvSpPr>
            <p:nvPr userDrawn="1"/>
          </p:nvSpPr>
          <p:spPr bwMode="auto">
            <a:xfrm>
              <a:off x="10986207" y="5311485"/>
              <a:ext cx="158712" cy="679191"/>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1" name="Freeform 20"/>
            <p:cNvSpPr>
              <a:spLocks/>
            </p:cNvSpPr>
            <p:nvPr userDrawn="1"/>
          </p:nvSpPr>
          <p:spPr bwMode="auto">
            <a:xfrm>
              <a:off x="11144920" y="5450483"/>
              <a:ext cx="389023" cy="142157"/>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2" name="Freeform 21"/>
            <p:cNvSpPr>
              <a:spLocks/>
            </p:cNvSpPr>
            <p:nvPr userDrawn="1"/>
          </p:nvSpPr>
          <p:spPr bwMode="auto">
            <a:xfrm>
              <a:off x="9959950" y="4962940"/>
              <a:ext cx="547735" cy="929808"/>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3" name="Freeform 22"/>
            <p:cNvSpPr>
              <a:spLocks/>
            </p:cNvSpPr>
            <p:nvPr userDrawn="1"/>
          </p:nvSpPr>
          <p:spPr bwMode="auto">
            <a:xfrm>
              <a:off x="9963530" y="5602116"/>
              <a:ext cx="1022678" cy="1101448"/>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4" name="Freeform 23"/>
            <p:cNvSpPr>
              <a:spLocks/>
            </p:cNvSpPr>
            <p:nvPr userDrawn="1"/>
          </p:nvSpPr>
          <p:spPr bwMode="auto">
            <a:xfrm>
              <a:off x="11465923" y="5813771"/>
              <a:ext cx="523869" cy="407515"/>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5" name="Rectangle 24"/>
          <p:cNvSpPr/>
          <p:nvPr userDrawn="1"/>
        </p:nvSpPr>
        <p:spPr>
          <a:xfrm>
            <a:off x="0" y="0"/>
            <a:ext cx="12188825" cy="6978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solidFill>
                <a:prstClr val="white"/>
              </a:solidFill>
            </a:endParaRPr>
          </a:p>
        </p:txBody>
      </p:sp>
      <p:grpSp>
        <p:nvGrpSpPr>
          <p:cNvPr id="26" name="Group 25"/>
          <p:cNvGrpSpPr>
            <a:grpSpLocks noChangeAspect="1"/>
          </p:cNvGrpSpPr>
          <p:nvPr userDrawn="1"/>
        </p:nvGrpSpPr>
        <p:grpSpPr>
          <a:xfrm>
            <a:off x="403282" y="151854"/>
            <a:ext cx="1297406" cy="418699"/>
            <a:chOff x="254000" y="6443663"/>
            <a:chExt cx="1096963" cy="354012"/>
          </a:xfrm>
          <a:solidFill>
            <a:schemeClr val="bg1"/>
          </a:solidFill>
        </p:grpSpPr>
        <p:sp>
          <p:nvSpPr>
            <p:cNvPr id="27" name="Freeform 26"/>
            <p:cNvSpPr>
              <a:spLocks/>
            </p:cNvSpPr>
            <p:nvPr/>
          </p:nvSpPr>
          <p:spPr bwMode="auto">
            <a:xfrm>
              <a:off x="465138" y="6600825"/>
              <a:ext cx="25400" cy="71437"/>
            </a:xfrm>
            <a:custGeom>
              <a:avLst/>
              <a:gdLst>
                <a:gd name="T0" fmla="*/ 16 w 16"/>
                <a:gd name="T1" fmla="*/ 16 h 45"/>
                <a:gd name="T2" fmla="*/ 0 w 16"/>
                <a:gd name="T3" fmla="*/ 0 h 45"/>
                <a:gd name="T4" fmla="*/ 0 w 16"/>
                <a:gd name="T5" fmla="*/ 45 h 45"/>
                <a:gd name="T6" fmla="*/ 16 w 16"/>
                <a:gd name="T7" fmla="*/ 45 h 45"/>
                <a:gd name="T8" fmla="*/ 16 w 16"/>
                <a:gd name="T9" fmla="*/ 16 h 45"/>
              </a:gdLst>
              <a:ahLst/>
              <a:cxnLst>
                <a:cxn ang="0">
                  <a:pos x="T0" y="T1"/>
                </a:cxn>
                <a:cxn ang="0">
                  <a:pos x="T2" y="T3"/>
                </a:cxn>
                <a:cxn ang="0">
                  <a:pos x="T4" y="T5"/>
                </a:cxn>
                <a:cxn ang="0">
                  <a:pos x="T6" y="T7"/>
                </a:cxn>
                <a:cxn ang="0">
                  <a:pos x="T8" y="T9"/>
                </a:cxn>
              </a:cxnLst>
              <a:rect l="0" t="0" r="r" b="b"/>
              <a:pathLst>
                <a:path w="16" h="45">
                  <a:moveTo>
                    <a:pt x="16" y="16"/>
                  </a:moveTo>
                  <a:lnTo>
                    <a:pt x="0" y="0"/>
                  </a:lnTo>
                  <a:lnTo>
                    <a:pt x="0" y="45"/>
                  </a:lnTo>
                  <a:lnTo>
                    <a:pt x="16" y="45"/>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7"/>
            <p:cNvSpPr>
              <a:spLocks/>
            </p:cNvSpPr>
            <p:nvPr/>
          </p:nvSpPr>
          <p:spPr bwMode="auto">
            <a:xfrm>
              <a:off x="300038" y="6443663"/>
              <a:ext cx="150813" cy="284162"/>
            </a:xfrm>
            <a:custGeom>
              <a:avLst/>
              <a:gdLst>
                <a:gd name="T0" fmla="*/ 178 w 299"/>
                <a:gd name="T1" fmla="*/ 212 h 563"/>
                <a:gd name="T2" fmla="*/ 299 w 299"/>
                <a:gd name="T3" fmla="*/ 212 h 563"/>
                <a:gd name="T4" fmla="*/ 250 w 299"/>
                <a:gd name="T5" fmla="*/ 163 h 563"/>
                <a:gd name="T6" fmla="*/ 249 w 299"/>
                <a:gd name="T7" fmla="*/ 163 h 563"/>
                <a:gd name="T8" fmla="*/ 186 w 299"/>
                <a:gd name="T9" fmla="*/ 163 h 563"/>
                <a:gd name="T10" fmla="*/ 260 w 299"/>
                <a:gd name="T11" fmla="*/ 81 h 563"/>
                <a:gd name="T12" fmla="*/ 178 w 299"/>
                <a:gd name="T13" fmla="*/ 0 h 563"/>
                <a:gd name="T14" fmla="*/ 178 w 299"/>
                <a:gd name="T15" fmla="*/ 163 h 563"/>
                <a:gd name="T16" fmla="*/ 178 w 299"/>
                <a:gd name="T17" fmla="*/ 163 h 563"/>
                <a:gd name="T18" fmla="*/ 43 w 299"/>
                <a:gd name="T19" fmla="*/ 28 h 563"/>
                <a:gd name="T20" fmla="*/ 22 w 299"/>
                <a:gd name="T21" fmla="*/ 40 h 563"/>
                <a:gd name="T22" fmla="*/ 0 w 299"/>
                <a:gd name="T23" fmla="*/ 55 h 563"/>
                <a:gd name="T24" fmla="*/ 129 w 299"/>
                <a:gd name="T25" fmla="*/ 183 h 563"/>
                <a:gd name="T26" fmla="*/ 129 w 299"/>
                <a:gd name="T27" fmla="*/ 464 h 563"/>
                <a:gd name="T28" fmla="*/ 228 w 299"/>
                <a:gd name="T29" fmla="*/ 563 h 563"/>
                <a:gd name="T30" fmla="*/ 228 w 299"/>
                <a:gd name="T31" fmla="*/ 493 h 563"/>
                <a:gd name="T32" fmla="*/ 178 w 299"/>
                <a:gd name="T33" fmla="*/ 443 h 563"/>
                <a:gd name="T34" fmla="*/ 178 w 299"/>
                <a:gd name="T35" fmla="*/ 21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563">
                  <a:moveTo>
                    <a:pt x="178" y="212"/>
                  </a:moveTo>
                  <a:cubicBezTo>
                    <a:pt x="299" y="212"/>
                    <a:pt x="299" y="212"/>
                    <a:pt x="299" y="212"/>
                  </a:cubicBezTo>
                  <a:cubicBezTo>
                    <a:pt x="250" y="163"/>
                    <a:pt x="250" y="163"/>
                    <a:pt x="250" y="163"/>
                  </a:cubicBezTo>
                  <a:cubicBezTo>
                    <a:pt x="249" y="163"/>
                    <a:pt x="249" y="163"/>
                    <a:pt x="249" y="163"/>
                  </a:cubicBezTo>
                  <a:cubicBezTo>
                    <a:pt x="186" y="163"/>
                    <a:pt x="186" y="163"/>
                    <a:pt x="186" y="163"/>
                  </a:cubicBezTo>
                  <a:cubicBezTo>
                    <a:pt x="227" y="159"/>
                    <a:pt x="260" y="124"/>
                    <a:pt x="260" y="81"/>
                  </a:cubicBezTo>
                  <a:cubicBezTo>
                    <a:pt x="260" y="36"/>
                    <a:pt x="223" y="0"/>
                    <a:pt x="178" y="0"/>
                  </a:cubicBezTo>
                  <a:cubicBezTo>
                    <a:pt x="178" y="163"/>
                    <a:pt x="178" y="163"/>
                    <a:pt x="178" y="163"/>
                  </a:cubicBezTo>
                  <a:cubicBezTo>
                    <a:pt x="178" y="163"/>
                    <a:pt x="178" y="163"/>
                    <a:pt x="178" y="163"/>
                  </a:cubicBezTo>
                  <a:cubicBezTo>
                    <a:pt x="43" y="28"/>
                    <a:pt x="43" y="28"/>
                    <a:pt x="43" y="28"/>
                  </a:cubicBezTo>
                  <a:cubicBezTo>
                    <a:pt x="36" y="31"/>
                    <a:pt x="29" y="35"/>
                    <a:pt x="22" y="40"/>
                  </a:cubicBezTo>
                  <a:cubicBezTo>
                    <a:pt x="14" y="45"/>
                    <a:pt x="7" y="50"/>
                    <a:pt x="0" y="55"/>
                  </a:cubicBezTo>
                  <a:cubicBezTo>
                    <a:pt x="129" y="183"/>
                    <a:pt x="129" y="183"/>
                    <a:pt x="129" y="183"/>
                  </a:cubicBezTo>
                  <a:cubicBezTo>
                    <a:pt x="129" y="464"/>
                    <a:pt x="129" y="464"/>
                    <a:pt x="129" y="464"/>
                  </a:cubicBezTo>
                  <a:cubicBezTo>
                    <a:pt x="228" y="563"/>
                    <a:pt x="228" y="563"/>
                    <a:pt x="228" y="563"/>
                  </a:cubicBezTo>
                  <a:cubicBezTo>
                    <a:pt x="228" y="493"/>
                    <a:pt x="228" y="493"/>
                    <a:pt x="228" y="493"/>
                  </a:cubicBezTo>
                  <a:cubicBezTo>
                    <a:pt x="178" y="443"/>
                    <a:pt x="178" y="443"/>
                    <a:pt x="178" y="443"/>
                  </a:cubicBezTo>
                  <a:lnTo>
                    <a:pt x="178"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9" name="Freeform 28"/>
            <p:cNvSpPr>
              <a:spLocks/>
            </p:cNvSpPr>
            <p:nvPr/>
          </p:nvSpPr>
          <p:spPr bwMode="auto">
            <a:xfrm>
              <a:off x="414338" y="6550025"/>
              <a:ext cx="25400" cy="122237"/>
            </a:xfrm>
            <a:custGeom>
              <a:avLst/>
              <a:gdLst>
                <a:gd name="T0" fmla="*/ 0 w 16"/>
                <a:gd name="T1" fmla="*/ 0 h 77"/>
                <a:gd name="T2" fmla="*/ 0 w 16"/>
                <a:gd name="T3" fmla="*/ 77 h 77"/>
                <a:gd name="T4" fmla="*/ 16 w 16"/>
                <a:gd name="T5" fmla="*/ 77 h 77"/>
                <a:gd name="T6" fmla="*/ 16 w 16"/>
                <a:gd name="T7" fmla="*/ 16 h 77"/>
                <a:gd name="T8" fmla="*/ 0 w 16"/>
                <a:gd name="T9" fmla="*/ 0 h 77"/>
              </a:gdLst>
              <a:ahLst/>
              <a:cxnLst>
                <a:cxn ang="0">
                  <a:pos x="T0" y="T1"/>
                </a:cxn>
                <a:cxn ang="0">
                  <a:pos x="T2" y="T3"/>
                </a:cxn>
                <a:cxn ang="0">
                  <a:pos x="T4" y="T5"/>
                </a:cxn>
                <a:cxn ang="0">
                  <a:pos x="T6" y="T7"/>
                </a:cxn>
                <a:cxn ang="0">
                  <a:pos x="T8" y="T9"/>
                </a:cxn>
              </a:cxnLst>
              <a:rect l="0" t="0" r="r" b="b"/>
              <a:pathLst>
                <a:path w="16" h="77">
                  <a:moveTo>
                    <a:pt x="0" y="0"/>
                  </a:moveTo>
                  <a:lnTo>
                    <a:pt x="0" y="77"/>
                  </a:lnTo>
                  <a:lnTo>
                    <a:pt x="16" y="77"/>
                  </a:lnTo>
                  <a:lnTo>
                    <a:pt x="16"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29"/>
            <p:cNvSpPr>
              <a:spLocks/>
            </p:cNvSpPr>
            <p:nvPr/>
          </p:nvSpPr>
          <p:spPr bwMode="auto">
            <a:xfrm>
              <a:off x="439738" y="6575425"/>
              <a:ext cx="60325" cy="25400"/>
            </a:xfrm>
            <a:custGeom>
              <a:avLst/>
              <a:gdLst>
                <a:gd name="T0" fmla="*/ 38 w 38"/>
                <a:gd name="T1" fmla="*/ 16 h 16"/>
                <a:gd name="T2" fmla="*/ 22 w 38"/>
                <a:gd name="T3" fmla="*/ 0 h 16"/>
                <a:gd name="T4" fmla="*/ 0 w 38"/>
                <a:gd name="T5" fmla="*/ 0 h 16"/>
                <a:gd name="T6" fmla="*/ 16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22" y="0"/>
                  </a:lnTo>
                  <a:lnTo>
                    <a:pt x="0" y="0"/>
                  </a:lnTo>
                  <a:lnTo>
                    <a:pt x="16" y="1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30"/>
            <p:cNvSpPr>
              <a:spLocks/>
            </p:cNvSpPr>
            <p:nvPr/>
          </p:nvSpPr>
          <p:spPr bwMode="auto">
            <a:xfrm>
              <a:off x="254000" y="6489700"/>
              <a:ext cx="85725" cy="163512"/>
            </a:xfrm>
            <a:custGeom>
              <a:avLst/>
              <a:gdLst>
                <a:gd name="T0" fmla="*/ 170 w 170"/>
                <a:gd name="T1" fmla="*/ 327 h 327"/>
                <a:gd name="T2" fmla="*/ 170 w 170"/>
                <a:gd name="T3" fmla="*/ 324 h 327"/>
                <a:gd name="T4" fmla="*/ 170 w 170"/>
                <a:gd name="T5" fmla="*/ 324 h 327"/>
                <a:gd name="T6" fmla="*/ 170 w 170"/>
                <a:gd name="T7" fmla="*/ 114 h 327"/>
                <a:gd name="T8" fmla="*/ 56 w 170"/>
                <a:gd name="T9" fmla="*/ 0 h 327"/>
                <a:gd name="T10" fmla="*/ 29 w 170"/>
                <a:gd name="T11" fmla="*/ 43 h 327"/>
                <a:gd name="T12" fmla="*/ 121 w 170"/>
                <a:gd name="T13" fmla="*/ 135 h 327"/>
                <a:gd name="T14" fmla="*/ 121 w 170"/>
                <a:gd name="T15" fmla="*/ 205 h 327"/>
                <a:gd name="T16" fmla="*/ 121 w 170"/>
                <a:gd name="T17" fmla="*/ 205 h 327"/>
                <a:gd name="T18" fmla="*/ 9 w 170"/>
                <a:gd name="T19" fmla="*/ 93 h 327"/>
                <a:gd name="T20" fmla="*/ 0 w 170"/>
                <a:gd name="T21" fmla="*/ 155 h 327"/>
                <a:gd name="T22" fmla="*/ 170 w 170"/>
                <a:gd name="T23"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327">
                  <a:moveTo>
                    <a:pt x="170" y="327"/>
                  </a:moveTo>
                  <a:cubicBezTo>
                    <a:pt x="170" y="324"/>
                    <a:pt x="170" y="324"/>
                    <a:pt x="170" y="324"/>
                  </a:cubicBezTo>
                  <a:cubicBezTo>
                    <a:pt x="170" y="324"/>
                    <a:pt x="170" y="324"/>
                    <a:pt x="170" y="324"/>
                  </a:cubicBezTo>
                  <a:cubicBezTo>
                    <a:pt x="170" y="114"/>
                    <a:pt x="170" y="114"/>
                    <a:pt x="170" y="114"/>
                  </a:cubicBezTo>
                  <a:cubicBezTo>
                    <a:pt x="56" y="0"/>
                    <a:pt x="56" y="0"/>
                    <a:pt x="56" y="0"/>
                  </a:cubicBezTo>
                  <a:cubicBezTo>
                    <a:pt x="46" y="13"/>
                    <a:pt x="36" y="28"/>
                    <a:pt x="29" y="43"/>
                  </a:cubicBezTo>
                  <a:cubicBezTo>
                    <a:pt x="121" y="135"/>
                    <a:pt x="121" y="135"/>
                    <a:pt x="121" y="135"/>
                  </a:cubicBezTo>
                  <a:cubicBezTo>
                    <a:pt x="121" y="205"/>
                    <a:pt x="121" y="205"/>
                    <a:pt x="121" y="205"/>
                  </a:cubicBezTo>
                  <a:cubicBezTo>
                    <a:pt x="121" y="205"/>
                    <a:pt x="121" y="205"/>
                    <a:pt x="121" y="205"/>
                  </a:cubicBezTo>
                  <a:cubicBezTo>
                    <a:pt x="9" y="93"/>
                    <a:pt x="9" y="93"/>
                    <a:pt x="9" y="93"/>
                  </a:cubicBezTo>
                  <a:cubicBezTo>
                    <a:pt x="4" y="113"/>
                    <a:pt x="1" y="133"/>
                    <a:pt x="0" y="155"/>
                  </a:cubicBezTo>
                  <a:cubicBezTo>
                    <a:pt x="0" y="155"/>
                    <a:pt x="165" y="322"/>
                    <a:pt x="170"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31"/>
            <p:cNvSpPr>
              <a:spLocks/>
            </p:cNvSpPr>
            <p:nvPr/>
          </p:nvSpPr>
          <p:spPr bwMode="auto">
            <a:xfrm>
              <a:off x="254000" y="6602413"/>
              <a:ext cx="160338" cy="195262"/>
            </a:xfrm>
            <a:custGeom>
              <a:avLst/>
              <a:gdLst>
                <a:gd name="T0" fmla="*/ 0 w 101"/>
                <a:gd name="T1" fmla="*/ 0 h 123"/>
                <a:gd name="T2" fmla="*/ 0 w 101"/>
                <a:gd name="T3" fmla="*/ 23 h 123"/>
                <a:gd name="T4" fmla="*/ 101 w 101"/>
                <a:gd name="T5" fmla="*/ 123 h 123"/>
                <a:gd name="T6" fmla="*/ 101 w 101"/>
                <a:gd name="T7" fmla="*/ 101 h 123"/>
                <a:gd name="T8" fmla="*/ 0 w 101"/>
                <a:gd name="T9" fmla="*/ 0 h 123"/>
              </a:gdLst>
              <a:ahLst/>
              <a:cxnLst>
                <a:cxn ang="0">
                  <a:pos x="T0" y="T1"/>
                </a:cxn>
                <a:cxn ang="0">
                  <a:pos x="T2" y="T3"/>
                </a:cxn>
                <a:cxn ang="0">
                  <a:pos x="T4" y="T5"/>
                </a:cxn>
                <a:cxn ang="0">
                  <a:pos x="T6" y="T7"/>
                </a:cxn>
                <a:cxn ang="0">
                  <a:pos x="T8" y="T9"/>
                </a:cxn>
              </a:cxnLst>
              <a:rect l="0" t="0" r="r" b="b"/>
              <a:pathLst>
                <a:path w="101" h="123">
                  <a:moveTo>
                    <a:pt x="0" y="0"/>
                  </a:moveTo>
                  <a:lnTo>
                    <a:pt x="0" y="23"/>
                  </a:lnTo>
                  <a:lnTo>
                    <a:pt x="101" y="123"/>
                  </a:lnTo>
                  <a:lnTo>
                    <a:pt x="101" y="10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2"/>
            <p:cNvSpPr>
              <a:spLocks/>
            </p:cNvSpPr>
            <p:nvPr/>
          </p:nvSpPr>
          <p:spPr bwMode="auto">
            <a:xfrm>
              <a:off x="490538" y="6640513"/>
              <a:ext cx="80963" cy="73025"/>
            </a:xfrm>
            <a:custGeom>
              <a:avLst/>
              <a:gdLst>
                <a:gd name="T0" fmla="*/ 99 w 163"/>
                <a:gd name="T1" fmla="*/ 0 h 145"/>
                <a:gd name="T2" fmla="*/ 49 w 163"/>
                <a:gd name="T3" fmla="*/ 0 h 145"/>
                <a:gd name="T4" fmla="*/ 49 w 163"/>
                <a:gd name="T5" fmla="*/ 63 h 145"/>
                <a:gd name="T6" fmla="*/ 0 w 163"/>
                <a:gd name="T7" fmla="*/ 63 h 145"/>
                <a:gd name="T8" fmla="*/ 81 w 163"/>
                <a:gd name="T9" fmla="*/ 145 h 145"/>
                <a:gd name="T10" fmla="*/ 163 w 163"/>
                <a:gd name="T11" fmla="*/ 63 h 145"/>
                <a:gd name="T12" fmla="*/ 99 w 163"/>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63" h="145">
                  <a:moveTo>
                    <a:pt x="99" y="0"/>
                  </a:moveTo>
                  <a:cubicBezTo>
                    <a:pt x="49" y="0"/>
                    <a:pt x="49" y="0"/>
                    <a:pt x="49" y="0"/>
                  </a:cubicBezTo>
                  <a:cubicBezTo>
                    <a:pt x="49" y="63"/>
                    <a:pt x="49" y="63"/>
                    <a:pt x="49" y="63"/>
                  </a:cubicBezTo>
                  <a:cubicBezTo>
                    <a:pt x="0" y="63"/>
                    <a:pt x="0" y="63"/>
                    <a:pt x="0" y="63"/>
                  </a:cubicBezTo>
                  <a:cubicBezTo>
                    <a:pt x="0" y="108"/>
                    <a:pt x="36" y="145"/>
                    <a:pt x="81" y="145"/>
                  </a:cubicBezTo>
                  <a:cubicBezTo>
                    <a:pt x="126" y="145"/>
                    <a:pt x="163" y="108"/>
                    <a:pt x="163" y="63"/>
                  </a:cubicBez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33"/>
            <p:cNvSpPr>
              <a:spLocks/>
            </p:cNvSpPr>
            <p:nvPr/>
          </p:nvSpPr>
          <p:spPr bwMode="auto">
            <a:xfrm>
              <a:off x="606425" y="6526213"/>
              <a:ext cx="144463" cy="180975"/>
            </a:xfrm>
            <a:custGeom>
              <a:avLst/>
              <a:gdLst>
                <a:gd name="T0" fmla="*/ 87 w 91"/>
                <a:gd name="T1" fmla="*/ 92 h 114"/>
                <a:gd name="T2" fmla="*/ 74 w 91"/>
                <a:gd name="T3" fmla="*/ 114 h 114"/>
                <a:gd name="T4" fmla="*/ 0 w 91"/>
                <a:gd name="T5" fmla="*/ 114 h 114"/>
                <a:gd name="T6" fmla="*/ 48 w 91"/>
                <a:gd name="T7" fmla="*/ 23 h 114"/>
                <a:gd name="T8" fmla="*/ 6 w 91"/>
                <a:gd name="T9" fmla="*/ 23 h 114"/>
                <a:gd name="T10" fmla="*/ 18 w 91"/>
                <a:gd name="T11" fmla="*/ 0 h 114"/>
                <a:gd name="T12" fmla="*/ 91 w 91"/>
                <a:gd name="T13" fmla="*/ 0 h 114"/>
                <a:gd name="T14" fmla="*/ 44 w 91"/>
                <a:gd name="T15" fmla="*/ 92 h 114"/>
                <a:gd name="T16" fmla="*/ 87 w 91"/>
                <a:gd name="T17"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4">
                  <a:moveTo>
                    <a:pt x="87" y="92"/>
                  </a:moveTo>
                  <a:lnTo>
                    <a:pt x="74" y="114"/>
                  </a:lnTo>
                  <a:lnTo>
                    <a:pt x="0" y="114"/>
                  </a:lnTo>
                  <a:lnTo>
                    <a:pt x="48" y="23"/>
                  </a:lnTo>
                  <a:lnTo>
                    <a:pt x="6" y="23"/>
                  </a:lnTo>
                  <a:lnTo>
                    <a:pt x="18" y="0"/>
                  </a:lnTo>
                  <a:lnTo>
                    <a:pt x="91" y="0"/>
                  </a:lnTo>
                  <a:lnTo>
                    <a:pt x="44" y="92"/>
                  </a:lnTo>
                  <a:lnTo>
                    <a:pt x="87"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4"/>
            <p:cNvSpPr>
              <a:spLocks/>
            </p:cNvSpPr>
            <p:nvPr/>
          </p:nvSpPr>
          <p:spPr bwMode="auto">
            <a:xfrm>
              <a:off x="766763" y="6526213"/>
              <a:ext cx="103188" cy="180975"/>
            </a:xfrm>
            <a:custGeom>
              <a:avLst/>
              <a:gdLst>
                <a:gd name="T0" fmla="*/ 28 w 65"/>
                <a:gd name="T1" fmla="*/ 46 h 114"/>
                <a:gd name="T2" fmla="*/ 65 w 65"/>
                <a:gd name="T3" fmla="*/ 46 h 114"/>
                <a:gd name="T4" fmla="*/ 65 w 65"/>
                <a:gd name="T5" fmla="*/ 68 h 114"/>
                <a:gd name="T6" fmla="*/ 28 w 65"/>
                <a:gd name="T7" fmla="*/ 68 h 114"/>
                <a:gd name="T8" fmla="*/ 28 w 65"/>
                <a:gd name="T9" fmla="*/ 92 h 114"/>
                <a:gd name="T10" fmla="*/ 65 w 65"/>
                <a:gd name="T11" fmla="*/ 92 h 114"/>
                <a:gd name="T12" fmla="*/ 65 w 65"/>
                <a:gd name="T13" fmla="*/ 114 h 114"/>
                <a:gd name="T14" fmla="*/ 0 w 65"/>
                <a:gd name="T15" fmla="*/ 114 h 114"/>
                <a:gd name="T16" fmla="*/ 0 w 65"/>
                <a:gd name="T17" fmla="*/ 0 h 114"/>
                <a:gd name="T18" fmla="*/ 65 w 65"/>
                <a:gd name="T19" fmla="*/ 0 h 114"/>
                <a:gd name="T20" fmla="*/ 65 w 65"/>
                <a:gd name="T21" fmla="*/ 23 h 114"/>
                <a:gd name="T22" fmla="*/ 28 w 65"/>
                <a:gd name="T23" fmla="*/ 23 h 114"/>
                <a:gd name="T24" fmla="*/ 28 w 65"/>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14">
                  <a:moveTo>
                    <a:pt x="28" y="46"/>
                  </a:moveTo>
                  <a:lnTo>
                    <a:pt x="65" y="46"/>
                  </a:lnTo>
                  <a:lnTo>
                    <a:pt x="65" y="68"/>
                  </a:lnTo>
                  <a:lnTo>
                    <a:pt x="28" y="68"/>
                  </a:lnTo>
                  <a:lnTo>
                    <a:pt x="28" y="92"/>
                  </a:lnTo>
                  <a:lnTo>
                    <a:pt x="65" y="92"/>
                  </a:lnTo>
                  <a:lnTo>
                    <a:pt x="65" y="114"/>
                  </a:lnTo>
                  <a:lnTo>
                    <a:pt x="0" y="114"/>
                  </a:lnTo>
                  <a:lnTo>
                    <a:pt x="0" y="0"/>
                  </a:lnTo>
                  <a:lnTo>
                    <a:pt x="65" y="0"/>
                  </a:lnTo>
                  <a:lnTo>
                    <a:pt x="65" y="23"/>
                  </a:lnTo>
                  <a:lnTo>
                    <a:pt x="28" y="23"/>
                  </a:lnTo>
                  <a:lnTo>
                    <a:pt x="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5"/>
            <p:cNvSpPr>
              <a:spLocks noEditPoints="1"/>
            </p:cNvSpPr>
            <p:nvPr/>
          </p:nvSpPr>
          <p:spPr bwMode="auto">
            <a:xfrm>
              <a:off x="889000" y="6526213"/>
              <a:ext cx="131763" cy="180975"/>
            </a:xfrm>
            <a:custGeom>
              <a:avLst/>
              <a:gdLst>
                <a:gd name="T0" fmla="*/ 123 w 260"/>
                <a:gd name="T1" fmla="*/ 0 h 360"/>
                <a:gd name="T2" fmla="*/ 215 w 260"/>
                <a:gd name="T3" fmla="*/ 17 h 360"/>
                <a:gd name="T4" fmla="*/ 255 w 260"/>
                <a:gd name="T5" fmla="*/ 98 h 360"/>
                <a:gd name="T6" fmla="*/ 231 w 260"/>
                <a:gd name="T7" fmla="*/ 160 h 360"/>
                <a:gd name="T8" fmla="*/ 193 w 260"/>
                <a:gd name="T9" fmla="*/ 181 h 360"/>
                <a:gd name="T10" fmla="*/ 236 w 260"/>
                <a:gd name="T11" fmla="*/ 202 h 360"/>
                <a:gd name="T12" fmla="*/ 260 w 260"/>
                <a:gd name="T13" fmla="*/ 264 h 360"/>
                <a:gd name="T14" fmla="*/ 223 w 260"/>
                <a:gd name="T15" fmla="*/ 343 h 360"/>
                <a:gd name="T16" fmla="*/ 147 w 260"/>
                <a:gd name="T17" fmla="*/ 360 h 360"/>
                <a:gd name="T18" fmla="*/ 0 w 260"/>
                <a:gd name="T19" fmla="*/ 360 h 360"/>
                <a:gd name="T20" fmla="*/ 0 w 260"/>
                <a:gd name="T21" fmla="*/ 0 h 360"/>
                <a:gd name="T22" fmla="*/ 123 w 260"/>
                <a:gd name="T23" fmla="*/ 0 h 360"/>
                <a:gd name="T24" fmla="*/ 88 w 260"/>
                <a:gd name="T25" fmla="*/ 149 h 360"/>
                <a:gd name="T26" fmla="*/ 109 w 260"/>
                <a:gd name="T27" fmla="*/ 149 h 360"/>
                <a:gd name="T28" fmla="*/ 166 w 260"/>
                <a:gd name="T29" fmla="*/ 107 h 360"/>
                <a:gd name="T30" fmla="*/ 108 w 260"/>
                <a:gd name="T31" fmla="*/ 65 h 360"/>
                <a:gd name="T32" fmla="*/ 88 w 260"/>
                <a:gd name="T33" fmla="*/ 65 h 360"/>
                <a:gd name="T34" fmla="*/ 88 w 260"/>
                <a:gd name="T35" fmla="*/ 149 h 360"/>
                <a:gd name="T36" fmla="*/ 88 w 260"/>
                <a:gd name="T37" fmla="*/ 297 h 360"/>
                <a:gd name="T38" fmla="*/ 119 w 260"/>
                <a:gd name="T39" fmla="*/ 297 h 360"/>
                <a:gd name="T40" fmla="*/ 172 w 260"/>
                <a:gd name="T41" fmla="*/ 256 h 360"/>
                <a:gd name="T42" fmla="*/ 152 w 260"/>
                <a:gd name="T43" fmla="*/ 219 h 360"/>
                <a:gd name="T44" fmla="*/ 107 w 260"/>
                <a:gd name="T45" fmla="*/ 212 h 360"/>
                <a:gd name="T46" fmla="*/ 88 w 260"/>
                <a:gd name="T47" fmla="*/ 212 h 360"/>
                <a:gd name="T48" fmla="*/ 88 w 260"/>
                <a:gd name="T49" fmla="*/ 29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60">
                  <a:moveTo>
                    <a:pt x="123" y="0"/>
                  </a:moveTo>
                  <a:cubicBezTo>
                    <a:pt x="169" y="0"/>
                    <a:pt x="195" y="5"/>
                    <a:pt x="215" y="17"/>
                  </a:cubicBezTo>
                  <a:cubicBezTo>
                    <a:pt x="240" y="32"/>
                    <a:pt x="255" y="63"/>
                    <a:pt x="255" y="98"/>
                  </a:cubicBezTo>
                  <a:cubicBezTo>
                    <a:pt x="255" y="123"/>
                    <a:pt x="247" y="144"/>
                    <a:pt x="231" y="160"/>
                  </a:cubicBezTo>
                  <a:cubicBezTo>
                    <a:pt x="220" y="171"/>
                    <a:pt x="212" y="176"/>
                    <a:pt x="193" y="181"/>
                  </a:cubicBezTo>
                  <a:cubicBezTo>
                    <a:pt x="215" y="186"/>
                    <a:pt x="225" y="191"/>
                    <a:pt x="236" y="202"/>
                  </a:cubicBezTo>
                  <a:cubicBezTo>
                    <a:pt x="252" y="217"/>
                    <a:pt x="260" y="238"/>
                    <a:pt x="260" y="264"/>
                  </a:cubicBezTo>
                  <a:cubicBezTo>
                    <a:pt x="260" y="298"/>
                    <a:pt x="247" y="327"/>
                    <a:pt x="223" y="343"/>
                  </a:cubicBezTo>
                  <a:cubicBezTo>
                    <a:pt x="206" y="355"/>
                    <a:pt x="184" y="360"/>
                    <a:pt x="147" y="360"/>
                  </a:cubicBezTo>
                  <a:cubicBezTo>
                    <a:pt x="0" y="360"/>
                    <a:pt x="0" y="360"/>
                    <a:pt x="0" y="360"/>
                  </a:cubicBezTo>
                  <a:cubicBezTo>
                    <a:pt x="0" y="0"/>
                    <a:pt x="0" y="0"/>
                    <a:pt x="0" y="0"/>
                  </a:cubicBezTo>
                  <a:lnTo>
                    <a:pt x="123" y="0"/>
                  </a:lnTo>
                  <a:close/>
                  <a:moveTo>
                    <a:pt x="88" y="149"/>
                  </a:moveTo>
                  <a:cubicBezTo>
                    <a:pt x="109" y="149"/>
                    <a:pt x="109" y="149"/>
                    <a:pt x="109" y="149"/>
                  </a:cubicBezTo>
                  <a:cubicBezTo>
                    <a:pt x="149" y="149"/>
                    <a:pt x="166" y="136"/>
                    <a:pt x="166" y="107"/>
                  </a:cubicBezTo>
                  <a:cubicBezTo>
                    <a:pt x="166" y="78"/>
                    <a:pt x="149" y="65"/>
                    <a:pt x="108" y="65"/>
                  </a:cubicBezTo>
                  <a:cubicBezTo>
                    <a:pt x="88" y="65"/>
                    <a:pt x="88" y="65"/>
                    <a:pt x="88" y="65"/>
                  </a:cubicBezTo>
                  <a:lnTo>
                    <a:pt x="88" y="149"/>
                  </a:lnTo>
                  <a:close/>
                  <a:moveTo>
                    <a:pt x="88" y="297"/>
                  </a:moveTo>
                  <a:cubicBezTo>
                    <a:pt x="119" y="297"/>
                    <a:pt x="119" y="297"/>
                    <a:pt x="119" y="297"/>
                  </a:cubicBezTo>
                  <a:cubicBezTo>
                    <a:pt x="156" y="297"/>
                    <a:pt x="172" y="285"/>
                    <a:pt x="172" y="256"/>
                  </a:cubicBezTo>
                  <a:cubicBezTo>
                    <a:pt x="172" y="238"/>
                    <a:pt x="165" y="226"/>
                    <a:pt x="152" y="219"/>
                  </a:cubicBezTo>
                  <a:cubicBezTo>
                    <a:pt x="143" y="214"/>
                    <a:pt x="134" y="212"/>
                    <a:pt x="107" y="212"/>
                  </a:cubicBezTo>
                  <a:cubicBezTo>
                    <a:pt x="88" y="212"/>
                    <a:pt x="88" y="212"/>
                    <a:pt x="88" y="212"/>
                  </a:cubicBezTo>
                  <a:lnTo>
                    <a:pt x="88"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7" name="Freeform 36"/>
            <p:cNvSpPr>
              <a:spLocks noEditPoints="1"/>
            </p:cNvSpPr>
            <p:nvPr/>
          </p:nvSpPr>
          <p:spPr bwMode="auto">
            <a:xfrm>
              <a:off x="1039813" y="6526213"/>
              <a:ext cx="136525" cy="180975"/>
            </a:xfrm>
            <a:custGeom>
              <a:avLst/>
              <a:gdLst>
                <a:gd name="T0" fmla="*/ 88 w 271"/>
                <a:gd name="T1" fmla="*/ 360 h 360"/>
                <a:gd name="T2" fmla="*/ 0 w 271"/>
                <a:gd name="T3" fmla="*/ 360 h 360"/>
                <a:gd name="T4" fmla="*/ 0 w 271"/>
                <a:gd name="T5" fmla="*/ 0 h 360"/>
                <a:gd name="T6" fmla="*/ 117 w 271"/>
                <a:gd name="T7" fmla="*/ 0 h 360"/>
                <a:gd name="T8" fmla="*/ 222 w 271"/>
                <a:gd name="T9" fmla="*/ 27 h 360"/>
                <a:gd name="T10" fmla="*/ 261 w 271"/>
                <a:gd name="T11" fmla="*/ 118 h 360"/>
                <a:gd name="T12" fmla="*/ 192 w 271"/>
                <a:gd name="T13" fmla="*/ 228 h 360"/>
                <a:gd name="T14" fmla="*/ 271 w 271"/>
                <a:gd name="T15" fmla="*/ 360 h 360"/>
                <a:gd name="T16" fmla="*/ 166 w 271"/>
                <a:gd name="T17" fmla="*/ 360 h 360"/>
                <a:gd name="T18" fmla="*/ 88 w 271"/>
                <a:gd name="T19" fmla="*/ 221 h 360"/>
                <a:gd name="T20" fmla="*/ 88 w 271"/>
                <a:gd name="T21" fmla="*/ 360 h 360"/>
                <a:gd name="T22" fmla="*/ 116 w 271"/>
                <a:gd name="T23" fmla="*/ 171 h 360"/>
                <a:gd name="T24" fmla="*/ 173 w 271"/>
                <a:gd name="T25" fmla="*/ 122 h 360"/>
                <a:gd name="T26" fmla="*/ 121 w 271"/>
                <a:gd name="T27" fmla="*/ 72 h 360"/>
                <a:gd name="T28" fmla="*/ 88 w 271"/>
                <a:gd name="T29" fmla="*/ 72 h 360"/>
                <a:gd name="T30" fmla="*/ 88 w 271"/>
                <a:gd name="T31" fmla="*/ 171 h 360"/>
                <a:gd name="T32" fmla="*/ 116 w 271"/>
                <a:gd name="T33" fmla="*/ 17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360">
                  <a:moveTo>
                    <a:pt x="88" y="360"/>
                  </a:moveTo>
                  <a:cubicBezTo>
                    <a:pt x="0" y="360"/>
                    <a:pt x="0" y="360"/>
                    <a:pt x="0" y="360"/>
                  </a:cubicBezTo>
                  <a:cubicBezTo>
                    <a:pt x="0" y="0"/>
                    <a:pt x="0" y="0"/>
                    <a:pt x="0" y="0"/>
                  </a:cubicBezTo>
                  <a:cubicBezTo>
                    <a:pt x="117" y="0"/>
                    <a:pt x="117" y="0"/>
                    <a:pt x="117" y="0"/>
                  </a:cubicBezTo>
                  <a:cubicBezTo>
                    <a:pt x="164" y="0"/>
                    <a:pt x="199" y="9"/>
                    <a:pt x="222" y="27"/>
                  </a:cubicBezTo>
                  <a:cubicBezTo>
                    <a:pt x="247" y="46"/>
                    <a:pt x="261" y="79"/>
                    <a:pt x="261" y="118"/>
                  </a:cubicBezTo>
                  <a:cubicBezTo>
                    <a:pt x="261" y="173"/>
                    <a:pt x="238" y="209"/>
                    <a:pt x="192" y="228"/>
                  </a:cubicBezTo>
                  <a:cubicBezTo>
                    <a:pt x="271" y="360"/>
                    <a:pt x="271" y="360"/>
                    <a:pt x="271" y="360"/>
                  </a:cubicBezTo>
                  <a:cubicBezTo>
                    <a:pt x="166" y="360"/>
                    <a:pt x="166" y="360"/>
                    <a:pt x="166" y="360"/>
                  </a:cubicBezTo>
                  <a:cubicBezTo>
                    <a:pt x="88" y="221"/>
                    <a:pt x="88" y="221"/>
                    <a:pt x="88" y="221"/>
                  </a:cubicBezTo>
                  <a:lnTo>
                    <a:pt x="88" y="360"/>
                  </a:lnTo>
                  <a:close/>
                  <a:moveTo>
                    <a:pt x="116" y="171"/>
                  </a:moveTo>
                  <a:cubicBezTo>
                    <a:pt x="151" y="171"/>
                    <a:pt x="173" y="153"/>
                    <a:pt x="173" y="122"/>
                  </a:cubicBezTo>
                  <a:cubicBezTo>
                    <a:pt x="173" y="92"/>
                    <a:pt x="152" y="72"/>
                    <a:pt x="121" y="72"/>
                  </a:cubicBezTo>
                  <a:cubicBezTo>
                    <a:pt x="88" y="72"/>
                    <a:pt x="88" y="72"/>
                    <a:pt x="88" y="72"/>
                  </a:cubicBezTo>
                  <a:cubicBezTo>
                    <a:pt x="88" y="171"/>
                    <a:pt x="88" y="171"/>
                    <a:pt x="88" y="171"/>
                  </a:cubicBezTo>
                  <a:lnTo>
                    <a:pt x="11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8" name="Freeform 37"/>
            <p:cNvSpPr>
              <a:spLocks noEditPoints="1"/>
            </p:cNvSpPr>
            <p:nvPr/>
          </p:nvSpPr>
          <p:spPr bwMode="auto">
            <a:xfrm>
              <a:off x="1176338" y="6526213"/>
              <a:ext cx="174625" cy="180975"/>
            </a:xfrm>
            <a:custGeom>
              <a:avLst/>
              <a:gdLst>
                <a:gd name="T0" fmla="*/ 73 w 110"/>
                <a:gd name="T1" fmla="*/ 0 h 114"/>
                <a:gd name="T2" fmla="*/ 38 w 110"/>
                <a:gd name="T3" fmla="*/ 0 h 114"/>
                <a:gd name="T4" fmla="*/ 0 w 110"/>
                <a:gd name="T5" fmla="*/ 114 h 114"/>
                <a:gd name="T6" fmla="*/ 29 w 110"/>
                <a:gd name="T7" fmla="*/ 114 h 114"/>
                <a:gd name="T8" fmla="*/ 36 w 110"/>
                <a:gd name="T9" fmla="*/ 92 h 114"/>
                <a:gd name="T10" fmla="*/ 73 w 110"/>
                <a:gd name="T11" fmla="*/ 92 h 114"/>
                <a:gd name="T12" fmla="*/ 80 w 110"/>
                <a:gd name="T13" fmla="*/ 114 h 114"/>
                <a:gd name="T14" fmla="*/ 110 w 110"/>
                <a:gd name="T15" fmla="*/ 114 h 114"/>
                <a:gd name="T16" fmla="*/ 73 w 110"/>
                <a:gd name="T17" fmla="*/ 0 h 114"/>
                <a:gd name="T18" fmla="*/ 43 w 110"/>
                <a:gd name="T19" fmla="*/ 70 h 114"/>
                <a:gd name="T20" fmla="*/ 55 w 110"/>
                <a:gd name="T21" fmla="*/ 33 h 114"/>
                <a:gd name="T22" fmla="*/ 66 w 110"/>
                <a:gd name="T23" fmla="*/ 70 h 114"/>
                <a:gd name="T24" fmla="*/ 43 w 110"/>
                <a:gd name="T25" fmla="*/ 7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14">
                  <a:moveTo>
                    <a:pt x="73" y="0"/>
                  </a:moveTo>
                  <a:lnTo>
                    <a:pt x="38" y="0"/>
                  </a:lnTo>
                  <a:lnTo>
                    <a:pt x="0" y="114"/>
                  </a:lnTo>
                  <a:lnTo>
                    <a:pt x="29" y="114"/>
                  </a:lnTo>
                  <a:lnTo>
                    <a:pt x="36" y="92"/>
                  </a:lnTo>
                  <a:lnTo>
                    <a:pt x="73" y="92"/>
                  </a:lnTo>
                  <a:lnTo>
                    <a:pt x="80" y="114"/>
                  </a:lnTo>
                  <a:lnTo>
                    <a:pt x="110" y="114"/>
                  </a:lnTo>
                  <a:lnTo>
                    <a:pt x="73" y="0"/>
                  </a:lnTo>
                  <a:close/>
                  <a:moveTo>
                    <a:pt x="43" y="70"/>
                  </a:moveTo>
                  <a:lnTo>
                    <a:pt x="55" y="33"/>
                  </a:lnTo>
                  <a:lnTo>
                    <a:pt x="66" y="70"/>
                  </a:lnTo>
                  <a:lnTo>
                    <a:pt x="43"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3" name="Picture Placeholder 2"/>
          <p:cNvSpPr>
            <a:spLocks noGrp="1"/>
          </p:cNvSpPr>
          <p:nvPr>
            <p:ph type="pic" sz="quarter" idx="11"/>
          </p:nvPr>
        </p:nvSpPr>
        <p:spPr>
          <a:xfrm>
            <a:off x="802667" y="2001907"/>
            <a:ext cx="2489542" cy="1404000"/>
          </a:xfrm>
          <a:solidFill>
            <a:schemeClr val="bg1">
              <a:lumMod val="65000"/>
            </a:schemeClr>
          </a:solidFill>
          <a:ln w="12700">
            <a:noFill/>
          </a:ln>
        </p:spPr>
        <p:txBody>
          <a:bodyPr lIns="0" tIns="0" rIns="0" bIns="0" anchor="ctr" anchorCtr="1">
            <a:normAutofit/>
          </a:bodyPr>
          <a:lstStyle>
            <a:lvl1pPr marL="0" indent="0">
              <a:buNone/>
              <a:defRPr sz="1200"/>
            </a:lvl1pPr>
          </a:lstStyle>
          <a:p>
            <a:r>
              <a:rPr lang="en-US" dirty="0"/>
              <a:t>Click icon to add picture</a:t>
            </a:r>
            <a:endParaRPr lang="en-GB" dirty="0"/>
          </a:p>
        </p:txBody>
      </p:sp>
      <p:sp>
        <p:nvSpPr>
          <p:cNvPr id="5" name="Text Placeholder 4"/>
          <p:cNvSpPr>
            <a:spLocks noGrp="1"/>
          </p:cNvSpPr>
          <p:nvPr>
            <p:ph type="body" sz="quarter" idx="12"/>
          </p:nvPr>
        </p:nvSpPr>
        <p:spPr>
          <a:xfrm>
            <a:off x="802667" y="3551095"/>
            <a:ext cx="2489542" cy="2857875"/>
          </a:xfrm>
        </p:spPr>
        <p:txBody>
          <a:bodyPr lIns="0" tIns="54000" rIns="0" bIns="0">
            <a:normAutofit/>
          </a:bodyPr>
          <a:lstStyle>
            <a:lvl1pPr marL="0" indent="0">
              <a:lnSpc>
                <a:spcPct val="98000"/>
              </a:lnSpc>
              <a:spcBef>
                <a:spcPts val="0"/>
              </a:spcBef>
              <a:spcAft>
                <a:spcPts val="1000"/>
              </a:spcAft>
              <a:buNone/>
              <a:defRPr sz="1600">
                <a:solidFill>
                  <a:schemeClr val="bg1"/>
                </a:solidFill>
              </a:defRPr>
            </a:lvl1pPr>
            <a:lvl2pPr marL="0" indent="0">
              <a:lnSpc>
                <a:spcPct val="98000"/>
              </a:lnSpc>
              <a:spcAft>
                <a:spcPts val="1000"/>
              </a:spcAft>
              <a:buFont typeface="Arial" pitchFamily="34" charset="0"/>
              <a:buNone/>
              <a:defRPr sz="1600">
                <a:solidFill>
                  <a:schemeClr val="bg1"/>
                </a:solidFill>
              </a:defRPr>
            </a:lvl2pPr>
            <a:lvl3pPr marL="0" indent="0">
              <a:lnSpc>
                <a:spcPct val="98000"/>
              </a:lnSpc>
              <a:spcAft>
                <a:spcPts val="1000"/>
              </a:spcAft>
              <a:buFont typeface="Arial" pitchFamily="34" charset="0"/>
              <a:buNone/>
              <a:defRPr sz="1600">
                <a:solidFill>
                  <a:schemeClr val="bg1"/>
                </a:solidFill>
              </a:defRPr>
            </a:lvl3pPr>
            <a:lvl4pPr marL="0" indent="0">
              <a:lnSpc>
                <a:spcPct val="98000"/>
              </a:lnSpc>
              <a:spcAft>
                <a:spcPts val="1000"/>
              </a:spcAft>
              <a:buFont typeface="Arial" pitchFamily="34" charset="0"/>
              <a:buNone/>
              <a:defRPr sz="1600">
                <a:solidFill>
                  <a:schemeClr val="bg1"/>
                </a:solidFill>
              </a:defRPr>
            </a:lvl4pPr>
            <a:lvl5pPr marL="0" indent="0">
              <a:lnSpc>
                <a:spcPct val="98000"/>
              </a:lnSpc>
              <a:spcAft>
                <a:spcPts val="1000"/>
              </a:spcAft>
              <a:buFont typeface="Arial" pitchFamily="34" charse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Picture Placeholder 2"/>
          <p:cNvSpPr>
            <a:spLocks noGrp="1"/>
          </p:cNvSpPr>
          <p:nvPr>
            <p:ph type="pic" sz="quarter" idx="13"/>
          </p:nvPr>
        </p:nvSpPr>
        <p:spPr>
          <a:xfrm>
            <a:off x="9004466" y="2001907"/>
            <a:ext cx="2489542" cy="1404000"/>
          </a:xfrm>
          <a:solidFill>
            <a:schemeClr val="bg1">
              <a:lumMod val="65000"/>
            </a:schemeClr>
          </a:solidFill>
          <a:ln w="12700">
            <a:noFill/>
          </a:ln>
        </p:spPr>
        <p:txBody>
          <a:bodyPr lIns="0" tIns="0" rIns="0" bIns="0" anchor="ctr" anchorCtr="1">
            <a:normAutofit/>
          </a:bodyPr>
          <a:lstStyle>
            <a:lvl1pPr marL="0" indent="0">
              <a:buNone/>
              <a:defRPr sz="1200"/>
            </a:lvl1pPr>
          </a:lstStyle>
          <a:p>
            <a:r>
              <a:rPr lang="en-US" dirty="0"/>
              <a:t>Click icon to add picture</a:t>
            </a:r>
            <a:endParaRPr lang="en-GB" dirty="0"/>
          </a:p>
        </p:txBody>
      </p:sp>
      <p:sp>
        <p:nvSpPr>
          <p:cNvPr id="11" name="Picture Placeholder 2"/>
          <p:cNvSpPr>
            <a:spLocks noGrp="1"/>
          </p:cNvSpPr>
          <p:nvPr>
            <p:ph type="pic" sz="quarter" idx="14"/>
          </p:nvPr>
        </p:nvSpPr>
        <p:spPr>
          <a:xfrm>
            <a:off x="6270533" y="2001907"/>
            <a:ext cx="2489542" cy="1404000"/>
          </a:xfrm>
          <a:solidFill>
            <a:schemeClr val="bg1">
              <a:lumMod val="65000"/>
            </a:schemeClr>
          </a:solidFill>
          <a:ln w="12700">
            <a:noFill/>
          </a:ln>
        </p:spPr>
        <p:txBody>
          <a:bodyPr lIns="0" tIns="0" rIns="0" bIns="0" anchor="ctr" anchorCtr="1">
            <a:normAutofit/>
          </a:bodyPr>
          <a:lstStyle>
            <a:lvl1pPr marL="0" indent="0">
              <a:buNone/>
              <a:defRPr sz="1200"/>
            </a:lvl1pPr>
          </a:lstStyle>
          <a:p>
            <a:r>
              <a:rPr lang="en-US" dirty="0"/>
              <a:t>Click icon to add picture</a:t>
            </a:r>
            <a:endParaRPr lang="en-GB" dirty="0"/>
          </a:p>
        </p:txBody>
      </p:sp>
      <p:sp>
        <p:nvSpPr>
          <p:cNvPr id="12" name="Picture Placeholder 2"/>
          <p:cNvSpPr>
            <a:spLocks noGrp="1"/>
          </p:cNvSpPr>
          <p:nvPr>
            <p:ph type="pic" sz="quarter" idx="15"/>
          </p:nvPr>
        </p:nvSpPr>
        <p:spPr>
          <a:xfrm>
            <a:off x="3536600" y="2001907"/>
            <a:ext cx="2489542" cy="1404000"/>
          </a:xfrm>
          <a:solidFill>
            <a:schemeClr val="bg1">
              <a:lumMod val="65000"/>
            </a:schemeClr>
          </a:solidFill>
          <a:ln w="12700">
            <a:noFill/>
          </a:ln>
        </p:spPr>
        <p:txBody>
          <a:bodyPr lIns="0" tIns="0" rIns="0" bIns="0" anchor="ctr" anchorCtr="1">
            <a:normAutofit/>
          </a:bodyPr>
          <a:lstStyle>
            <a:lvl1pPr marL="0" indent="0">
              <a:buNone/>
              <a:defRPr sz="1200"/>
            </a:lvl1pPr>
          </a:lstStyle>
          <a:p>
            <a:r>
              <a:rPr lang="en-US" dirty="0"/>
              <a:t>Click icon to add picture</a:t>
            </a:r>
            <a:endParaRPr lang="en-GB" dirty="0"/>
          </a:p>
        </p:txBody>
      </p:sp>
      <p:sp>
        <p:nvSpPr>
          <p:cNvPr id="13" name="Text Placeholder 4"/>
          <p:cNvSpPr>
            <a:spLocks noGrp="1"/>
          </p:cNvSpPr>
          <p:nvPr>
            <p:ph type="body" sz="quarter" idx="16"/>
          </p:nvPr>
        </p:nvSpPr>
        <p:spPr>
          <a:xfrm>
            <a:off x="3536600" y="3551095"/>
            <a:ext cx="2489543" cy="2857875"/>
          </a:xfrm>
        </p:spPr>
        <p:txBody>
          <a:bodyPr lIns="0" tIns="54000" rIns="0" bIns="0">
            <a:normAutofit/>
          </a:bodyPr>
          <a:lstStyle>
            <a:lvl1pPr marL="0" indent="0">
              <a:lnSpc>
                <a:spcPct val="98000"/>
              </a:lnSpc>
              <a:spcBef>
                <a:spcPts val="0"/>
              </a:spcBef>
              <a:spcAft>
                <a:spcPts val="1000"/>
              </a:spcAft>
              <a:buNone/>
              <a:defRPr sz="1600">
                <a:solidFill>
                  <a:schemeClr val="bg1"/>
                </a:solidFill>
              </a:defRPr>
            </a:lvl1pPr>
            <a:lvl2pPr marL="0" indent="0">
              <a:lnSpc>
                <a:spcPct val="98000"/>
              </a:lnSpc>
              <a:spcAft>
                <a:spcPts val="1000"/>
              </a:spcAft>
              <a:buFont typeface="Arial" pitchFamily="34" charset="0"/>
              <a:buNone/>
              <a:defRPr sz="1600">
                <a:solidFill>
                  <a:schemeClr val="bg1"/>
                </a:solidFill>
              </a:defRPr>
            </a:lvl2pPr>
            <a:lvl3pPr marL="0" indent="0">
              <a:lnSpc>
                <a:spcPct val="98000"/>
              </a:lnSpc>
              <a:spcAft>
                <a:spcPts val="1000"/>
              </a:spcAft>
              <a:buFont typeface="Arial" pitchFamily="34" charset="0"/>
              <a:buNone/>
              <a:defRPr sz="1600">
                <a:solidFill>
                  <a:schemeClr val="bg1"/>
                </a:solidFill>
              </a:defRPr>
            </a:lvl3pPr>
            <a:lvl4pPr marL="0" indent="0">
              <a:lnSpc>
                <a:spcPct val="98000"/>
              </a:lnSpc>
              <a:spcAft>
                <a:spcPts val="1000"/>
              </a:spcAft>
              <a:buFont typeface="Arial" pitchFamily="34" charset="0"/>
              <a:buNone/>
              <a:defRPr sz="1600">
                <a:solidFill>
                  <a:schemeClr val="bg1"/>
                </a:solidFill>
              </a:defRPr>
            </a:lvl4pPr>
            <a:lvl5pPr marL="0" indent="0">
              <a:lnSpc>
                <a:spcPct val="98000"/>
              </a:lnSpc>
              <a:spcAft>
                <a:spcPts val="1000"/>
              </a:spcAft>
              <a:buFont typeface="Arial" pitchFamily="34" charse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Text Placeholder 4"/>
          <p:cNvSpPr>
            <a:spLocks noGrp="1"/>
          </p:cNvSpPr>
          <p:nvPr>
            <p:ph type="body" sz="quarter" idx="17"/>
          </p:nvPr>
        </p:nvSpPr>
        <p:spPr>
          <a:xfrm>
            <a:off x="6273350" y="3551095"/>
            <a:ext cx="2489542" cy="2857875"/>
          </a:xfrm>
        </p:spPr>
        <p:txBody>
          <a:bodyPr lIns="0" tIns="54000" rIns="0" bIns="0">
            <a:normAutofit/>
          </a:bodyPr>
          <a:lstStyle>
            <a:lvl1pPr marL="0" indent="0">
              <a:lnSpc>
                <a:spcPct val="98000"/>
              </a:lnSpc>
              <a:spcBef>
                <a:spcPts val="0"/>
              </a:spcBef>
              <a:spcAft>
                <a:spcPts val="1000"/>
              </a:spcAft>
              <a:buNone/>
              <a:defRPr sz="1600">
                <a:solidFill>
                  <a:schemeClr val="bg1"/>
                </a:solidFill>
              </a:defRPr>
            </a:lvl1pPr>
            <a:lvl2pPr marL="0" indent="0">
              <a:lnSpc>
                <a:spcPct val="98000"/>
              </a:lnSpc>
              <a:spcAft>
                <a:spcPts val="1000"/>
              </a:spcAft>
              <a:buFont typeface="Arial" pitchFamily="34" charset="0"/>
              <a:buNone/>
              <a:defRPr sz="1600">
                <a:solidFill>
                  <a:schemeClr val="bg1"/>
                </a:solidFill>
              </a:defRPr>
            </a:lvl2pPr>
            <a:lvl3pPr marL="0" indent="0">
              <a:lnSpc>
                <a:spcPct val="98000"/>
              </a:lnSpc>
              <a:spcAft>
                <a:spcPts val="1000"/>
              </a:spcAft>
              <a:buFont typeface="Arial" pitchFamily="34" charset="0"/>
              <a:buNone/>
              <a:defRPr sz="1600">
                <a:solidFill>
                  <a:schemeClr val="bg1"/>
                </a:solidFill>
              </a:defRPr>
            </a:lvl3pPr>
            <a:lvl4pPr marL="0" indent="0">
              <a:lnSpc>
                <a:spcPct val="98000"/>
              </a:lnSpc>
              <a:spcAft>
                <a:spcPts val="1000"/>
              </a:spcAft>
              <a:buFont typeface="Arial" pitchFamily="34" charset="0"/>
              <a:buNone/>
              <a:defRPr sz="1600">
                <a:solidFill>
                  <a:schemeClr val="bg1"/>
                </a:solidFill>
              </a:defRPr>
            </a:lvl4pPr>
            <a:lvl5pPr marL="0" indent="0">
              <a:lnSpc>
                <a:spcPct val="98000"/>
              </a:lnSpc>
              <a:spcAft>
                <a:spcPts val="1000"/>
              </a:spcAft>
              <a:buFont typeface="Arial" pitchFamily="34" charse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5" name="Text Placeholder 4"/>
          <p:cNvSpPr>
            <a:spLocks noGrp="1"/>
          </p:cNvSpPr>
          <p:nvPr>
            <p:ph type="body" sz="quarter" idx="18"/>
          </p:nvPr>
        </p:nvSpPr>
        <p:spPr>
          <a:xfrm>
            <a:off x="9004466" y="3551095"/>
            <a:ext cx="2489542" cy="2857875"/>
          </a:xfrm>
        </p:spPr>
        <p:txBody>
          <a:bodyPr lIns="0" tIns="54000" rIns="0" bIns="0">
            <a:normAutofit/>
          </a:bodyPr>
          <a:lstStyle>
            <a:lvl1pPr marL="0" indent="0">
              <a:lnSpc>
                <a:spcPct val="98000"/>
              </a:lnSpc>
              <a:spcBef>
                <a:spcPts val="0"/>
              </a:spcBef>
              <a:spcAft>
                <a:spcPts val="1000"/>
              </a:spcAft>
              <a:buNone/>
              <a:defRPr sz="1600">
                <a:solidFill>
                  <a:schemeClr val="bg1"/>
                </a:solidFill>
              </a:defRPr>
            </a:lvl1pPr>
            <a:lvl2pPr marL="0" indent="0">
              <a:lnSpc>
                <a:spcPct val="98000"/>
              </a:lnSpc>
              <a:spcAft>
                <a:spcPts val="1000"/>
              </a:spcAft>
              <a:buFont typeface="Arial" pitchFamily="34" charset="0"/>
              <a:buNone/>
              <a:defRPr sz="1600">
                <a:solidFill>
                  <a:schemeClr val="bg1"/>
                </a:solidFill>
              </a:defRPr>
            </a:lvl2pPr>
            <a:lvl3pPr marL="0" indent="0">
              <a:lnSpc>
                <a:spcPct val="98000"/>
              </a:lnSpc>
              <a:spcAft>
                <a:spcPts val="1000"/>
              </a:spcAft>
              <a:buFont typeface="Arial" pitchFamily="34" charset="0"/>
              <a:buNone/>
              <a:defRPr sz="1600">
                <a:solidFill>
                  <a:schemeClr val="bg1"/>
                </a:solidFill>
              </a:defRPr>
            </a:lvl3pPr>
            <a:lvl4pPr marL="0" indent="0">
              <a:lnSpc>
                <a:spcPct val="98000"/>
              </a:lnSpc>
              <a:spcAft>
                <a:spcPts val="1000"/>
              </a:spcAft>
              <a:buFont typeface="Arial" pitchFamily="34" charset="0"/>
              <a:buNone/>
              <a:defRPr sz="1600">
                <a:solidFill>
                  <a:schemeClr val="bg1"/>
                </a:solidFill>
              </a:defRPr>
            </a:lvl4pPr>
            <a:lvl5pPr marL="0" indent="0">
              <a:lnSpc>
                <a:spcPct val="98000"/>
              </a:lnSpc>
              <a:spcAft>
                <a:spcPts val="1000"/>
              </a:spcAft>
              <a:buFont typeface="Arial" pitchFamily="34" charse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endParaRPr lang="de-CH" dirty="0"/>
          </a:p>
        </p:txBody>
      </p:sp>
      <p:sp>
        <p:nvSpPr>
          <p:cNvPr id="39" name="Footer Placeholder 2"/>
          <p:cNvSpPr>
            <a:spLocks noGrp="1"/>
          </p:cNvSpPr>
          <p:nvPr>
            <p:ph type="ftr" sz="quarter" idx="10"/>
          </p:nvPr>
        </p:nvSpPr>
        <p:spPr>
          <a:xfrm>
            <a:off x="3267869" y="6584951"/>
            <a:ext cx="5653087" cy="273049"/>
          </a:xfrm>
        </p:spPr>
        <p:txBody>
          <a:bodyPr/>
          <a:lstStyle/>
          <a:p>
            <a:r>
              <a:rPr lang="en-US" dirty="0"/>
              <a:t> Confidential: For Internal Use Only</a:t>
            </a:r>
          </a:p>
        </p:txBody>
      </p:sp>
      <p:sp>
        <p:nvSpPr>
          <p:cNvPr id="40" name="Slide Number Placeholder 3"/>
          <p:cNvSpPr>
            <a:spLocks noGrp="1"/>
          </p:cNvSpPr>
          <p:nvPr>
            <p:ph type="sldNum" sz="quarter" idx="19"/>
          </p:nvPr>
        </p:nvSpPr>
        <p:spPr>
          <a:xfrm>
            <a:off x="0" y="6584951"/>
            <a:ext cx="1219201" cy="273049"/>
          </a:xfrm>
        </p:spPr>
        <p:txBody>
          <a:body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354882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hree column text slide">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rot="5400000">
            <a:off x="5627702" y="305365"/>
            <a:ext cx="6169794" cy="6935479"/>
            <a:chOff x="0" y="682330"/>
            <a:chExt cx="10942059" cy="6175670"/>
          </a:xfrm>
          <a:solidFill>
            <a:schemeClr val="accent4"/>
          </a:solidFill>
        </p:grpSpPr>
        <p:sp>
          <p:nvSpPr>
            <p:cNvPr id="3" name="Rectangle 2"/>
            <p:cNvSpPr/>
            <p:nvPr userDrawn="1"/>
          </p:nvSpPr>
          <p:spPr>
            <a:xfrm>
              <a:off x="0" y="682330"/>
              <a:ext cx="3647975" cy="6175670"/>
            </a:xfrm>
            <a:prstGeom prst="rect">
              <a:avLst/>
            </a:prstGeom>
            <a:solidFill>
              <a:schemeClr val="tx2"/>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1" name="Rectangle 40"/>
            <p:cNvSpPr/>
            <p:nvPr userDrawn="1"/>
          </p:nvSpPr>
          <p:spPr>
            <a:xfrm>
              <a:off x="3645828" y="682330"/>
              <a:ext cx="3647975" cy="6175670"/>
            </a:xfrm>
            <a:prstGeom prst="rect">
              <a:avLst/>
            </a:prstGeom>
            <a:solidFill>
              <a:schemeClr val="accent2"/>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2" name="Rectangle 41"/>
            <p:cNvSpPr/>
            <p:nvPr userDrawn="1"/>
          </p:nvSpPr>
          <p:spPr>
            <a:xfrm>
              <a:off x="7294084" y="682330"/>
              <a:ext cx="3647975" cy="6175670"/>
            </a:xfrm>
            <a:prstGeom prst="rect">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grpSp>
      <p:sp>
        <p:nvSpPr>
          <p:cNvPr id="23" name="Rectangle 22"/>
          <p:cNvSpPr/>
          <p:nvPr userDrawn="1"/>
        </p:nvSpPr>
        <p:spPr>
          <a:xfrm>
            <a:off x="0" y="0"/>
            <a:ext cx="12188825" cy="6978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solidFill>
                <a:prstClr val="white"/>
              </a:solidFill>
            </a:endParaRPr>
          </a:p>
        </p:txBody>
      </p:sp>
      <p:grpSp>
        <p:nvGrpSpPr>
          <p:cNvPr id="24" name="Group 23"/>
          <p:cNvGrpSpPr>
            <a:grpSpLocks noChangeAspect="1"/>
          </p:cNvGrpSpPr>
          <p:nvPr userDrawn="1"/>
        </p:nvGrpSpPr>
        <p:grpSpPr>
          <a:xfrm>
            <a:off x="403282" y="151854"/>
            <a:ext cx="1297406" cy="418699"/>
            <a:chOff x="254000" y="6443663"/>
            <a:chExt cx="1096963" cy="354012"/>
          </a:xfrm>
          <a:solidFill>
            <a:schemeClr val="bg1"/>
          </a:solidFill>
        </p:grpSpPr>
        <p:sp>
          <p:nvSpPr>
            <p:cNvPr id="25" name="Freeform 24"/>
            <p:cNvSpPr>
              <a:spLocks/>
            </p:cNvSpPr>
            <p:nvPr/>
          </p:nvSpPr>
          <p:spPr bwMode="auto">
            <a:xfrm>
              <a:off x="465138" y="6600825"/>
              <a:ext cx="25400" cy="71437"/>
            </a:xfrm>
            <a:custGeom>
              <a:avLst/>
              <a:gdLst>
                <a:gd name="T0" fmla="*/ 16 w 16"/>
                <a:gd name="T1" fmla="*/ 16 h 45"/>
                <a:gd name="T2" fmla="*/ 0 w 16"/>
                <a:gd name="T3" fmla="*/ 0 h 45"/>
                <a:gd name="T4" fmla="*/ 0 w 16"/>
                <a:gd name="T5" fmla="*/ 45 h 45"/>
                <a:gd name="T6" fmla="*/ 16 w 16"/>
                <a:gd name="T7" fmla="*/ 45 h 45"/>
                <a:gd name="T8" fmla="*/ 16 w 16"/>
                <a:gd name="T9" fmla="*/ 16 h 45"/>
              </a:gdLst>
              <a:ahLst/>
              <a:cxnLst>
                <a:cxn ang="0">
                  <a:pos x="T0" y="T1"/>
                </a:cxn>
                <a:cxn ang="0">
                  <a:pos x="T2" y="T3"/>
                </a:cxn>
                <a:cxn ang="0">
                  <a:pos x="T4" y="T5"/>
                </a:cxn>
                <a:cxn ang="0">
                  <a:pos x="T6" y="T7"/>
                </a:cxn>
                <a:cxn ang="0">
                  <a:pos x="T8" y="T9"/>
                </a:cxn>
              </a:cxnLst>
              <a:rect l="0" t="0" r="r" b="b"/>
              <a:pathLst>
                <a:path w="16" h="45">
                  <a:moveTo>
                    <a:pt x="16" y="16"/>
                  </a:moveTo>
                  <a:lnTo>
                    <a:pt x="0" y="0"/>
                  </a:lnTo>
                  <a:lnTo>
                    <a:pt x="0" y="45"/>
                  </a:lnTo>
                  <a:lnTo>
                    <a:pt x="16" y="45"/>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25"/>
            <p:cNvSpPr>
              <a:spLocks/>
            </p:cNvSpPr>
            <p:nvPr/>
          </p:nvSpPr>
          <p:spPr bwMode="auto">
            <a:xfrm>
              <a:off x="300038" y="6443663"/>
              <a:ext cx="150813" cy="284162"/>
            </a:xfrm>
            <a:custGeom>
              <a:avLst/>
              <a:gdLst>
                <a:gd name="T0" fmla="*/ 178 w 299"/>
                <a:gd name="T1" fmla="*/ 212 h 563"/>
                <a:gd name="T2" fmla="*/ 299 w 299"/>
                <a:gd name="T3" fmla="*/ 212 h 563"/>
                <a:gd name="T4" fmla="*/ 250 w 299"/>
                <a:gd name="T5" fmla="*/ 163 h 563"/>
                <a:gd name="T6" fmla="*/ 249 w 299"/>
                <a:gd name="T7" fmla="*/ 163 h 563"/>
                <a:gd name="T8" fmla="*/ 186 w 299"/>
                <a:gd name="T9" fmla="*/ 163 h 563"/>
                <a:gd name="T10" fmla="*/ 260 w 299"/>
                <a:gd name="T11" fmla="*/ 81 h 563"/>
                <a:gd name="T12" fmla="*/ 178 w 299"/>
                <a:gd name="T13" fmla="*/ 0 h 563"/>
                <a:gd name="T14" fmla="*/ 178 w 299"/>
                <a:gd name="T15" fmla="*/ 163 h 563"/>
                <a:gd name="T16" fmla="*/ 178 w 299"/>
                <a:gd name="T17" fmla="*/ 163 h 563"/>
                <a:gd name="T18" fmla="*/ 43 w 299"/>
                <a:gd name="T19" fmla="*/ 28 h 563"/>
                <a:gd name="T20" fmla="*/ 22 w 299"/>
                <a:gd name="T21" fmla="*/ 40 h 563"/>
                <a:gd name="T22" fmla="*/ 0 w 299"/>
                <a:gd name="T23" fmla="*/ 55 h 563"/>
                <a:gd name="T24" fmla="*/ 129 w 299"/>
                <a:gd name="T25" fmla="*/ 183 h 563"/>
                <a:gd name="T26" fmla="*/ 129 w 299"/>
                <a:gd name="T27" fmla="*/ 464 h 563"/>
                <a:gd name="T28" fmla="*/ 228 w 299"/>
                <a:gd name="T29" fmla="*/ 563 h 563"/>
                <a:gd name="T30" fmla="*/ 228 w 299"/>
                <a:gd name="T31" fmla="*/ 493 h 563"/>
                <a:gd name="T32" fmla="*/ 178 w 299"/>
                <a:gd name="T33" fmla="*/ 443 h 563"/>
                <a:gd name="T34" fmla="*/ 178 w 299"/>
                <a:gd name="T35" fmla="*/ 21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563">
                  <a:moveTo>
                    <a:pt x="178" y="212"/>
                  </a:moveTo>
                  <a:cubicBezTo>
                    <a:pt x="299" y="212"/>
                    <a:pt x="299" y="212"/>
                    <a:pt x="299" y="212"/>
                  </a:cubicBezTo>
                  <a:cubicBezTo>
                    <a:pt x="250" y="163"/>
                    <a:pt x="250" y="163"/>
                    <a:pt x="250" y="163"/>
                  </a:cubicBezTo>
                  <a:cubicBezTo>
                    <a:pt x="249" y="163"/>
                    <a:pt x="249" y="163"/>
                    <a:pt x="249" y="163"/>
                  </a:cubicBezTo>
                  <a:cubicBezTo>
                    <a:pt x="186" y="163"/>
                    <a:pt x="186" y="163"/>
                    <a:pt x="186" y="163"/>
                  </a:cubicBezTo>
                  <a:cubicBezTo>
                    <a:pt x="227" y="159"/>
                    <a:pt x="260" y="124"/>
                    <a:pt x="260" y="81"/>
                  </a:cubicBezTo>
                  <a:cubicBezTo>
                    <a:pt x="260" y="36"/>
                    <a:pt x="223" y="0"/>
                    <a:pt x="178" y="0"/>
                  </a:cubicBezTo>
                  <a:cubicBezTo>
                    <a:pt x="178" y="163"/>
                    <a:pt x="178" y="163"/>
                    <a:pt x="178" y="163"/>
                  </a:cubicBezTo>
                  <a:cubicBezTo>
                    <a:pt x="178" y="163"/>
                    <a:pt x="178" y="163"/>
                    <a:pt x="178" y="163"/>
                  </a:cubicBezTo>
                  <a:cubicBezTo>
                    <a:pt x="43" y="28"/>
                    <a:pt x="43" y="28"/>
                    <a:pt x="43" y="28"/>
                  </a:cubicBezTo>
                  <a:cubicBezTo>
                    <a:pt x="36" y="31"/>
                    <a:pt x="29" y="35"/>
                    <a:pt x="22" y="40"/>
                  </a:cubicBezTo>
                  <a:cubicBezTo>
                    <a:pt x="14" y="45"/>
                    <a:pt x="7" y="50"/>
                    <a:pt x="0" y="55"/>
                  </a:cubicBezTo>
                  <a:cubicBezTo>
                    <a:pt x="129" y="183"/>
                    <a:pt x="129" y="183"/>
                    <a:pt x="129" y="183"/>
                  </a:cubicBezTo>
                  <a:cubicBezTo>
                    <a:pt x="129" y="464"/>
                    <a:pt x="129" y="464"/>
                    <a:pt x="129" y="464"/>
                  </a:cubicBezTo>
                  <a:cubicBezTo>
                    <a:pt x="228" y="563"/>
                    <a:pt x="228" y="563"/>
                    <a:pt x="228" y="563"/>
                  </a:cubicBezTo>
                  <a:cubicBezTo>
                    <a:pt x="228" y="493"/>
                    <a:pt x="228" y="493"/>
                    <a:pt x="228" y="493"/>
                  </a:cubicBezTo>
                  <a:cubicBezTo>
                    <a:pt x="178" y="443"/>
                    <a:pt x="178" y="443"/>
                    <a:pt x="178" y="443"/>
                  </a:cubicBezTo>
                  <a:lnTo>
                    <a:pt x="178"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6"/>
            <p:cNvSpPr>
              <a:spLocks/>
            </p:cNvSpPr>
            <p:nvPr/>
          </p:nvSpPr>
          <p:spPr bwMode="auto">
            <a:xfrm>
              <a:off x="414338" y="6550025"/>
              <a:ext cx="25400" cy="122237"/>
            </a:xfrm>
            <a:custGeom>
              <a:avLst/>
              <a:gdLst>
                <a:gd name="T0" fmla="*/ 0 w 16"/>
                <a:gd name="T1" fmla="*/ 0 h 77"/>
                <a:gd name="T2" fmla="*/ 0 w 16"/>
                <a:gd name="T3" fmla="*/ 77 h 77"/>
                <a:gd name="T4" fmla="*/ 16 w 16"/>
                <a:gd name="T5" fmla="*/ 77 h 77"/>
                <a:gd name="T6" fmla="*/ 16 w 16"/>
                <a:gd name="T7" fmla="*/ 16 h 77"/>
                <a:gd name="T8" fmla="*/ 0 w 16"/>
                <a:gd name="T9" fmla="*/ 0 h 77"/>
              </a:gdLst>
              <a:ahLst/>
              <a:cxnLst>
                <a:cxn ang="0">
                  <a:pos x="T0" y="T1"/>
                </a:cxn>
                <a:cxn ang="0">
                  <a:pos x="T2" y="T3"/>
                </a:cxn>
                <a:cxn ang="0">
                  <a:pos x="T4" y="T5"/>
                </a:cxn>
                <a:cxn ang="0">
                  <a:pos x="T6" y="T7"/>
                </a:cxn>
                <a:cxn ang="0">
                  <a:pos x="T8" y="T9"/>
                </a:cxn>
              </a:cxnLst>
              <a:rect l="0" t="0" r="r" b="b"/>
              <a:pathLst>
                <a:path w="16" h="77">
                  <a:moveTo>
                    <a:pt x="0" y="0"/>
                  </a:moveTo>
                  <a:lnTo>
                    <a:pt x="0" y="77"/>
                  </a:lnTo>
                  <a:lnTo>
                    <a:pt x="16" y="77"/>
                  </a:lnTo>
                  <a:lnTo>
                    <a:pt x="16"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7"/>
            <p:cNvSpPr>
              <a:spLocks/>
            </p:cNvSpPr>
            <p:nvPr/>
          </p:nvSpPr>
          <p:spPr bwMode="auto">
            <a:xfrm>
              <a:off x="439738" y="6575425"/>
              <a:ext cx="60325" cy="25400"/>
            </a:xfrm>
            <a:custGeom>
              <a:avLst/>
              <a:gdLst>
                <a:gd name="T0" fmla="*/ 38 w 38"/>
                <a:gd name="T1" fmla="*/ 16 h 16"/>
                <a:gd name="T2" fmla="*/ 22 w 38"/>
                <a:gd name="T3" fmla="*/ 0 h 16"/>
                <a:gd name="T4" fmla="*/ 0 w 38"/>
                <a:gd name="T5" fmla="*/ 0 h 16"/>
                <a:gd name="T6" fmla="*/ 16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22" y="0"/>
                  </a:lnTo>
                  <a:lnTo>
                    <a:pt x="0" y="0"/>
                  </a:lnTo>
                  <a:lnTo>
                    <a:pt x="16" y="1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9" name="Freeform 28"/>
            <p:cNvSpPr>
              <a:spLocks/>
            </p:cNvSpPr>
            <p:nvPr/>
          </p:nvSpPr>
          <p:spPr bwMode="auto">
            <a:xfrm>
              <a:off x="254000" y="6489700"/>
              <a:ext cx="85725" cy="163512"/>
            </a:xfrm>
            <a:custGeom>
              <a:avLst/>
              <a:gdLst>
                <a:gd name="T0" fmla="*/ 170 w 170"/>
                <a:gd name="T1" fmla="*/ 327 h 327"/>
                <a:gd name="T2" fmla="*/ 170 w 170"/>
                <a:gd name="T3" fmla="*/ 324 h 327"/>
                <a:gd name="T4" fmla="*/ 170 w 170"/>
                <a:gd name="T5" fmla="*/ 324 h 327"/>
                <a:gd name="T6" fmla="*/ 170 w 170"/>
                <a:gd name="T7" fmla="*/ 114 h 327"/>
                <a:gd name="T8" fmla="*/ 56 w 170"/>
                <a:gd name="T9" fmla="*/ 0 h 327"/>
                <a:gd name="T10" fmla="*/ 29 w 170"/>
                <a:gd name="T11" fmla="*/ 43 h 327"/>
                <a:gd name="T12" fmla="*/ 121 w 170"/>
                <a:gd name="T13" fmla="*/ 135 h 327"/>
                <a:gd name="T14" fmla="*/ 121 w 170"/>
                <a:gd name="T15" fmla="*/ 205 h 327"/>
                <a:gd name="T16" fmla="*/ 121 w 170"/>
                <a:gd name="T17" fmla="*/ 205 h 327"/>
                <a:gd name="T18" fmla="*/ 9 w 170"/>
                <a:gd name="T19" fmla="*/ 93 h 327"/>
                <a:gd name="T20" fmla="*/ 0 w 170"/>
                <a:gd name="T21" fmla="*/ 155 h 327"/>
                <a:gd name="T22" fmla="*/ 170 w 170"/>
                <a:gd name="T23"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327">
                  <a:moveTo>
                    <a:pt x="170" y="327"/>
                  </a:moveTo>
                  <a:cubicBezTo>
                    <a:pt x="170" y="324"/>
                    <a:pt x="170" y="324"/>
                    <a:pt x="170" y="324"/>
                  </a:cubicBezTo>
                  <a:cubicBezTo>
                    <a:pt x="170" y="324"/>
                    <a:pt x="170" y="324"/>
                    <a:pt x="170" y="324"/>
                  </a:cubicBezTo>
                  <a:cubicBezTo>
                    <a:pt x="170" y="114"/>
                    <a:pt x="170" y="114"/>
                    <a:pt x="170" y="114"/>
                  </a:cubicBezTo>
                  <a:cubicBezTo>
                    <a:pt x="56" y="0"/>
                    <a:pt x="56" y="0"/>
                    <a:pt x="56" y="0"/>
                  </a:cubicBezTo>
                  <a:cubicBezTo>
                    <a:pt x="46" y="13"/>
                    <a:pt x="36" y="28"/>
                    <a:pt x="29" y="43"/>
                  </a:cubicBezTo>
                  <a:cubicBezTo>
                    <a:pt x="121" y="135"/>
                    <a:pt x="121" y="135"/>
                    <a:pt x="121" y="135"/>
                  </a:cubicBezTo>
                  <a:cubicBezTo>
                    <a:pt x="121" y="205"/>
                    <a:pt x="121" y="205"/>
                    <a:pt x="121" y="205"/>
                  </a:cubicBezTo>
                  <a:cubicBezTo>
                    <a:pt x="121" y="205"/>
                    <a:pt x="121" y="205"/>
                    <a:pt x="121" y="205"/>
                  </a:cubicBezTo>
                  <a:cubicBezTo>
                    <a:pt x="9" y="93"/>
                    <a:pt x="9" y="93"/>
                    <a:pt x="9" y="93"/>
                  </a:cubicBezTo>
                  <a:cubicBezTo>
                    <a:pt x="4" y="113"/>
                    <a:pt x="1" y="133"/>
                    <a:pt x="0" y="155"/>
                  </a:cubicBezTo>
                  <a:cubicBezTo>
                    <a:pt x="0" y="155"/>
                    <a:pt x="165" y="322"/>
                    <a:pt x="170"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29"/>
            <p:cNvSpPr>
              <a:spLocks/>
            </p:cNvSpPr>
            <p:nvPr/>
          </p:nvSpPr>
          <p:spPr bwMode="auto">
            <a:xfrm>
              <a:off x="254000" y="6602413"/>
              <a:ext cx="160338" cy="195262"/>
            </a:xfrm>
            <a:custGeom>
              <a:avLst/>
              <a:gdLst>
                <a:gd name="T0" fmla="*/ 0 w 101"/>
                <a:gd name="T1" fmla="*/ 0 h 123"/>
                <a:gd name="T2" fmla="*/ 0 w 101"/>
                <a:gd name="T3" fmla="*/ 23 h 123"/>
                <a:gd name="T4" fmla="*/ 101 w 101"/>
                <a:gd name="T5" fmla="*/ 123 h 123"/>
                <a:gd name="T6" fmla="*/ 101 w 101"/>
                <a:gd name="T7" fmla="*/ 101 h 123"/>
                <a:gd name="T8" fmla="*/ 0 w 101"/>
                <a:gd name="T9" fmla="*/ 0 h 123"/>
              </a:gdLst>
              <a:ahLst/>
              <a:cxnLst>
                <a:cxn ang="0">
                  <a:pos x="T0" y="T1"/>
                </a:cxn>
                <a:cxn ang="0">
                  <a:pos x="T2" y="T3"/>
                </a:cxn>
                <a:cxn ang="0">
                  <a:pos x="T4" y="T5"/>
                </a:cxn>
                <a:cxn ang="0">
                  <a:pos x="T6" y="T7"/>
                </a:cxn>
                <a:cxn ang="0">
                  <a:pos x="T8" y="T9"/>
                </a:cxn>
              </a:cxnLst>
              <a:rect l="0" t="0" r="r" b="b"/>
              <a:pathLst>
                <a:path w="101" h="123">
                  <a:moveTo>
                    <a:pt x="0" y="0"/>
                  </a:moveTo>
                  <a:lnTo>
                    <a:pt x="0" y="23"/>
                  </a:lnTo>
                  <a:lnTo>
                    <a:pt x="101" y="123"/>
                  </a:lnTo>
                  <a:lnTo>
                    <a:pt x="101" y="10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30"/>
            <p:cNvSpPr>
              <a:spLocks/>
            </p:cNvSpPr>
            <p:nvPr/>
          </p:nvSpPr>
          <p:spPr bwMode="auto">
            <a:xfrm>
              <a:off x="490538" y="6640513"/>
              <a:ext cx="80963" cy="73025"/>
            </a:xfrm>
            <a:custGeom>
              <a:avLst/>
              <a:gdLst>
                <a:gd name="T0" fmla="*/ 99 w 163"/>
                <a:gd name="T1" fmla="*/ 0 h 145"/>
                <a:gd name="T2" fmla="*/ 49 w 163"/>
                <a:gd name="T3" fmla="*/ 0 h 145"/>
                <a:gd name="T4" fmla="*/ 49 w 163"/>
                <a:gd name="T5" fmla="*/ 63 h 145"/>
                <a:gd name="T6" fmla="*/ 0 w 163"/>
                <a:gd name="T7" fmla="*/ 63 h 145"/>
                <a:gd name="T8" fmla="*/ 81 w 163"/>
                <a:gd name="T9" fmla="*/ 145 h 145"/>
                <a:gd name="T10" fmla="*/ 163 w 163"/>
                <a:gd name="T11" fmla="*/ 63 h 145"/>
                <a:gd name="T12" fmla="*/ 99 w 163"/>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63" h="145">
                  <a:moveTo>
                    <a:pt x="99" y="0"/>
                  </a:moveTo>
                  <a:cubicBezTo>
                    <a:pt x="49" y="0"/>
                    <a:pt x="49" y="0"/>
                    <a:pt x="49" y="0"/>
                  </a:cubicBezTo>
                  <a:cubicBezTo>
                    <a:pt x="49" y="63"/>
                    <a:pt x="49" y="63"/>
                    <a:pt x="49" y="63"/>
                  </a:cubicBezTo>
                  <a:cubicBezTo>
                    <a:pt x="0" y="63"/>
                    <a:pt x="0" y="63"/>
                    <a:pt x="0" y="63"/>
                  </a:cubicBezTo>
                  <a:cubicBezTo>
                    <a:pt x="0" y="108"/>
                    <a:pt x="36" y="145"/>
                    <a:pt x="81" y="145"/>
                  </a:cubicBezTo>
                  <a:cubicBezTo>
                    <a:pt x="126" y="145"/>
                    <a:pt x="163" y="108"/>
                    <a:pt x="163" y="63"/>
                  </a:cubicBez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31"/>
            <p:cNvSpPr>
              <a:spLocks/>
            </p:cNvSpPr>
            <p:nvPr/>
          </p:nvSpPr>
          <p:spPr bwMode="auto">
            <a:xfrm>
              <a:off x="606425" y="6526213"/>
              <a:ext cx="144463" cy="180975"/>
            </a:xfrm>
            <a:custGeom>
              <a:avLst/>
              <a:gdLst>
                <a:gd name="T0" fmla="*/ 87 w 91"/>
                <a:gd name="T1" fmla="*/ 92 h 114"/>
                <a:gd name="T2" fmla="*/ 74 w 91"/>
                <a:gd name="T3" fmla="*/ 114 h 114"/>
                <a:gd name="T4" fmla="*/ 0 w 91"/>
                <a:gd name="T5" fmla="*/ 114 h 114"/>
                <a:gd name="T6" fmla="*/ 48 w 91"/>
                <a:gd name="T7" fmla="*/ 23 h 114"/>
                <a:gd name="T8" fmla="*/ 6 w 91"/>
                <a:gd name="T9" fmla="*/ 23 h 114"/>
                <a:gd name="T10" fmla="*/ 18 w 91"/>
                <a:gd name="T11" fmla="*/ 0 h 114"/>
                <a:gd name="T12" fmla="*/ 91 w 91"/>
                <a:gd name="T13" fmla="*/ 0 h 114"/>
                <a:gd name="T14" fmla="*/ 44 w 91"/>
                <a:gd name="T15" fmla="*/ 92 h 114"/>
                <a:gd name="T16" fmla="*/ 87 w 91"/>
                <a:gd name="T17"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4">
                  <a:moveTo>
                    <a:pt x="87" y="92"/>
                  </a:moveTo>
                  <a:lnTo>
                    <a:pt x="74" y="114"/>
                  </a:lnTo>
                  <a:lnTo>
                    <a:pt x="0" y="114"/>
                  </a:lnTo>
                  <a:lnTo>
                    <a:pt x="48" y="23"/>
                  </a:lnTo>
                  <a:lnTo>
                    <a:pt x="6" y="23"/>
                  </a:lnTo>
                  <a:lnTo>
                    <a:pt x="18" y="0"/>
                  </a:lnTo>
                  <a:lnTo>
                    <a:pt x="91" y="0"/>
                  </a:lnTo>
                  <a:lnTo>
                    <a:pt x="44" y="92"/>
                  </a:lnTo>
                  <a:lnTo>
                    <a:pt x="87"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2"/>
            <p:cNvSpPr>
              <a:spLocks/>
            </p:cNvSpPr>
            <p:nvPr/>
          </p:nvSpPr>
          <p:spPr bwMode="auto">
            <a:xfrm>
              <a:off x="766763" y="6526213"/>
              <a:ext cx="103188" cy="180975"/>
            </a:xfrm>
            <a:custGeom>
              <a:avLst/>
              <a:gdLst>
                <a:gd name="T0" fmla="*/ 28 w 65"/>
                <a:gd name="T1" fmla="*/ 46 h 114"/>
                <a:gd name="T2" fmla="*/ 65 w 65"/>
                <a:gd name="T3" fmla="*/ 46 h 114"/>
                <a:gd name="T4" fmla="*/ 65 w 65"/>
                <a:gd name="T5" fmla="*/ 68 h 114"/>
                <a:gd name="T6" fmla="*/ 28 w 65"/>
                <a:gd name="T7" fmla="*/ 68 h 114"/>
                <a:gd name="T8" fmla="*/ 28 w 65"/>
                <a:gd name="T9" fmla="*/ 92 h 114"/>
                <a:gd name="T10" fmla="*/ 65 w 65"/>
                <a:gd name="T11" fmla="*/ 92 h 114"/>
                <a:gd name="T12" fmla="*/ 65 w 65"/>
                <a:gd name="T13" fmla="*/ 114 h 114"/>
                <a:gd name="T14" fmla="*/ 0 w 65"/>
                <a:gd name="T15" fmla="*/ 114 h 114"/>
                <a:gd name="T16" fmla="*/ 0 w 65"/>
                <a:gd name="T17" fmla="*/ 0 h 114"/>
                <a:gd name="T18" fmla="*/ 65 w 65"/>
                <a:gd name="T19" fmla="*/ 0 h 114"/>
                <a:gd name="T20" fmla="*/ 65 w 65"/>
                <a:gd name="T21" fmla="*/ 23 h 114"/>
                <a:gd name="T22" fmla="*/ 28 w 65"/>
                <a:gd name="T23" fmla="*/ 23 h 114"/>
                <a:gd name="T24" fmla="*/ 28 w 65"/>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14">
                  <a:moveTo>
                    <a:pt x="28" y="46"/>
                  </a:moveTo>
                  <a:lnTo>
                    <a:pt x="65" y="46"/>
                  </a:lnTo>
                  <a:lnTo>
                    <a:pt x="65" y="68"/>
                  </a:lnTo>
                  <a:lnTo>
                    <a:pt x="28" y="68"/>
                  </a:lnTo>
                  <a:lnTo>
                    <a:pt x="28" y="92"/>
                  </a:lnTo>
                  <a:lnTo>
                    <a:pt x="65" y="92"/>
                  </a:lnTo>
                  <a:lnTo>
                    <a:pt x="65" y="114"/>
                  </a:lnTo>
                  <a:lnTo>
                    <a:pt x="0" y="114"/>
                  </a:lnTo>
                  <a:lnTo>
                    <a:pt x="0" y="0"/>
                  </a:lnTo>
                  <a:lnTo>
                    <a:pt x="65" y="0"/>
                  </a:lnTo>
                  <a:lnTo>
                    <a:pt x="65" y="23"/>
                  </a:lnTo>
                  <a:lnTo>
                    <a:pt x="28" y="23"/>
                  </a:lnTo>
                  <a:lnTo>
                    <a:pt x="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33"/>
            <p:cNvSpPr>
              <a:spLocks noEditPoints="1"/>
            </p:cNvSpPr>
            <p:nvPr/>
          </p:nvSpPr>
          <p:spPr bwMode="auto">
            <a:xfrm>
              <a:off x="889000" y="6526213"/>
              <a:ext cx="131763" cy="180975"/>
            </a:xfrm>
            <a:custGeom>
              <a:avLst/>
              <a:gdLst>
                <a:gd name="T0" fmla="*/ 123 w 260"/>
                <a:gd name="T1" fmla="*/ 0 h 360"/>
                <a:gd name="T2" fmla="*/ 215 w 260"/>
                <a:gd name="T3" fmla="*/ 17 h 360"/>
                <a:gd name="T4" fmla="*/ 255 w 260"/>
                <a:gd name="T5" fmla="*/ 98 h 360"/>
                <a:gd name="T6" fmla="*/ 231 w 260"/>
                <a:gd name="T7" fmla="*/ 160 h 360"/>
                <a:gd name="T8" fmla="*/ 193 w 260"/>
                <a:gd name="T9" fmla="*/ 181 h 360"/>
                <a:gd name="T10" fmla="*/ 236 w 260"/>
                <a:gd name="T11" fmla="*/ 202 h 360"/>
                <a:gd name="T12" fmla="*/ 260 w 260"/>
                <a:gd name="T13" fmla="*/ 264 h 360"/>
                <a:gd name="T14" fmla="*/ 223 w 260"/>
                <a:gd name="T15" fmla="*/ 343 h 360"/>
                <a:gd name="T16" fmla="*/ 147 w 260"/>
                <a:gd name="T17" fmla="*/ 360 h 360"/>
                <a:gd name="T18" fmla="*/ 0 w 260"/>
                <a:gd name="T19" fmla="*/ 360 h 360"/>
                <a:gd name="T20" fmla="*/ 0 w 260"/>
                <a:gd name="T21" fmla="*/ 0 h 360"/>
                <a:gd name="T22" fmla="*/ 123 w 260"/>
                <a:gd name="T23" fmla="*/ 0 h 360"/>
                <a:gd name="T24" fmla="*/ 88 w 260"/>
                <a:gd name="T25" fmla="*/ 149 h 360"/>
                <a:gd name="T26" fmla="*/ 109 w 260"/>
                <a:gd name="T27" fmla="*/ 149 h 360"/>
                <a:gd name="T28" fmla="*/ 166 w 260"/>
                <a:gd name="T29" fmla="*/ 107 h 360"/>
                <a:gd name="T30" fmla="*/ 108 w 260"/>
                <a:gd name="T31" fmla="*/ 65 h 360"/>
                <a:gd name="T32" fmla="*/ 88 w 260"/>
                <a:gd name="T33" fmla="*/ 65 h 360"/>
                <a:gd name="T34" fmla="*/ 88 w 260"/>
                <a:gd name="T35" fmla="*/ 149 h 360"/>
                <a:gd name="T36" fmla="*/ 88 w 260"/>
                <a:gd name="T37" fmla="*/ 297 h 360"/>
                <a:gd name="T38" fmla="*/ 119 w 260"/>
                <a:gd name="T39" fmla="*/ 297 h 360"/>
                <a:gd name="T40" fmla="*/ 172 w 260"/>
                <a:gd name="T41" fmla="*/ 256 h 360"/>
                <a:gd name="T42" fmla="*/ 152 w 260"/>
                <a:gd name="T43" fmla="*/ 219 h 360"/>
                <a:gd name="T44" fmla="*/ 107 w 260"/>
                <a:gd name="T45" fmla="*/ 212 h 360"/>
                <a:gd name="T46" fmla="*/ 88 w 260"/>
                <a:gd name="T47" fmla="*/ 212 h 360"/>
                <a:gd name="T48" fmla="*/ 88 w 260"/>
                <a:gd name="T49" fmla="*/ 29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60">
                  <a:moveTo>
                    <a:pt x="123" y="0"/>
                  </a:moveTo>
                  <a:cubicBezTo>
                    <a:pt x="169" y="0"/>
                    <a:pt x="195" y="5"/>
                    <a:pt x="215" y="17"/>
                  </a:cubicBezTo>
                  <a:cubicBezTo>
                    <a:pt x="240" y="32"/>
                    <a:pt x="255" y="63"/>
                    <a:pt x="255" y="98"/>
                  </a:cubicBezTo>
                  <a:cubicBezTo>
                    <a:pt x="255" y="123"/>
                    <a:pt x="247" y="144"/>
                    <a:pt x="231" y="160"/>
                  </a:cubicBezTo>
                  <a:cubicBezTo>
                    <a:pt x="220" y="171"/>
                    <a:pt x="212" y="176"/>
                    <a:pt x="193" y="181"/>
                  </a:cubicBezTo>
                  <a:cubicBezTo>
                    <a:pt x="215" y="186"/>
                    <a:pt x="225" y="191"/>
                    <a:pt x="236" y="202"/>
                  </a:cubicBezTo>
                  <a:cubicBezTo>
                    <a:pt x="252" y="217"/>
                    <a:pt x="260" y="238"/>
                    <a:pt x="260" y="264"/>
                  </a:cubicBezTo>
                  <a:cubicBezTo>
                    <a:pt x="260" y="298"/>
                    <a:pt x="247" y="327"/>
                    <a:pt x="223" y="343"/>
                  </a:cubicBezTo>
                  <a:cubicBezTo>
                    <a:pt x="206" y="355"/>
                    <a:pt x="184" y="360"/>
                    <a:pt x="147" y="360"/>
                  </a:cubicBezTo>
                  <a:cubicBezTo>
                    <a:pt x="0" y="360"/>
                    <a:pt x="0" y="360"/>
                    <a:pt x="0" y="360"/>
                  </a:cubicBezTo>
                  <a:cubicBezTo>
                    <a:pt x="0" y="0"/>
                    <a:pt x="0" y="0"/>
                    <a:pt x="0" y="0"/>
                  </a:cubicBezTo>
                  <a:lnTo>
                    <a:pt x="123" y="0"/>
                  </a:lnTo>
                  <a:close/>
                  <a:moveTo>
                    <a:pt x="88" y="149"/>
                  </a:moveTo>
                  <a:cubicBezTo>
                    <a:pt x="109" y="149"/>
                    <a:pt x="109" y="149"/>
                    <a:pt x="109" y="149"/>
                  </a:cubicBezTo>
                  <a:cubicBezTo>
                    <a:pt x="149" y="149"/>
                    <a:pt x="166" y="136"/>
                    <a:pt x="166" y="107"/>
                  </a:cubicBezTo>
                  <a:cubicBezTo>
                    <a:pt x="166" y="78"/>
                    <a:pt x="149" y="65"/>
                    <a:pt x="108" y="65"/>
                  </a:cubicBezTo>
                  <a:cubicBezTo>
                    <a:pt x="88" y="65"/>
                    <a:pt x="88" y="65"/>
                    <a:pt x="88" y="65"/>
                  </a:cubicBezTo>
                  <a:lnTo>
                    <a:pt x="88" y="149"/>
                  </a:lnTo>
                  <a:close/>
                  <a:moveTo>
                    <a:pt x="88" y="297"/>
                  </a:moveTo>
                  <a:cubicBezTo>
                    <a:pt x="119" y="297"/>
                    <a:pt x="119" y="297"/>
                    <a:pt x="119" y="297"/>
                  </a:cubicBezTo>
                  <a:cubicBezTo>
                    <a:pt x="156" y="297"/>
                    <a:pt x="172" y="285"/>
                    <a:pt x="172" y="256"/>
                  </a:cubicBezTo>
                  <a:cubicBezTo>
                    <a:pt x="172" y="238"/>
                    <a:pt x="165" y="226"/>
                    <a:pt x="152" y="219"/>
                  </a:cubicBezTo>
                  <a:cubicBezTo>
                    <a:pt x="143" y="214"/>
                    <a:pt x="134" y="212"/>
                    <a:pt x="107" y="212"/>
                  </a:cubicBezTo>
                  <a:cubicBezTo>
                    <a:pt x="88" y="212"/>
                    <a:pt x="88" y="212"/>
                    <a:pt x="88" y="212"/>
                  </a:cubicBezTo>
                  <a:lnTo>
                    <a:pt x="88"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4"/>
            <p:cNvSpPr>
              <a:spLocks noEditPoints="1"/>
            </p:cNvSpPr>
            <p:nvPr/>
          </p:nvSpPr>
          <p:spPr bwMode="auto">
            <a:xfrm>
              <a:off x="1039813" y="6526213"/>
              <a:ext cx="136525" cy="180975"/>
            </a:xfrm>
            <a:custGeom>
              <a:avLst/>
              <a:gdLst>
                <a:gd name="T0" fmla="*/ 88 w 271"/>
                <a:gd name="T1" fmla="*/ 360 h 360"/>
                <a:gd name="T2" fmla="*/ 0 w 271"/>
                <a:gd name="T3" fmla="*/ 360 h 360"/>
                <a:gd name="T4" fmla="*/ 0 w 271"/>
                <a:gd name="T5" fmla="*/ 0 h 360"/>
                <a:gd name="T6" fmla="*/ 117 w 271"/>
                <a:gd name="T7" fmla="*/ 0 h 360"/>
                <a:gd name="T8" fmla="*/ 222 w 271"/>
                <a:gd name="T9" fmla="*/ 27 h 360"/>
                <a:gd name="T10" fmla="*/ 261 w 271"/>
                <a:gd name="T11" fmla="*/ 118 h 360"/>
                <a:gd name="T12" fmla="*/ 192 w 271"/>
                <a:gd name="T13" fmla="*/ 228 h 360"/>
                <a:gd name="T14" fmla="*/ 271 w 271"/>
                <a:gd name="T15" fmla="*/ 360 h 360"/>
                <a:gd name="T16" fmla="*/ 166 w 271"/>
                <a:gd name="T17" fmla="*/ 360 h 360"/>
                <a:gd name="T18" fmla="*/ 88 w 271"/>
                <a:gd name="T19" fmla="*/ 221 h 360"/>
                <a:gd name="T20" fmla="*/ 88 w 271"/>
                <a:gd name="T21" fmla="*/ 360 h 360"/>
                <a:gd name="T22" fmla="*/ 116 w 271"/>
                <a:gd name="T23" fmla="*/ 171 h 360"/>
                <a:gd name="T24" fmla="*/ 173 w 271"/>
                <a:gd name="T25" fmla="*/ 122 h 360"/>
                <a:gd name="T26" fmla="*/ 121 w 271"/>
                <a:gd name="T27" fmla="*/ 72 h 360"/>
                <a:gd name="T28" fmla="*/ 88 w 271"/>
                <a:gd name="T29" fmla="*/ 72 h 360"/>
                <a:gd name="T30" fmla="*/ 88 w 271"/>
                <a:gd name="T31" fmla="*/ 171 h 360"/>
                <a:gd name="T32" fmla="*/ 116 w 271"/>
                <a:gd name="T33" fmla="*/ 17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360">
                  <a:moveTo>
                    <a:pt x="88" y="360"/>
                  </a:moveTo>
                  <a:cubicBezTo>
                    <a:pt x="0" y="360"/>
                    <a:pt x="0" y="360"/>
                    <a:pt x="0" y="360"/>
                  </a:cubicBezTo>
                  <a:cubicBezTo>
                    <a:pt x="0" y="0"/>
                    <a:pt x="0" y="0"/>
                    <a:pt x="0" y="0"/>
                  </a:cubicBezTo>
                  <a:cubicBezTo>
                    <a:pt x="117" y="0"/>
                    <a:pt x="117" y="0"/>
                    <a:pt x="117" y="0"/>
                  </a:cubicBezTo>
                  <a:cubicBezTo>
                    <a:pt x="164" y="0"/>
                    <a:pt x="199" y="9"/>
                    <a:pt x="222" y="27"/>
                  </a:cubicBezTo>
                  <a:cubicBezTo>
                    <a:pt x="247" y="46"/>
                    <a:pt x="261" y="79"/>
                    <a:pt x="261" y="118"/>
                  </a:cubicBezTo>
                  <a:cubicBezTo>
                    <a:pt x="261" y="173"/>
                    <a:pt x="238" y="209"/>
                    <a:pt x="192" y="228"/>
                  </a:cubicBezTo>
                  <a:cubicBezTo>
                    <a:pt x="271" y="360"/>
                    <a:pt x="271" y="360"/>
                    <a:pt x="271" y="360"/>
                  </a:cubicBezTo>
                  <a:cubicBezTo>
                    <a:pt x="166" y="360"/>
                    <a:pt x="166" y="360"/>
                    <a:pt x="166" y="360"/>
                  </a:cubicBezTo>
                  <a:cubicBezTo>
                    <a:pt x="88" y="221"/>
                    <a:pt x="88" y="221"/>
                    <a:pt x="88" y="221"/>
                  </a:cubicBezTo>
                  <a:lnTo>
                    <a:pt x="88" y="360"/>
                  </a:lnTo>
                  <a:close/>
                  <a:moveTo>
                    <a:pt x="116" y="171"/>
                  </a:moveTo>
                  <a:cubicBezTo>
                    <a:pt x="151" y="171"/>
                    <a:pt x="173" y="153"/>
                    <a:pt x="173" y="122"/>
                  </a:cubicBezTo>
                  <a:cubicBezTo>
                    <a:pt x="173" y="92"/>
                    <a:pt x="152" y="72"/>
                    <a:pt x="121" y="72"/>
                  </a:cubicBezTo>
                  <a:cubicBezTo>
                    <a:pt x="88" y="72"/>
                    <a:pt x="88" y="72"/>
                    <a:pt x="88" y="72"/>
                  </a:cubicBezTo>
                  <a:cubicBezTo>
                    <a:pt x="88" y="171"/>
                    <a:pt x="88" y="171"/>
                    <a:pt x="88" y="171"/>
                  </a:cubicBezTo>
                  <a:lnTo>
                    <a:pt x="11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5"/>
            <p:cNvSpPr>
              <a:spLocks noEditPoints="1"/>
            </p:cNvSpPr>
            <p:nvPr/>
          </p:nvSpPr>
          <p:spPr bwMode="auto">
            <a:xfrm>
              <a:off x="1176338" y="6526213"/>
              <a:ext cx="174625" cy="180975"/>
            </a:xfrm>
            <a:custGeom>
              <a:avLst/>
              <a:gdLst>
                <a:gd name="T0" fmla="*/ 73 w 110"/>
                <a:gd name="T1" fmla="*/ 0 h 114"/>
                <a:gd name="T2" fmla="*/ 38 w 110"/>
                <a:gd name="T3" fmla="*/ 0 h 114"/>
                <a:gd name="T4" fmla="*/ 0 w 110"/>
                <a:gd name="T5" fmla="*/ 114 h 114"/>
                <a:gd name="T6" fmla="*/ 29 w 110"/>
                <a:gd name="T7" fmla="*/ 114 h 114"/>
                <a:gd name="T8" fmla="*/ 36 w 110"/>
                <a:gd name="T9" fmla="*/ 92 h 114"/>
                <a:gd name="T10" fmla="*/ 73 w 110"/>
                <a:gd name="T11" fmla="*/ 92 h 114"/>
                <a:gd name="T12" fmla="*/ 80 w 110"/>
                <a:gd name="T13" fmla="*/ 114 h 114"/>
                <a:gd name="T14" fmla="*/ 110 w 110"/>
                <a:gd name="T15" fmla="*/ 114 h 114"/>
                <a:gd name="T16" fmla="*/ 73 w 110"/>
                <a:gd name="T17" fmla="*/ 0 h 114"/>
                <a:gd name="T18" fmla="*/ 43 w 110"/>
                <a:gd name="T19" fmla="*/ 70 h 114"/>
                <a:gd name="T20" fmla="*/ 55 w 110"/>
                <a:gd name="T21" fmla="*/ 33 h 114"/>
                <a:gd name="T22" fmla="*/ 66 w 110"/>
                <a:gd name="T23" fmla="*/ 70 h 114"/>
                <a:gd name="T24" fmla="*/ 43 w 110"/>
                <a:gd name="T25" fmla="*/ 7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14">
                  <a:moveTo>
                    <a:pt x="73" y="0"/>
                  </a:moveTo>
                  <a:lnTo>
                    <a:pt x="38" y="0"/>
                  </a:lnTo>
                  <a:lnTo>
                    <a:pt x="0" y="114"/>
                  </a:lnTo>
                  <a:lnTo>
                    <a:pt x="29" y="114"/>
                  </a:lnTo>
                  <a:lnTo>
                    <a:pt x="36" y="92"/>
                  </a:lnTo>
                  <a:lnTo>
                    <a:pt x="73" y="92"/>
                  </a:lnTo>
                  <a:lnTo>
                    <a:pt x="80" y="114"/>
                  </a:lnTo>
                  <a:lnTo>
                    <a:pt x="110" y="114"/>
                  </a:lnTo>
                  <a:lnTo>
                    <a:pt x="73" y="0"/>
                  </a:lnTo>
                  <a:close/>
                  <a:moveTo>
                    <a:pt x="43" y="70"/>
                  </a:moveTo>
                  <a:lnTo>
                    <a:pt x="55" y="33"/>
                  </a:lnTo>
                  <a:lnTo>
                    <a:pt x="66" y="70"/>
                  </a:lnTo>
                  <a:lnTo>
                    <a:pt x="43"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471228" y="3091819"/>
            <a:ext cx="4047948" cy="1137424"/>
          </a:xfrm>
        </p:spPr>
        <p:txBody>
          <a:bodyPr>
            <a:noAutofit/>
          </a:bodyPr>
          <a:lstStyle>
            <a:lvl1pPr algn="l">
              <a:defRPr sz="3600">
                <a:solidFill>
                  <a:schemeClr val="accent1"/>
                </a:solidFill>
              </a:defRPr>
            </a:lvl1pPr>
          </a:lstStyle>
          <a:p>
            <a:r>
              <a:rPr lang="en-US" dirty="0"/>
              <a:t>Click to edit Master title style</a:t>
            </a:r>
          </a:p>
        </p:txBody>
      </p:sp>
      <p:grpSp>
        <p:nvGrpSpPr>
          <p:cNvPr id="70" name="Group 69"/>
          <p:cNvGrpSpPr/>
          <p:nvPr userDrawn="1"/>
        </p:nvGrpSpPr>
        <p:grpSpPr>
          <a:xfrm>
            <a:off x="7404412" y="1248451"/>
            <a:ext cx="4240024" cy="4864498"/>
            <a:chOff x="9959950" y="4707058"/>
            <a:chExt cx="2029842" cy="1996506"/>
          </a:xfrm>
          <a:solidFill>
            <a:schemeClr val="bg1">
              <a:alpha val="5000"/>
            </a:schemeClr>
          </a:solidFill>
        </p:grpSpPr>
        <p:sp>
          <p:nvSpPr>
            <p:cNvPr id="71" name="Freeform 70"/>
            <p:cNvSpPr>
              <a:spLocks/>
            </p:cNvSpPr>
            <p:nvPr userDrawn="1"/>
          </p:nvSpPr>
          <p:spPr bwMode="auto">
            <a:xfrm>
              <a:off x="11304825" y="5592639"/>
              <a:ext cx="161099" cy="398038"/>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5" name="Freeform 74"/>
            <p:cNvSpPr>
              <a:spLocks/>
            </p:cNvSpPr>
            <p:nvPr userDrawn="1"/>
          </p:nvSpPr>
          <p:spPr bwMode="auto">
            <a:xfrm>
              <a:off x="10253507" y="4707058"/>
              <a:ext cx="961818" cy="1598468"/>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6" name="Freeform 75"/>
            <p:cNvSpPr>
              <a:spLocks/>
            </p:cNvSpPr>
            <p:nvPr userDrawn="1"/>
          </p:nvSpPr>
          <p:spPr bwMode="auto">
            <a:xfrm>
              <a:off x="10986207" y="5311485"/>
              <a:ext cx="158712" cy="679191"/>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7" name="Freeform 76"/>
            <p:cNvSpPr>
              <a:spLocks/>
            </p:cNvSpPr>
            <p:nvPr userDrawn="1"/>
          </p:nvSpPr>
          <p:spPr bwMode="auto">
            <a:xfrm>
              <a:off x="11144920" y="5450483"/>
              <a:ext cx="389023" cy="142157"/>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8" name="Freeform 77"/>
            <p:cNvSpPr>
              <a:spLocks/>
            </p:cNvSpPr>
            <p:nvPr userDrawn="1"/>
          </p:nvSpPr>
          <p:spPr bwMode="auto">
            <a:xfrm>
              <a:off x="9959950" y="4962940"/>
              <a:ext cx="547735" cy="929808"/>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9" name="Freeform 78"/>
            <p:cNvSpPr>
              <a:spLocks/>
            </p:cNvSpPr>
            <p:nvPr userDrawn="1"/>
          </p:nvSpPr>
          <p:spPr bwMode="auto">
            <a:xfrm>
              <a:off x="9963530" y="5602116"/>
              <a:ext cx="1022678" cy="1101448"/>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0" name="Freeform 79"/>
            <p:cNvSpPr>
              <a:spLocks/>
            </p:cNvSpPr>
            <p:nvPr userDrawn="1"/>
          </p:nvSpPr>
          <p:spPr bwMode="auto">
            <a:xfrm>
              <a:off x="11465923" y="5813771"/>
              <a:ext cx="523869" cy="407515"/>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81" name="Text Placeholder 2"/>
          <p:cNvSpPr>
            <a:spLocks noGrp="1"/>
          </p:cNvSpPr>
          <p:nvPr>
            <p:ph type="body" idx="1"/>
          </p:nvPr>
        </p:nvSpPr>
        <p:spPr>
          <a:xfrm>
            <a:off x="5689821" y="1661508"/>
            <a:ext cx="6093861" cy="843143"/>
          </a:xfrm>
        </p:spPr>
        <p:txBody>
          <a:bodyPr anchor="t" anchorCtr="0">
            <a:normAutofit/>
          </a:bodyPr>
          <a:lstStyle>
            <a:lvl1pPr marL="0" indent="0" algn="l">
              <a:spcBef>
                <a:spcPts val="600"/>
              </a:spcBef>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82" name="Text Placeholder 2"/>
          <p:cNvSpPr>
            <a:spLocks noGrp="1"/>
          </p:cNvSpPr>
          <p:nvPr>
            <p:ph type="body" idx="19"/>
          </p:nvPr>
        </p:nvSpPr>
        <p:spPr>
          <a:xfrm>
            <a:off x="5689821" y="914006"/>
            <a:ext cx="6093861" cy="747875"/>
          </a:xfrm>
        </p:spPr>
        <p:txBody>
          <a:bodyPr anchor="b" anchorCtr="0">
            <a:normAutofit/>
          </a:bodyPr>
          <a:lstStyle>
            <a:lvl1pPr marL="0" indent="0" algn="l">
              <a:spcBef>
                <a:spcPts val="600"/>
              </a:spcBef>
              <a:buNone/>
              <a:defRPr sz="24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83" name="Text Placeholder 2"/>
          <p:cNvSpPr>
            <a:spLocks noGrp="1"/>
          </p:cNvSpPr>
          <p:nvPr>
            <p:ph type="body" idx="20"/>
          </p:nvPr>
        </p:nvSpPr>
        <p:spPr>
          <a:xfrm>
            <a:off x="5689821" y="3731847"/>
            <a:ext cx="6093861" cy="843143"/>
          </a:xfrm>
        </p:spPr>
        <p:txBody>
          <a:bodyPr anchor="t" anchorCtr="0">
            <a:normAutofit/>
          </a:bodyPr>
          <a:lstStyle>
            <a:lvl1pPr marL="0" indent="0" algn="l">
              <a:spcBef>
                <a:spcPts val="600"/>
              </a:spcBef>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84" name="Text Placeholder 2"/>
          <p:cNvSpPr>
            <a:spLocks noGrp="1"/>
          </p:cNvSpPr>
          <p:nvPr>
            <p:ph type="body" idx="21"/>
          </p:nvPr>
        </p:nvSpPr>
        <p:spPr>
          <a:xfrm>
            <a:off x="5689821" y="2984345"/>
            <a:ext cx="6093861" cy="747875"/>
          </a:xfrm>
        </p:spPr>
        <p:txBody>
          <a:bodyPr anchor="b" anchorCtr="0">
            <a:normAutofit/>
          </a:bodyPr>
          <a:lstStyle>
            <a:lvl1pPr marL="0" indent="0" algn="l">
              <a:spcBef>
                <a:spcPts val="600"/>
              </a:spcBef>
              <a:buNone/>
              <a:defRPr sz="24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85" name="Text Placeholder 2"/>
          <p:cNvSpPr>
            <a:spLocks noGrp="1"/>
          </p:cNvSpPr>
          <p:nvPr>
            <p:ph type="body" idx="22"/>
          </p:nvPr>
        </p:nvSpPr>
        <p:spPr>
          <a:xfrm>
            <a:off x="5689821" y="5784933"/>
            <a:ext cx="6093861" cy="843143"/>
          </a:xfrm>
        </p:spPr>
        <p:txBody>
          <a:bodyPr anchor="t" anchorCtr="0">
            <a:normAutofit/>
          </a:bodyPr>
          <a:lstStyle>
            <a:lvl1pPr marL="0" indent="0" algn="l">
              <a:spcBef>
                <a:spcPts val="600"/>
              </a:spcBef>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86" name="Text Placeholder 2"/>
          <p:cNvSpPr>
            <a:spLocks noGrp="1"/>
          </p:cNvSpPr>
          <p:nvPr>
            <p:ph type="body" idx="23"/>
          </p:nvPr>
        </p:nvSpPr>
        <p:spPr>
          <a:xfrm>
            <a:off x="5689821" y="5037431"/>
            <a:ext cx="6093861" cy="747875"/>
          </a:xfrm>
        </p:spPr>
        <p:txBody>
          <a:bodyPr anchor="b" anchorCtr="0">
            <a:normAutofit/>
          </a:bodyPr>
          <a:lstStyle>
            <a:lvl1pPr marL="0" indent="0" algn="l">
              <a:spcBef>
                <a:spcPts val="600"/>
              </a:spcBef>
              <a:buNone/>
              <a:defRPr sz="24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37" name="Footer Placeholder 2"/>
          <p:cNvSpPr>
            <a:spLocks noGrp="1"/>
          </p:cNvSpPr>
          <p:nvPr>
            <p:ph type="ftr" sz="quarter" idx="10"/>
          </p:nvPr>
        </p:nvSpPr>
        <p:spPr>
          <a:xfrm>
            <a:off x="3267869" y="6584951"/>
            <a:ext cx="5653087" cy="273049"/>
          </a:xfrm>
        </p:spPr>
        <p:txBody>
          <a:bodyPr/>
          <a:lstStyle>
            <a:lvl1pPr>
              <a:defRPr>
                <a:solidFill>
                  <a:schemeClr val="tx2"/>
                </a:solidFill>
              </a:defRPr>
            </a:lvl1pPr>
          </a:lstStyle>
          <a:p>
            <a:r>
              <a:rPr lang="en-US" dirty="0"/>
              <a:t> Confidential: For Internal Use Only</a:t>
            </a:r>
          </a:p>
        </p:txBody>
      </p:sp>
      <p:sp>
        <p:nvSpPr>
          <p:cNvPr id="38" name="Slide Number Placeholder 3"/>
          <p:cNvSpPr>
            <a:spLocks noGrp="1"/>
          </p:cNvSpPr>
          <p:nvPr>
            <p:ph type="sldNum" sz="quarter" idx="11"/>
          </p:nvPr>
        </p:nvSpPr>
        <p:spPr>
          <a:xfrm>
            <a:off x="0" y="6584951"/>
            <a:ext cx="1219201" cy="273049"/>
          </a:xfrm>
        </p:spPr>
        <p:txBody>
          <a:bodyPr/>
          <a:lstStyle>
            <a:lvl1pPr>
              <a:defRPr>
                <a:solidFill>
                  <a:schemeClr val="tx2"/>
                </a:solidFill>
              </a:defRPr>
            </a:lvl1p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171576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hree column text slide">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0" y="1925052"/>
            <a:ext cx="12188824" cy="4932947"/>
            <a:chOff x="0" y="682330"/>
            <a:chExt cx="10942059" cy="6175670"/>
          </a:xfrm>
          <a:solidFill>
            <a:schemeClr val="accent4"/>
          </a:solidFill>
        </p:grpSpPr>
        <p:sp>
          <p:nvSpPr>
            <p:cNvPr id="3" name="Rectangle 2"/>
            <p:cNvSpPr/>
            <p:nvPr userDrawn="1"/>
          </p:nvSpPr>
          <p:spPr>
            <a:xfrm>
              <a:off x="0" y="682330"/>
              <a:ext cx="3647975" cy="6175670"/>
            </a:xfrm>
            <a:prstGeom prst="rect">
              <a:avLst/>
            </a:prstGeom>
            <a:solidFill>
              <a:schemeClr val="tx2"/>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1" name="Rectangle 40"/>
            <p:cNvSpPr/>
            <p:nvPr userDrawn="1"/>
          </p:nvSpPr>
          <p:spPr>
            <a:xfrm>
              <a:off x="3645828" y="682330"/>
              <a:ext cx="3647975" cy="6175670"/>
            </a:xfrm>
            <a:prstGeom prst="rect">
              <a:avLst/>
            </a:prstGeom>
            <a:solidFill>
              <a:schemeClr val="accent2"/>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2" name="Rectangle 41"/>
            <p:cNvSpPr/>
            <p:nvPr userDrawn="1"/>
          </p:nvSpPr>
          <p:spPr>
            <a:xfrm>
              <a:off x="7294084" y="682330"/>
              <a:ext cx="3647975" cy="6175670"/>
            </a:xfrm>
            <a:prstGeom prst="rect">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grpSp>
      <p:grpSp>
        <p:nvGrpSpPr>
          <p:cNvPr id="15" name="Group 14"/>
          <p:cNvGrpSpPr/>
          <p:nvPr userDrawn="1"/>
        </p:nvGrpSpPr>
        <p:grpSpPr>
          <a:xfrm>
            <a:off x="8572707" y="2246669"/>
            <a:ext cx="3168599" cy="3635273"/>
            <a:chOff x="9959950" y="4707058"/>
            <a:chExt cx="2029842" cy="1996506"/>
          </a:xfrm>
          <a:solidFill>
            <a:schemeClr val="bg1">
              <a:alpha val="5000"/>
            </a:schemeClr>
          </a:solidFill>
        </p:grpSpPr>
        <p:sp>
          <p:nvSpPr>
            <p:cNvPr id="16" name="Freeform 15"/>
            <p:cNvSpPr>
              <a:spLocks/>
            </p:cNvSpPr>
            <p:nvPr userDrawn="1"/>
          </p:nvSpPr>
          <p:spPr bwMode="auto">
            <a:xfrm>
              <a:off x="11304825" y="5592639"/>
              <a:ext cx="161099" cy="398038"/>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6"/>
            <p:cNvSpPr>
              <a:spLocks/>
            </p:cNvSpPr>
            <p:nvPr userDrawn="1"/>
          </p:nvSpPr>
          <p:spPr bwMode="auto">
            <a:xfrm>
              <a:off x="10253507" y="4707058"/>
              <a:ext cx="961818" cy="1598468"/>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7"/>
            <p:cNvSpPr>
              <a:spLocks/>
            </p:cNvSpPr>
            <p:nvPr userDrawn="1"/>
          </p:nvSpPr>
          <p:spPr bwMode="auto">
            <a:xfrm>
              <a:off x="10986207" y="5311485"/>
              <a:ext cx="158712" cy="679191"/>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18"/>
            <p:cNvSpPr>
              <a:spLocks/>
            </p:cNvSpPr>
            <p:nvPr userDrawn="1"/>
          </p:nvSpPr>
          <p:spPr bwMode="auto">
            <a:xfrm>
              <a:off x="11144920" y="5450483"/>
              <a:ext cx="389023" cy="142157"/>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19"/>
            <p:cNvSpPr>
              <a:spLocks/>
            </p:cNvSpPr>
            <p:nvPr userDrawn="1"/>
          </p:nvSpPr>
          <p:spPr bwMode="auto">
            <a:xfrm>
              <a:off x="9959950" y="4962940"/>
              <a:ext cx="547735" cy="929808"/>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1" name="Freeform 20"/>
            <p:cNvSpPr>
              <a:spLocks/>
            </p:cNvSpPr>
            <p:nvPr userDrawn="1"/>
          </p:nvSpPr>
          <p:spPr bwMode="auto">
            <a:xfrm>
              <a:off x="9963530" y="5602116"/>
              <a:ext cx="1022678" cy="1101448"/>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2" name="Freeform 21"/>
            <p:cNvSpPr>
              <a:spLocks/>
            </p:cNvSpPr>
            <p:nvPr userDrawn="1"/>
          </p:nvSpPr>
          <p:spPr bwMode="auto">
            <a:xfrm>
              <a:off x="11465923" y="5813771"/>
              <a:ext cx="523869" cy="407515"/>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3" name="Rectangle 22"/>
          <p:cNvSpPr/>
          <p:nvPr userDrawn="1"/>
        </p:nvSpPr>
        <p:spPr>
          <a:xfrm>
            <a:off x="0" y="0"/>
            <a:ext cx="12188825" cy="6978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solidFill>
                <a:prstClr val="white"/>
              </a:solidFill>
            </a:endParaRPr>
          </a:p>
        </p:txBody>
      </p:sp>
      <p:grpSp>
        <p:nvGrpSpPr>
          <p:cNvPr id="24" name="Group 23"/>
          <p:cNvGrpSpPr>
            <a:grpSpLocks noChangeAspect="1"/>
          </p:cNvGrpSpPr>
          <p:nvPr userDrawn="1"/>
        </p:nvGrpSpPr>
        <p:grpSpPr>
          <a:xfrm>
            <a:off x="403282" y="151854"/>
            <a:ext cx="1297406" cy="418699"/>
            <a:chOff x="254000" y="6443663"/>
            <a:chExt cx="1096963" cy="354012"/>
          </a:xfrm>
          <a:solidFill>
            <a:schemeClr val="bg1"/>
          </a:solidFill>
        </p:grpSpPr>
        <p:sp>
          <p:nvSpPr>
            <p:cNvPr id="25" name="Freeform 24"/>
            <p:cNvSpPr>
              <a:spLocks/>
            </p:cNvSpPr>
            <p:nvPr/>
          </p:nvSpPr>
          <p:spPr bwMode="auto">
            <a:xfrm>
              <a:off x="465138" y="6600825"/>
              <a:ext cx="25400" cy="71437"/>
            </a:xfrm>
            <a:custGeom>
              <a:avLst/>
              <a:gdLst>
                <a:gd name="T0" fmla="*/ 16 w 16"/>
                <a:gd name="T1" fmla="*/ 16 h 45"/>
                <a:gd name="T2" fmla="*/ 0 w 16"/>
                <a:gd name="T3" fmla="*/ 0 h 45"/>
                <a:gd name="T4" fmla="*/ 0 w 16"/>
                <a:gd name="T5" fmla="*/ 45 h 45"/>
                <a:gd name="T6" fmla="*/ 16 w 16"/>
                <a:gd name="T7" fmla="*/ 45 h 45"/>
                <a:gd name="T8" fmla="*/ 16 w 16"/>
                <a:gd name="T9" fmla="*/ 16 h 45"/>
              </a:gdLst>
              <a:ahLst/>
              <a:cxnLst>
                <a:cxn ang="0">
                  <a:pos x="T0" y="T1"/>
                </a:cxn>
                <a:cxn ang="0">
                  <a:pos x="T2" y="T3"/>
                </a:cxn>
                <a:cxn ang="0">
                  <a:pos x="T4" y="T5"/>
                </a:cxn>
                <a:cxn ang="0">
                  <a:pos x="T6" y="T7"/>
                </a:cxn>
                <a:cxn ang="0">
                  <a:pos x="T8" y="T9"/>
                </a:cxn>
              </a:cxnLst>
              <a:rect l="0" t="0" r="r" b="b"/>
              <a:pathLst>
                <a:path w="16" h="45">
                  <a:moveTo>
                    <a:pt x="16" y="16"/>
                  </a:moveTo>
                  <a:lnTo>
                    <a:pt x="0" y="0"/>
                  </a:lnTo>
                  <a:lnTo>
                    <a:pt x="0" y="45"/>
                  </a:lnTo>
                  <a:lnTo>
                    <a:pt x="16" y="45"/>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25"/>
            <p:cNvSpPr>
              <a:spLocks/>
            </p:cNvSpPr>
            <p:nvPr/>
          </p:nvSpPr>
          <p:spPr bwMode="auto">
            <a:xfrm>
              <a:off x="300038" y="6443663"/>
              <a:ext cx="150813" cy="284162"/>
            </a:xfrm>
            <a:custGeom>
              <a:avLst/>
              <a:gdLst>
                <a:gd name="T0" fmla="*/ 178 w 299"/>
                <a:gd name="T1" fmla="*/ 212 h 563"/>
                <a:gd name="T2" fmla="*/ 299 w 299"/>
                <a:gd name="T3" fmla="*/ 212 h 563"/>
                <a:gd name="T4" fmla="*/ 250 w 299"/>
                <a:gd name="T5" fmla="*/ 163 h 563"/>
                <a:gd name="T6" fmla="*/ 249 w 299"/>
                <a:gd name="T7" fmla="*/ 163 h 563"/>
                <a:gd name="T8" fmla="*/ 186 w 299"/>
                <a:gd name="T9" fmla="*/ 163 h 563"/>
                <a:gd name="T10" fmla="*/ 260 w 299"/>
                <a:gd name="T11" fmla="*/ 81 h 563"/>
                <a:gd name="T12" fmla="*/ 178 w 299"/>
                <a:gd name="T13" fmla="*/ 0 h 563"/>
                <a:gd name="T14" fmla="*/ 178 w 299"/>
                <a:gd name="T15" fmla="*/ 163 h 563"/>
                <a:gd name="T16" fmla="*/ 178 w 299"/>
                <a:gd name="T17" fmla="*/ 163 h 563"/>
                <a:gd name="T18" fmla="*/ 43 w 299"/>
                <a:gd name="T19" fmla="*/ 28 h 563"/>
                <a:gd name="T20" fmla="*/ 22 w 299"/>
                <a:gd name="T21" fmla="*/ 40 h 563"/>
                <a:gd name="T22" fmla="*/ 0 w 299"/>
                <a:gd name="T23" fmla="*/ 55 h 563"/>
                <a:gd name="T24" fmla="*/ 129 w 299"/>
                <a:gd name="T25" fmla="*/ 183 h 563"/>
                <a:gd name="T26" fmla="*/ 129 w 299"/>
                <a:gd name="T27" fmla="*/ 464 h 563"/>
                <a:gd name="T28" fmla="*/ 228 w 299"/>
                <a:gd name="T29" fmla="*/ 563 h 563"/>
                <a:gd name="T30" fmla="*/ 228 w 299"/>
                <a:gd name="T31" fmla="*/ 493 h 563"/>
                <a:gd name="T32" fmla="*/ 178 w 299"/>
                <a:gd name="T33" fmla="*/ 443 h 563"/>
                <a:gd name="T34" fmla="*/ 178 w 299"/>
                <a:gd name="T35" fmla="*/ 21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563">
                  <a:moveTo>
                    <a:pt x="178" y="212"/>
                  </a:moveTo>
                  <a:cubicBezTo>
                    <a:pt x="299" y="212"/>
                    <a:pt x="299" y="212"/>
                    <a:pt x="299" y="212"/>
                  </a:cubicBezTo>
                  <a:cubicBezTo>
                    <a:pt x="250" y="163"/>
                    <a:pt x="250" y="163"/>
                    <a:pt x="250" y="163"/>
                  </a:cubicBezTo>
                  <a:cubicBezTo>
                    <a:pt x="249" y="163"/>
                    <a:pt x="249" y="163"/>
                    <a:pt x="249" y="163"/>
                  </a:cubicBezTo>
                  <a:cubicBezTo>
                    <a:pt x="186" y="163"/>
                    <a:pt x="186" y="163"/>
                    <a:pt x="186" y="163"/>
                  </a:cubicBezTo>
                  <a:cubicBezTo>
                    <a:pt x="227" y="159"/>
                    <a:pt x="260" y="124"/>
                    <a:pt x="260" y="81"/>
                  </a:cubicBezTo>
                  <a:cubicBezTo>
                    <a:pt x="260" y="36"/>
                    <a:pt x="223" y="0"/>
                    <a:pt x="178" y="0"/>
                  </a:cubicBezTo>
                  <a:cubicBezTo>
                    <a:pt x="178" y="163"/>
                    <a:pt x="178" y="163"/>
                    <a:pt x="178" y="163"/>
                  </a:cubicBezTo>
                  <a:cubicBezTo>
                    <a:pt x="178" y="163"/>
                    <a:pt x="178" y="163"/>
                    <a:pt x="178" y="163"/>
                  </a:cubicBezTo>
                  <a:cubicBezTo>
                    <a:pt x="43" y="28"/>
                    <a:pt x="43" y="28"/>
                    <a:pt x="43" y="28"/>
                  </a:cubicBezTo>
                  <a:cubicBezTo>
                    <a:pt x="36" y="31"/>
                    <a:pt x="29" y="35"/>
                    <a:pt x="22" y="40"/>
                  </a:cubicBezTo>
                  <a:cubicBezTo>
                    <a:pt x="14" y="45"/>
                    <a:pt x="7" y="50"/>
                    <a:pt x="0" y="55"/>
                  </a:cubicBezTo>
                  <a:cubicBezTo>
                    <a:pt x="129" y="183"/>
                    <a:pt x="129" y="183"/>
                    <a:pt x="129" y="183"/>
                  </a:cubicBezTo>
                  <a:cubicBezTo>
                    <a:pt x="129" y="464"/>
                    <a:pt x="129" y="464"/>
                    <a:pt x="129" y="464"/>
                  </a:cubicBezTo>
                  <a:cubicBezTo>
                    <a:pt x="228" y="563"/>
                    <a:pt x="228" y="563"/>
                    <a:pt x="228" y="563"/>
                  </a:cubicBezTo>
                  <a:cubicBezTo>
                    <a:pt x="228" y="493"/>
                    <a:pt x="228" y="493"/>
                    <a:pt x="228" y="493"/>
                  </a:cubicBezTo>
                  <a:cubicBezTo>
                    <a:pt x="178" y="443"/>
                    <a:pt x="178" y="443"/>
                    <a:pt x="178" y="443"/>
                  </a:cubicBezTo>
                  <a:lnTo>
                    <a:pt x="178"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6"/>
            <p:cNvSpPr>
              <a:spLocks/>
            </p:cNvSpPr>
            <p:nvPr/>
          </p:nvSpPr>
          <p:spPr bwMode="auto">
            <a:xfrm>
              <a:off x="414338" y="6550025"/>
              <a:ext cx="25400" cy="122237"/>
            </a:xfrm>
            <a:custGeom>
              <a:avLst/>
              <a:gdLst>
                <a:gd name="T0" fmla="*/ 0 w 16"/>
                <a:gd name="T1" fmla="*/ 0 h 77"/>
                <a:gd name="T2" fmla="*/ 0 w 16"/>
                <a:gd name="T3" fmla="*/ 77 h 77"/>
                <a:gd name="T4" fmla="*/ 16 w 16"/>
                <a:gd name="T5" fmla="*/ 77 h 77"/>
                <a:gd name="T6" fmla="*/ 16 w 16"/>
                <a:gd name="T7" fmla="*/ 16 h 77"/>
                <a:gd name="T8" fmla="*/ 0 w 16"/>
                <a:gd name="T9" fmla="*/ 0 h 77"/>
              </a:gdLst>
              <a:ahLst/>
              <a:cxnLst>
                <a:cxn ang="0">
                  <a:pos x="T0" y="T1"/>
                </a:cxn>
                <a:cxn ang="0">
                  <a:pos x="T2" y="T3"/>
                </a:cxn>
                <a:cxn ang="0">
                  <a:pos x="T4" y="T5"/>
                </a:cxn>
                <a:cxn ang="0">
                  <a:pos x="T6" y="T7"/>
                </a:cxn>
                <a:cxn ang="0">
                  <a:pos x="T8" y="T9"/>
                </a:cxn>
              </a:cxnLst>
              <a:rect l="0" t="0" r="r" b="b"/>
              <a:pathLst>
                <a:path w="16" h="77">
                  <a:moveTo>
                    <a:pt x="0" y="0"/>
                  </a:moveTo>
                  <a:lnTo>
                    <a:pt x="0" y="77"/>
                  </a:lnTo>
                  <a:lnTo>
                    <a:pt x="16" y="77"/>
                  </a:lnTo>
                  <a:lnTo>
                    <a:pt x="16"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7"/>
            <p:cNvSpPr>
              <a:spLocks/>
            </p:cNvSpPr>
            <p:nvPr/>
          </p:nvSpPr>
          <p:spPr bwMode="auto">
            <a:xfrm>
              <a:off x="439738" y="6575425"/>
              <a:ext cx="60325" cy="25400"/>
            </a:xfrm>
            <a:custGeom>
              <a:avLst/>
              <a:gdLst>
                <a:gd name="T0" fmla="*/ 38 w 38"/>
                <a:gd name="T1" fmla="*/ 16 h 16"/>
                <a:gd name="T2" fmla="*/ 22 w 38"/>
                <a:gd name="T3" fmla="*/ 0 h 16"/>
                <a:gd name="T4" fmla="*/ 0 w 38"/>
                <a:gd name="T5" fmla="*/ 0 h 16"/>
                <a:gd name="T6" fmla="*/ 16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22" y="0"/>
                  </a:lnTo>
                  <a:lnTo>
                    <a:pt x="0" y="0"/>
                  </a:lnTo>
                  <a:lnTo>
                    <a:pt x="16" y="1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9" name="Freeform 28"/>
            <p:cNvSpPr>
              <a:spLocks/>
            </p:cNvSpPr>
            <p:nvPr/>
          </p:nvSpPr>
          <p:spPr bwMode="auto">
            <a:xfrm>
              <a:off x="254000" y="6489700"/>
              <a:ext cx="85725" cy="163512"/>
            </a:xfrm>
            <a:custGeom>
              <a:avLst/>
              <a:gdLst>
                <a:gd name="T0" fmla="*/ 170 w 170"/>
                <a:gd name="T1" fmla="*/ 327 h 327"/>
                <a:gd name="T2" fmla="*/ 170 w 170"/>
                <a:gd name="T3" fmla="*/ 324 h 327"/>
                <a:gd name="T4" fmla="*/ 170 w 170"/>
                <a:gd name="T5" fmla="*/ 324 h 327"/>
                <a:gd name="T6" fmla="*/ 170 w 170"/>
                <a:gd name="T7" fmla="*/ 114 h 327"/>
                <a:gd name="T8" fmla="*/ 56 w 170"/>
                <a:gd name="T9" fmla="*/ 0 h 327"/>
                <a:gd name="T10" fmla="*/ 29 w 170"/>
                <a:gd name="T11" fmla="*/ 43 h 327"/>
                <a:gd name="T12" fmla="*/ 121 w 170"/>
                <a:gd name="T13" fmla="*/ 135 h 327"/>
                <a:gd name="T14" fmla="*/ 121 w 170"/>
                <a:gd name="T15" fmla="*/ 205 h 327"/>
                <a:gd name="T16" fmla="*/ 121 w 170"/>
                <a:gd name="T17" fmla="*/ 205 h 327"/>
                <a:gd name="T18" fmla="*/ 9 w 170"/>
                <a:gd name="T19" fmla="*/ 93 h 327"/>
                <a:gd name="T20" fmla="*/ 0 w 170"/>
                <a:gd name="T21" fmla="*/ 155 h 327"/>
                <a:gd name="T22" fmla="*/ 170 w 170"/>
                <a:gd name="T23"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327">
                  <a:moveTo>
                    <a:pt x="170" y="327"/>
                  </a:moveTo>
                  <a:cubicBezTo>
                    <a:pt x="170" y="324"/>
                    <a:pt x="170" y="324"/>
                    <a:pt x="170" y="324"/>
                  </a:cubicBezTo>
                  <a:cubicBezTo>
                    <a:pt x="170" y="324"/>
                    <a:pt x="170" y="324"/>
                    <a:pt x="170" y="324"/>
                  </a:cubicBezTo>
                  <a:cubicBezTo>
                    <a:pt x="170" y="114"/>
                    <a:pt x="170" y="114"/>
                    <a:pt x="170" y="114"/>
                  </a:cubicBezTo>
                  <a:cubicBezTo>
                    <a:pt x="56" y="0"/>
                    <a:pt x="56" y="0"/>
                    <a:pt x="56" y="0"/>
                  </a:cubicBezTo>
                  <a:cubicBezTo>
                    <a:pt x="46" y="13"/>
                    <a:pt x="36" y="28"/>
                    <a:pt x="29" y="43"/>
                  </a:cubicBezTo>
                  <a:cubicBezTo>
                    <a:pt x="121" y="135"/>
                    <a:pt x="121" y="135"/>
                    <a:pt x="121" y="135"/>
                  </a:cubicBezTo>
                  <a:cubicBezTo>
                    <a:pt x="121" y="205"/>
                    <a:pt x="121" y="205"/>
                    <a:pt x="121" y="205"/>
                  </a:cubicBezTo>
                  <a:cubicBezTo>
                    <a:pt x="121" y="205"/>
                    <a:pt x="121" y="205"/>
                    <a:pt x="121" y="205"/>
                  </a:cubicBezTo>
                  <a:cubicBezTo>
                    <a:pt x="9" y="93"/>
                    <a:pt x="9" y="93"/>
                    <a:pt x="9" y="93"/>
                  </a:cubicBezTo>
                  <a:cubicBezTo>
                    <a:pt x="4" y="113"/>
                    <a:pt x="1" y="133"/>
                    <a:pt x="0" y="155"/>
                  </a:cubicBezTo>
                  <a:cubicBezTo>
                    <a:pt x="0" y="155"/>
                    <a:pt x="165" y="322"/>
                    <a:pt x="170"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29"/>
            <p:cNvSpPr>
              <a:spLocks/>
            </p:cNvSpPr>
            <p:nvPr/>
          </p:nvSpPr>
          <p:spPr bwMode="auto">
            <a:xfrm>
              <a:off x="254000" y="6602413"/>
              <a:ext cx="160338" cy="195262"/>
            </a:xfrm>
            <a:custGeom>
              <a:avLst/>
              <a:gdLst>
                <a:gd name="T0" fmla="*/ 0 w 101"/>
                <a:gd name="T1" fmla="*/ 0 h 123"/>
                <a:gd name="T2" fmla="*/ 0 w 101"/>
                <a:gd name="T3" fmla="*/ 23 h 123"/>
                <a:gd name="T4" fmla="*/ 101 w 101"/>
                <a:gd name="T5" fmla="*/ 123 h 123"/>
                <a:gd name="T6" fmla="*/ 101 w 101"/>
                <a:gd name="T7" fmla="*/ 101 h 123"/>
                <a:gd name="T8" fmla="*/ 0 w 101"/>
                <a:gd name="T9" fmla="*/ 0 h 123"/>
              </a:gdLst>
              <a:ahLst/>
              <a:cxnLst>
                <a:cxn ang="0">
                  <a:pos x="T0" y="T1"/>
                </a:cxn>
                <a:cxn ang="0">
                  <a:pos x="T2" y="T3"/>
                </a:cxn>
                <a:cxn ang="0">
                  <a:pos x="T4" y="T5"/>
                </a:cxn>
                <a:cxn ang="0">
                  <a:pos x="T6" y="T7"/>
                </a:cxn>
                <a:cxn ang="0">
                  <a:pos x="T8" y="T9"/>
                </a:cxn>
              </a:cxnLst>
              <a:rect l="0" t="0" r="r" b="b"/>
              <a:pathLst>
                <a:path w="101" h="123">
                  <a:moveTo>
                    <a:pt x="0" y="0"/>
                  </a:moveTo>
                  <a:lnTo>
                    <a:pt x="0" y="23"/>
                  </a:lnTo>
                  <a:lnTo>
                    <a:pt x="101" y="123"/>
                  </a:lnTo>
                  <a:lnTo>
                    <a:pt x="101" y="10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30"/>
            <p:cNvSpPr>
              <a:spLocks/>
            </p:cNvSpPr>
            <p:nvPr/>
          </p:nvSpPr>
          <p:spPr bwMode="auto">
            <a:xfrm>
              <a:off x="490538" y="6640513"/>
              <a:ext cx="80963" cy="73025"/>
            </a:xfrm>
            <a:custGeom>
              <a:avLst/>
              <a:gdLst>
                <a:gd name="T0" fmla="*/ 99 w 163"/>
                <a:gd name="T1" fmla="*/ 0 h 145"/>
                <a:gd name="T2" fmla="*/ 49 w 163"/>
                <a:gd name="T3" fmla="*/ 0 h 145"/>
                <a:gd name="T4" fmla="*/ 49 w 163"/>
                <a:gd name="T5" fmla="*/ 63 h 145"/>
                <a:gd name="T6" fmla="*/ 0 w 163"/>
                <a:gd name="T7" fmla="*/ 63 h 145"/>
                <a:gd name="T8" fmla="*/ 81 w 163"/>
                <a:gd name="T9" fmla="*/ 145 h 145"/>
                <a:gd name="T10" fmla="*/ 163 w 163"/>
                <a:gd name="T11" fmla="*/ 63 h 145"/>
                <a:gd name="T12" fmla="*/ 99 w 163"/>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63" h="145">
                  <a:moveTo>
                    <a:pt x="99" y="0"/>
                  </a:moveTo>
                  <a:cubicBezTo>
                    <a:pt x="49" y="0"/>
                    <a:pt x="49" y="0"/>
                    <a:pt x="49" y="0"/>
                  </a:cubicBezTo>
                  <a:cubicBezTo>
                    <a:pt x="49" y="63"/>
                    <a:pt x="49" y="63"/>
                    <a:pt x="49" y="63"/>
                  </a:cubicBezTo>
                  <a:cubicBezTo>
                    <a:pt x="0" y="63"/>
                    <a:pt x="0" y="63"/>
                    <a:pt x="0" y="63"/>
                  </a:cubicBezTo>
                  <a:cubicBezTo>
                    <a:pt x="0" y="108"/>
                    <a:pt x="36" y="145"/>
                    <a:pt x="81" y="145"/>
                  </a:cubicBezTo>
                  <a:cubicBezTo>
                    <a:pt x="126" y="145"/>
                    <a:pt x="163" y="108"/>
                    <a:pt x="163" y="63"/>
                  </a:cubicBez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31"/>
            <p:cNvSpPr>
              <a:spLocks/>
            </p:cNvSpPr>
            <p:nvPr/>
          </p:nvSpPr>
          <p:spPr bwMode="auto">
            <a:xfrm>
              <a:off x="606425" y="6526213"/>
              <a:ext cx="144463" cy="180975"/>
            </a:xfrm>
            <a:custGeom>
              <a:avLst/>
              <a:gdLst>
                <a:gd name="T0" fmla="*/ 87 w 91"/>
                <a:gd name="T1" fmla="*/ 92 h 114"/>
                <a:gd name="T2" fmla="*/ 74 w 91"/>
                <a:gd name="T3" fmla="*/ 114 h 114"/>
                <a:gd name="T4" fmla="*/ 0 w 91"/>
                <a:gd name="T5" fmla="*/ 114 h 114"/>
                <a:gd name="T6" fmla="*/ 48 w 91"/>
                <a:gd name="T7" fmla="*/ 23 h 114"/>
                <a:gd name="T8" fmla="*/ 6 w 91"/>
                <a:gd name="T9" fmla="*/ 23 h 114"/>
                <a:gd name="T10" fmla="*/ 18 w 91"/>
                <a:gd name="T11" fmla="*/ 0 h 114"/>
                <a:gd name="T12" fmla="*/ 91 w 91"/>
                <a:gd name="T13" fmla="*/ 0 h 114"/>
                <a:gd name="T14" fmla="*/ 44 w 91"/>
                <a:gd name="T15" fmla="*/ 92 h 114"/>
                <a:gd name="T16" fmla="*/ 87 w 91"/>
                <a:gd name="T17"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4">
                  <a:moveTo>
                    <a:pt x="87" y="92"/>
                  </a:moveTo>
                  <a:lnTo>
                    <a:pt x="74" y="114"/>
                  </a:lnTo>
                  <a:lnTo>
                    <a:pt x="0" y="114"/>
                  </a:lnTo>
                  <a:lnTo>
                    <a:pt x="48" y="23"/>
                  </a:lnTo>
                  <a:lnTo>
                    <a:pt x="6" y="23"/>
                  </a:lnTo>
                  <a:lnTo>
                    <a:pt x="18" y="0"/>
                  </a:lnTo>
                  <a:lnTo>
                    <a:pt x="91" y="0"/>
                  </a:lnTo>
                  <a:lnTo>
                    <a:pt x="44" y="92"/>
                  </a:lnTo>
                  <a:lnTo>
                    <a:pt x="87"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2"/>
            <p:cNvSpPr>
              <a:spLocks/>
            </p:cNvSpPr>
            <p:nvPr/>
          </p:nvSpPr>
          <p:spPr bwMode="auto">
            <a:xfrm>
              <a:off x="766763" y="6526213"/>
              <a:ext cx="103188" cy="180975"/>
            </a:xfrm>
            <a:custGeom>
              <a:avLst/>
              <a:gdLst>
                <a:gd name="T0" fmla="*/ 28 w 65"/>
                <a:gd name="T1" fmla="*/ 46 h 114"/>
                <a:gd name="T2" fmla="*/ 65 w 65"/>
                <a:gd name="T3" fmla="*/ 46 h 114"/>
                <a:gd name="T4" fmla="*/ 65 w 65"/>
                <a:gd name="T5" fmla="*/ 68 h 114"/>
                <a:gd name="T6" fmla="*/ 28 w 65"/>
                <a:gd name="T7" fmla="*/ 68 h 114"/>
                <a:gd name="T8" fmla="*/ 28 w 65"/>
                <a:gd name="T9" fmla="*/ 92 h 114"/>
                <a:gd name="T10" fmla="*/ 65 w 65"/>
                <a:gd name="T11" fmla="*/ 92 h 114"/>
                <a:gd name="T12" fmla="*/ 65 w 65"/>
                <a:gd name="T13" fmla="*/ 114 h 114"/>
                <a:gd name="T14" fmla="*/ 0 w 65"/>
                <a:gd name="T15" fmla="*/ 114 h 114"/>
                <a:gd name="T16" fmla="*/ 0 w 65"/>
                <a:gd name="T17" fmla="*/ 0 h 114"/>
                <a:gd name="T18" fmla="*/ 65 w 65"/>
                <a:gd name="T19" fmla="*/ 0 h 114"/>
                <a:gd name="T20" fmla="*/ 65 w 65"/>
                <a:gd name="T21" fmla="*/ 23 h 114"/>
                <a:gd name="T22" fmla="*/ 28 w 65"/>
                <a:gd name="T23" fmla="*/ 23 h 114"/>
                <a:gd name="T24" fmla="*/ 28 w 65"/>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14">
                  <a:moveTo>
                    <a:pt x="28" y="46"/>
                  </a:moveTo>
                  <a:lnTo>
                    <a:pt x="65" y="46"/>
                  </a:lnTo>
                  <a:lnTo>
                    <a:pt x="65" y="68"/>
                  </a:lnTo>
                  <a:lnTo>
                    <a:pt x="28" y="68"/>
                  </a:lnTo>
                  <a:lnTo>
                    <a:pt x="28" y="92"/>
                  </a:lnTo>
                  <a:lnTo>
                    <a:pt x="65" y="92"/>
                  </a:lnTo>
                  <a:lnTo>
                    <a:pt x="65" y="114"/>
                  </a:lnTo>
                  <a:lnTo>
                    <a:pt x="0" y="114"/>
                  </a:lnTo>
                  <a:lnTo>
                    <a:pt x="0" y="0"/>
                  </a:lnTo>
                  <a:lnTo>
                    <a:pt x="65" y="0"/>
                  </a:lnTo>
                  <a:lnTo>
                    <a:pt x="65" y="23"/>
                  </a:lnTo>
                  <a:lnTo>
                    <a:pt x="28" y="23"/>
                  </a:lnTo>
                  <a:lnTo>
                    <a:pt x="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33"/>
            <p:cNvSpPr>
              <a:spLocks noEditPoints="1"/>
            </p:cNvSpPr>
            <p:nvPr/>
          </p:nvSpPr>
          <p:spPr bwMode="auto">
            <a:xfrm>
              <a:off x="889000" y="6526213"/>
              <a:ext cx="131763" cy="180975"/>
            </a:xfrm>
            <a:custGeom>
              <a:avLst/>
              <a:gdLst>
                <a:gd name="T0" fmla="*/ 123 w 260"/>
                <a:gd name="T1" fmla="*/ 0 h 360"/>
                <a:gd name="T2" fmla="*/ 215 w 260"/>
                <a:gd name="T3" fmla="*/ 17 h 360"/>
                <a:gd name="T4" fmla="*/ 255 w 260"/>
                <a:gd name="T5" fmla="*/ 98 h 360"/>
                <a:gd name="T6" fmla="*/ 231 w 260"/>
                <a:gd name="T7" fmla="*/ 160 h 360"/>
                <a:gd name="T8" fmla="*/ 193 w 260"/>
                <a:gd name="T9" fmla="*/ 181 h 360"/>
                <a:gd name="T10" fmla="*/ 236 w 260"/>
                <a:gd name="T11" fmla="*/ 202 h 360"/>
                <a:gd name="T12" fmla="*/ 260 w 260"/>
                <a:gd name="T13" fmla="*/ 264 h 360"/>
                <a:gd name="T14" fmla="*/ 223 w 260"/>
                <a:gd name="T15" fmla="*/ 343 h 360"/>
                <a:gd name="T16" fmla="*/ 147 w 260"/>
                <a:gd name="T17" fmla="*/ 360 h 360"/>
                <a:gd name="T18" fmla="*/ 0 w 260"/>
                <a:gd name="T19" fmla="*/ 360 h 360"/>
                <a:gd name="T20" fmla="*/ 0 w 260"/>
                <a:gd name="T21" fmla="*/ 0 h 360"/>
                <a:gd name="T22" fmla="*/ 123 w 260"/>
                <a:gd name="T23" fmla="*/ 0 h 360"/>
                <a:gd name="T24" fmla="*/ 88 w 260"/>
                <a:gd name="T25" fmla="*/ 149 h 360"/>
                <a:gd name="T26" fmla="*/ 109 w 260"/>
                <a:gd name="T27" fmla="*/ 149 h 360"/>
                <a:gd name="T28" fmla="*/ 166 w 260"/>
                <a:gd name="T29" fmla="*/ 107 h 360"/>
                <a:gd name="T30" fmla="*/ 108 w 260"/>
                <a:gd name="T31" fmla="*/ 65 h 360"/>
                <a:gd name="T32" fmla="*/ 88 w 260"/>
                <a:gd name="T33" fmla="*/ 65 h 360"/>
                <a:gd name="T34" fmla="*/ 88 w 260"/>
                <a:gd name="T35" fmla="*/ 149 h 360"/>
                <a:gd name="T36" fmla="*/ 88 w 260"/>
                <a:gd name="T37" fmla="*/ 297 h 360"/>
                <a:gd name="T38" fmla="*/ 119 w 260"/>
                <a:gd name="T39" fmla="*/ 297 h 360"/>
                <a:gd name="T40" fmla="*/ 172 w 260"/>
                <a:gd name="T41" fmla="*/ 256 h 360"/>
                <a:gd name="T42" fmla="*/ 152 w 260"/>
                <a:gd name="T43" fmla="*/ 219 h 360"/>
                <a:gd name="T44" fmla="*/ 107 w 260"/>
                <a:gd name="T45" fmla="*/ 212 h 360"/>
                <a:gd name="T46" fmla="*/ 88 w 260"/>
                <a:gd name="T47" fmla="*/ 212 h 360"/>
                <a:gd name="T48" fmla="*/ 88 w 260"/>
                <a:gd name="T49" fmla="*/ 29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60">
                  <a:moveTo>
                    <a:pt x="123" y="0"/>
                  </a:moveTo>
                  <a:cubicBezTo>
                    <a:pt x="169" y="0"/>
                    <a:pt x="195" y="5"/>
                    <a:pt x="215" y="17"/>
                  </a:cubicBezTo>
                  <a:cubicBezTo>
                    <a:pt x="240" y="32"/>
                    <a:pt x="255" y="63"/>
                    <a:pt x="255" y="98"/>
                  </a:cubicBezTo>
                  <a:cubicBezTo>
                    <a:pt x="255" y="123"/>
                    <a:pt x="247" y="144"/>
                    <a:pt x="231" y="160"/>
                  </a:cubicBezTo>
                  <a:cubicBezTo>
                    <a:pt x="220" y="171"/>
                    <a:pt x="212" y="176"/>
                    <a:pt x="193" y="181"/>
                  </a:cubicBezTo>
                  <a:cubicBezTo>
                    <a:pt x="215" y="186"/>
                    <a:pt x="225" y="191"/>
                    <a:pt x="236" y="202"/>
                  </a:cubicBezTo>
                  <a:cubicBezTo>
                    <a:pt x="252" y="217"/>
                    <a:pt x="260" y="238"/>
                    <a:pt x="260" y="264"/>
                  </a:cubicBezTo>
                  <a:cubicBezTo>
                    <a:pt x="260" y="298"/>
                    <a:pt x="247" y="327"/>
                    <a:pt x="223" y="343"/>
                  </a:cubicBezTo>
                  <a:cubicBezTo>
                    <a:pt x="206" y="355"/>
                    <a:pt x="184" y="360"/>
                    <a:pt x="147" y="360"/>
                  </a:cubicBezTo>
                  <a:cubicBezTo>
                    <a:pt x="0" y="360"/>
                    <a:pt x="0" y="360"/>
                    <a:pt x="0" y="360"/>
                  </a:cubicBezTo>
                  <a:cubicBezTo>
                    <a:pt x="0" y="0"/>
                    <a:pt x="0" y="0"/>
                    <a:pt x="0" y="0"/>
                  </a:cubicBezTo>
                  <a:lnTo>
                    <a:pt x="123" y="0"/>
                  </a:lnTo>
                  <a:close/>
                  <a:moveTo>
                    <a:pt x="88" y="149"/>
                  </a:moveTo>
                  <a:cubicBezTo>
                    <a:pt x="109" y="149"/>
                    <a:pt x="109" y="149"/>
                    <a:pt x="109" y="149"/>
                  </a:cubicBezTo>
                  <a:cubicBezTo>
                    <a:pt x="149" y="149"/>
                    <a:pt x="166" y="136"/>
                    <a:pt x="166" y="107"/>
                  </a:cubicBezTo>
                  <a:cubicBezTo>
                    <a:pt x="166" y="78"/>
                    <a:pt x="149" y="65"/>
                    <a:pt x="108" y="65"/>
                  </a:cubicBezTo>
                  <a:cubicBezTo>
                    <a:pt x="88" y="65"/>
                    <a:pt x="88" y="65"/>
                    <a:pt x="88" y="65"/>
                  </a:cubicBezTo>
                  <a:lnTo>
                    <a:pt x="88" y="149"/>
                  </a:lnTo>
                  <a:close/>
                  <a:moveTo>
                    <a:pt x="88" y="297"/>
                  </a:moveTo>
                  <a:cubicBezTo>
                    <a:pt x="119" y="297"/>
                    <a:pt x="119" y="297"/>
                    <a:pt x="119" y="297"/>
                  </a:cubicBezTo>
                  <a:cubicBezTo>
                    <a:pt x="156" y="297"/>
                    <a:pt x="172" y="285"/>
                    <a:pt x="172" y="256"/>
                  </a:cubicBezTo>
                  <a:cubicBezTo>
                    <a:pt x="172" y="238"/>
                    <a:pt x="165" y="226"/>
                    <a:pt x="152" y="219"/>
                  </a:cubicBezTo>
                  <a:cubicBezTo>
                    <a:pt x="143" y="214"/>
                    <a:pt x="134" y="212"/>
                    <a:pt x="107" y="212"/>
                  </a:cubicBezTo>
                  <a:cubicBezTo>
                    <a:pt x="88" y="212"/>
                    <a:pt x="88" y="212"/>
                    <a:pt x="88" y="212"/>
                  </a:cubicBezTo>
                  <a:lnTo>
                    <a:pt x="88"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4"/>
            <p:cNvSpPr>
              <a:spLocks noEditPoints="1"/>
            </p:cNvSpPr>
            <p:nvPr/>
          </p:nvSpPr>
          <p:spPr bwMode="auto">
            <a:xfrm>
              <a:off x="1039813" y="6526213"/>
              <a:ext cx="136525" cy="180975"/>
            </a:xfrm>
            <a:custGeom>
              <a:avLst/>
              <a:gdLst>
                <a:gd name="T0" fmla="*/ 88 w 271"/>
                <a:gd name="T1" fmla="*/ 360 h 360"/>
                <a:gd name="T2" fmla="*/ 0 w 271"/>
                <a:gd name="T3" fmla="*/ 360 h 360"/>
                <a:gd name="T4" fmla="*/ 0 w 271"/>
                <a:gd name="T5" fmla="*/ 0 h 360"/>
                <a:gd name="T6" fmla="*/ 117 w 271"/>
                <a:gd name="T7" fmla="*/ 0 h 360"/>
                <a:gd name="T8" fmla="*/ 222 w 271"/>
                <a:gd name="T9" fmla="*/ 27 h 360"/>
                <a:gd name="T10" fmla="*/ 261 w 271"/>
                <a:gd name="T11" fmla="*/ 118 h 360"/>
                <a:gd name="T12" fmla="*/ 192 w 271"/>
                <a:gd name="T13" fmla="*/ 228 h 360"/>
                <a:gd name="T14" fmla="*/ 271 w 271"/>
                <a:gd name="T15" fmla="*/ 360 h 360"/>
                <a:gd name="T16" fmla="*/ 166 w 271"/>
                <a:gd name="T17" fmla="*/ 360 h 360"/>
                <a:gd name="T18" fmla="*/ 88 w 271"/>
                <a:gd name="T19" fmla="*/ 221 h 360"/>
                <a:gd name="T20" fmla="*/ 88 w 271"/>
                <a:gd name="T21" fmla="*/ 360 h 360"/>
                <a:gd name="T22" fmla="*/ 116 w 271"/>
                <a:gd name="T23" fmla="*/ 171 h 360"/>
                <a:gd name="T24" fmla="*/ 173 w 271"/>
                <a:gd name="T25" fmla="*/ 122 h 360"/>
                <a:gd name="T26" fmla="*/ 121 w 271"/>
                <a:gd name="T27" fmla="*/ 72 h 360"/>
                <a:gd name="T28" fmla="*/ 88 w 271"/>
                <a:gd name="T29" fmla="*/ 72 h 360"/>
                <a:gd name="T30" fmla="*/ 88 w 271"/>
                <a:gd name="T31" fmla="*/ 171 h 360"/>
                <a:gd name="T32" fmla="*/ 116 w 271"/>
                <a:gd name="T33" fmla="*/ 17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360">
                  <a:moveTo>
                    <a:pt x="88" y="360"/>
                  </a:moveTo>
                  <a:cubicBezTo>
                    <a:pt x="0" y="360"/>
                    <a:pt x="0" y="360"/>
                    <a:pt x="0" y="360"/>
                  </a:cubicBezTo>
                  <a:cubicBezTo>
                    <a:pt x="0" y="0"/>
                    <a:pt x="0" y="0"/>
                    <a:pt x="0" y="0"/>
                  </a:cubicBezTo>
                  <a:cubicBezTo>
                    <a:pt x="117" y="0"/>
                    <a:pt x="117" y="0"/>
                    <a:pt x="117" y="0"/>
                  </a:cubicBezTo>
                  <a:cubicBezTo>
                    <a:pt x="164" y="0"/>
                    <a:pt x="199" y="9"/>
                    <a:pt x="222" y="27"/>
                  </a:cubicBezTo>
                  <a:cubicBezTo>
                    <a:pt x="247" y="46"/>
                    <a:pt x="261" y="79"/>
                    <a:pt x="261" y="118"/>
                  </a:cubicBezTo>
                  <a:cubicBezTo>
                    <a:pt x="261" y="173"/>
                    <a:pt x="238" y="209"/>
                    <a:pt x="192" y="228"/>
                  </a:cubicBezTo>
                  <a:cubicBezTo>
                    <a:pt x="271" y="360"/>
                    <a:pt x="271" y="360"/>
                    <a:pt x="271" y="360"/>
                  </a:cubicBezTo>
                  <a:cubicBezTo>
                    <a:pt x="166" y="360"/>
                    <a:pt x="166" y="360"/>
                    <a:pt x="166" y="360"/>
                  </a:cubicBezTo>
                  <a:cubicBezTo>
                    <a:pt x="88" y="221"/>
                    <a:pt x="88" y="221"/>
                    <a:pt x="88" y="221"/>
                  </a:cubicBezTo>
                  <a:lnTo>
                    <a:pt x="88" y="360"/>
                  </a:lnTo>
                  <a:close/>
                  <a:moveTo>
                    <a:pt x="116" y="171"/>
                  </a:moveTo>
                  <a:cubicBezTo>
                    <a:pt x="151" y="171"/>
                    <a:pt x="173" y="153"/>
                    <a:pt x="173" y="122"/>
                  </a:cubicBezTo>
                  <a:cubicBezTo>
                    <a:pt x="173" y="92"/>
                    <a:pt x="152" y="72"/>
                    <a:pt x="121" y="72"/>
                  </a:cubicBezTo>
                  <a:cubicBezTo>
                    <a:pt x="88" y="72"/>
                    <a:pt x="88" y="72"/>
                    <a:pt x="88" y="72"/>
                  </a:cubicBezTo>
                  <a:cubicBezTo>
                    <a:pt x="88" y="171"/>
                    <a:pt x="88" y="171"/>
                    <a:pt x="88" y="171"/>
                  </a:cubicBezTo>
                  <a:lnTo>
                    <a:pt x="11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5"/>
            <p:cNvSpPr>
              <a:spLocks noEditPoints="1"/>
            </p:cNvSpPr>
            <p:nvPr/>
          </p:nvSpPr>
          <p:spPr bwMode="auto">
            <a:xfrm>
              <a:off x="1176338" y="6526213"/>
              <a:ext cx="174625" cy="180975"/>
            </a:xfrm>
            <a:custGeom>
              <a:avLst/>
              <a:gdLst>
                <a:gd name="T0" fmla="*/ 73 w 110"/>
                <a:gd name="T1" fmla="*/ 0 h 114"/>
                <a:gd name="T2" fmla="*/ 38 w 110"/>
                <a:gd name="T3" fmla="*/ 0 h 114"/>
                <a:gd name="T4" fmla="*/ 0 w 110"/>
                <a:gd name="T5" fmla="*/ 114 h 114"/>
                <a:gd name="T6" fmla="*/ 29 w 110"/>
                <a:gd name="T7" fmla="*/ 114 h 114"/>
                <a:gd name="T8" fmla="*/ 36 w 110"/>
                <a:gd name="T9" fmla="*/ 92 h 114"/>
                <a:gd name="T10" fmla="*/ 73 w 110"/>
                <a:gd name="T11" fmla="*/ 92 h 114"/>
                <a:gd name="T12" fmla="*/ 80 w 110"/>
                <a:gd name="T13" fmla="*/ 114 h 114"/>
                <a:gd name="T14" fmla="*/ 110 w 110"/>
                <a:gd name="T15" fmla="*/ 114 h 114"/>
                <a:gd name="T16" fmla="*/ 73 w 110"/>
                <a:gd name="T17" fmla="*/ 0 h 114"/>
                <a:gd name="T18" fmla="*/ 43 w 110"/>
                <a:gd name="T19" fmla="*/ 70 h 114"/>
                <a:gd name="T20" fmla="*/ 55 w 110"/>
                <a:gd name="T21" fmla="*/ 33 h 114"/>
                <a:gd name="T22" fmla="*/ 66 w 110"/>
                <a:gd name="T23" fmla="*/ 70 h 114"/>
                <a:gd name="T24" fmla="*/ 43 w 110"/>
                <a:gd name="T25" fmla="*/ 7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14">
                  <a:moveTo>
                    <a:pt x="73" y="0"/>
                  </a:moveTo>
                  <a:lnTo>
                    <a:pt x="38" y="0"/>
                  </a:lnTo>
                  <a:lnTo>
                    <a:pt x="0" y="114"/>
                  </a:lnTo>
                  <a:lnTo>
                    <a:pt x="29" y="114"/>
                  </a:lnTo>
                  <a:lnTo>
                    <a:pt x="36" y="92"/>
                  </a:lnTo>
                  <a:lnTo>
                    <a:pt x="73" y="92"/>
                  </a:lnTo>
                  <a:lnTo>
                    <a:pt x="80" y="114"/>
                  </a:lnTo>
                  <a:lnTo>
                    <a:pt x="110" y="114"/>
                  </a:lnTo>
                  <a:lnTo>
                    <a:pt x="73" y="0"/>
                  </a:lnTo>
                  <a:close/>
                  <a:moveTo>
                    <a:pt x="43" y="70"/>
                  </a:moveTo>
                  <a:lnTo>
                    <a:pt x="55" y="33"/>
                  </a:lnTo>
                  <a:lnTo>
                    <a:pt x="66" y="70"/>
                  </a:lnTo>
                  <a:lnTo>
                    <a:pt x="43"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p:txBody>
          <a:bodyPr/>
          <a:lstStyle>
            <a:lvl1pPr algn="l">
              <a:defRPr>
                <a:solidFill>
                  <a:schemeClr val="accent1"/>
                </a:solidFill>
              </a:defRPr>
            </a:lvl1pPr>
          </a:lstStyle>
          <a:p>
            <a:r>
              <a:rPr lang="en-US" dirty="0"/>
              <a:t>Click to edit Master title style</a:t>
            </a:r>
          </a:p>
        </p:txBody>
      </p:sp>
      <p:grpSp>
        <p:nvGrpSpPr>
          <p:cNvPr id="51" name="Group 50"/>
          <p:cNvGrpSpPr/>
          <p:nvPr userDrawn="1"/>
        </p:nvGrpSpPr>
        <p:grpSpPr>
          <a:xfrm>
            <a:off x="4565406" y="2246669"/>
            <a:ext cx="3168599" cy="3635273"/>
            <a:chOff x="9959950" y="4707058"/>
            <a:chExt cx="2029842" cy="1996506"/>
          </a:xfrm>
          <a:solidFill>
            <a:schemeClr val="bg1">
              <a:alpha val="5000"/>
            </a:schemeClr>
          </a:solidFill>
        </p:grpSpPr>
        <p:sp>
          <p:nvSpPr>
            <p:cNvPr id="52" name="Freeform 51"/>
            <p:cNvSpPr>
              <a:spLocks/>
            </p:cNvSpPr>
            <p:nvPr userDrawn="1"/>
          </p:nvSpPr>
          <p:spPr bwMode="auto">
            <a:xfrm>
              <a:off x="11304825" y="5592639"/>
              <a:ext cx="161099" cy="398038"/>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3" name="Freeform 52"/>
            <p:cNvSpPr>
              <a:spLocks/>
            </p:cNvSpPr>
            <p:nvPr userDrawn="1"/>
          </p:nvSpPr>
          <p:spPr bwMode="auto">
            <a:xfrm>
              <a:off x="10253507" y="4707058"/>
              <a:ext cx="961818" cy="1598468"/>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4" name="Freeform 53"/>
            <p:cNvSpPr>
              <a:spLocks/>
            </p:cNvSpPr>
            <p:nvPr userDrawn="1"/>
          </p:nvSpPr>
          <p:spPr bwMode="auto">
            <a:xfrm>
              <a:off x="10986207" y="5311485"/>
              <a:ext cx="158712" cy="679191"/>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5" name="Freeform 54"/>
            <p:cNvSpPr>
              <a:spLocks/>
            </p:cNvSpPr>
            <p:nvPr userDrawn="1"/>
          </p:nvSpPr>
          <p:spPr bwMode="auto">
            <a:xfrm>
              <a:off x="11144920" y="5450483"/>
              <a:ext cx="389023" cy="142157"/>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6" name="Freeform 55"/>
            <p:cNvSpPr>
              <a:spLocks/>
            </p:cNvSpPr>
            <p:nvPr userDrawn="1"/>
          </p:nvSpPr>
          <p:spPr bwMode="auto">
            <a:xfrm>
              <a:off x="9959950" y="4962940"/>
              <a:ext cx="547735" cy="929808"/>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7" name="Freeform 56"/>
            <p:cNvSpPr>
              <a:spLocks/>
            </p:cNvSpPr>
            <p:nvPr userDrawn="1"/>
          </p:nvSpPr>
          <p:spPr bwMode="auto">
            <a:xfrm>
              <a:off x="9963530" y="5602116"/>
              <a:ext cx="1022678" cy="1101448"/>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8" name="Freeform 57"/>
            <p:cNvSpPr>
              <a:spLocks/>
            </p:cNvSpPr>
            <p:nvPr userDrawn="1"/>
          </p:nvSpPr>
          <p:spPr bwMode="auto">
            <a:xfrm>
              <a:off x="11465923" y="5813771"/>
              <a:ext cx="523869" cy="407515"/>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59" name="Group 58"/>
          <p:cNvGrpSpPr/>
          <p:nvPr userDrawn="1"/>
        </p:nvGrpSpPr>
        <p:grpSpPr>
          <a:xfrm>
            <a:off x="465044" y="2246669"/>
            <a:ext cx="3168599" cy="3635273"/>
            <a:chOff x="9959950" y="4707058"/>
            <a:chExt cx="2029842" cy="1996506"/>
          </a:xfrm>
          <a:solidFill>
            <a:schemeClr val="bg1">
              <a:alpha val="5000"/>
            </a:schemeClr>
          </a:solidFill>
        </p:grpSpPr>
        <p:sp>
          <p:nvSpPr>
            <p:cNvPr id="60" name="Freeform 59"/>
            <p:cNvSpPr>
              <a:spLocks/>
            </p:cNvSpPr>
            <p:nvPr userDrawn="1"/>
          </p:nvSpPr>
          <p:spPr bwMode="auto">
            <a:xfrm>
              <a:off x="11304825" y="5592639"/>
              <a:ext cx="161099" cy="398038"/>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1" name="Freeform 60"/>
            <p:cNvSpPr>
              <a:spLocks/>
            </p:cNvSpPr>
            <p:nvPr userDrawn="1"/>
          </p:nvSpPr>
          <p:spPr bwMode="auto">
            <a:xfrm>
              <a:off x="10253507" y="4707058"/>
              <a:ext cx="961818" cy="1598468"/>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2" name="Freeform 61"/>
            <p:cNvSpPr>
              <a:spLocks/>
            </p:cNvSpPr>
            <p:nvPr userDrawn="1"/>
          </p:nvSpPr>
          <p:spPr bwMode="auto">
            <a:xfrm>
              <a:off x="10986207" y="5311485"/>
              <a:ext cx="158712" cy="679191"/>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3" name="Freeform 62"/>
            <p:cNvSpPr>
              <a:spLocks/>
            </p:cNvSpPr>
            <p:nvPr userDrawn="1"/>
          </p:nvSpPr>
          <p:spPr bwMode="auto">
            <a:xfrm>
              <a:off x="11144920" y="5450483"/>
              <a:ext cx="389023" cy="142157"/>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4" name="Freeform 63"/>
            <p:cNvSpPr>
              <a:spLocks/>
            </p:cNvSpPr>
            <p:nvPr userDrawn="1"/>
          </p:nvSpPr>
          <p:spPr bwMode="auto">
            <a:xfrm>
              <a:off x="9959950" y="4962940"/>
              <a:ext cx="547735" cy="929808"/>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5" name="Freeform 64"/>
            <p:cNvSpPr>
              <a:spLocks/>
            </p:cNvSpPr>
            <p:nvPr userDrawn="1"/>
          </p:nvSpPr>
          <p:spPr bwMode="auto">
            <a:xfrm>
              <a:off x="9963530" y="5602116"/>
              <a:ext cx="1022678" cy="1101448"/>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6" name="Freeform 65"/>
            <p:cNvSpPr>
              <a:spLocks/>
            </p:cNvSpPr>
            <p:nvPr userDrawn="1"/>
          </p:nvSpPr>
          <p:spPr bwMode="auto">
            <a:xfrm>
              <a:off x="11465923" y="5813771"/>
              <a:ext cx="523869" cy="407515"/>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67" name="Text Placeholder 2"/>
          <p:cNvSpPr>
            <a:spLocks noGrp="1"/>
          </p:cNvSpPr>
          <p:nvPr>
            <p:ph type="body" idx="1"/>
          </p:nvPr>
        </p:nvSpPr>
        <p:spPr>
          <a:xfrm>
            <a:off x="199266" y="3545902"/>
            <a:ext cx="3609130" cy="1228508"/>
          </a:xfrm>
        </p:spPr>
        <p:txBody>
          <a:bodyPr anchor="t" anchorCtr="0">
            <a:normAutofit/>
          </a:bodyPr>
          <a:lstStyle>
            <a:lvl1pPr marL="0" indent="0" algn="ctr">
              <a:spcBef>
                <a:spcPts val="600"/>
              </a:spcBef>
              <a:buNone/>
              <a:defRPr sz="24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68" name="Text Placeholder 2"/>
          <p:cNvSpPr>
            <a:spLocks noGrp="1"/>
          </p:cNvSpPr>
          <p:nvPr>
            <p:ph type="body" idx="17"/>
          </p:nvPr>
        </p:nvSpPr>
        <p:spPr>
          <a:xfrm>
            <a:off x="8352442" y="3545902"/>
            <a:ext cx="3609130" cy="1228508"/>
          </a:xfrm>
        </p:spPr>
        <p:txBody>
          <a:bodyPr vert="horz" lIns="91440" tIns="45720" rIns="91440" bIns="45720" rtlCol="0" anchor="t" anchorCtr="0">
            <a:normAutofit/>
          </a:bodyPr>
          <a:lstStyle>
            <a:lvl1pPr marL="342900" indent="-342900" algn="ctr">
              <a:buNone/>
              <a:defRPr lang="en-US" sz="2400" dirty="0">
                <a:solidFill>
                  <a:schemeClr val="bg1"/>
                </a:solidFill>
              </a:defRPr>
            </a:lvl1pPr>
          </a:lstStyle>
          <a:p>
            <a:pPr marL="0" lvl="0" indent="0" algn="ctr">
              <a:spcBef>
                <a:spcPts val="600"/>
              </a:spcBef>
            </a:pPr>
            <a:r>
              <a:rPr lang="en-US" dirty="0"/>
              <a:t>Edit Master text styles</a:t>
            </a:r>
          </a:p>
        </p:txBody>
      </p:sp>
      <p:sp>
        <p:nvSpPr>
          <p:cNvPr id="69" name="Text Placeholder 2"/>
          <p:cNvSpPr>
            <a:spLocks noGrp="1"/>
          </p:cNvSpPr>
          <p:nvPr>
            <p:ph type="body" idx="18"/>
          </p:nvPr>
        </p:nvSpPr>
        <p:spPr>
          <a:xfrm>
            <a:off x="4278942" y="3542650"/>
            <a:ext cx="3609130" cy="1228508"/>
          </a:xfrm>
        </p:spPr>
        <p:txBody>
          <a:bodyPr vert="horz" lIns="91440" tIns="45720" rIns="91440" bIns="45720" rtlCol="0" anchor="t" anchorCtr="0">
            <a:normAutofit/>
          </a:bodyPr>
          <a:lstStyle>
            <a:lvl1pPr marL="342900" indent="-342900" algn="ctr">
              <a:buNone/>
              <a:defRPr lang="en-US" sz="2400" dirty="0">
                <a:solidFill>
                  <a:schemeClr val="bg1"/>
                </a:solidFill>
              </a:defRPr>
            </a:lvl1pPr>
          </a:lstStyle>
          <a:p>
            <a:pPr marL="0" lvl="0" indent="0" algn="ctr">
              <a:spcBef>
                <a:spcPts val="600"/>
              </a:spcBef>
            </a:pPr>
            <a:r>
              <a:rPr lang="en-US" dirty="0"/>
              <a:t>Edit Master text styles</a:t>
            </a:r>
          </a:p>
        </p:txBody>
      </p:sp>
      <p:sp>
        <p:nvSpPr>
          <p:cNvPr id="72" name="Text Placeholder 2"/>
          <p:cNvSpPr>
            <a:spLocks noGrp="1"/>
          </p:cNvSpPr>
          <p:nvPr>
            <p:ph type="body" idx="19"/>
          </p:nvPr>
        </p:nvSpPr>
        <p:spPr>
          <a:xfrm>
            <a:off x="199266" y="2723450"/>
            <a:ext cx="3609130" cy="747875"/>
          </a:xfrm>
        </p:spPr>
        <p:txBody>
          <a:bodyPr anchor="b" anchorCtr="0">
            <a:noAutofit/>
          </a:bodyPr>
          <a:lstStyle>
            <a:lvl1pPr marL="0" indent="0" algn="ctr">
              <a:spcBef>
                <a:spcPts val="600"/>
              </a:spcBef>
              <a:buNone/>
              <a:defRPr sz="28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73" name="Text Placeholder 2"/>
          <p:cNvSpPr>
            <a:spLocks noGrp="1"/>
          </p:cNvSpPr>
          <p:nvPr>
            <p:ph type="body" idx="20"/>
          </p:nvPr>
        </p:nvSpPr>
        <p:spPr>
          <a:xfrm>
            <a:off x="8352442" y="2723450"/>
            <a:ext cx="3609130" cy="747875"/>
          </a:xfrm>
        </p:spPr>
        <p:txBody>
          <a:bodyPr vert="horz" lIns="91440" tIns="45720" rIns="91440" bIns="45720" rtlCol="0" anchor="b" anchorCtr="0">
            <a:noAutofit/>
          </a:bodyPr>
          <a:lstStyle>
            <a:lvl1pPr marL="342900" indent="-342900" algn="ctr">
              <a:buNone/>
              <a:defRPr lang="en-US" sz="2800" b="1" dirty="0">
                <a:solidFill>
                  <a:schemeClr val="bg1"/>
                </a:solidFill>
              </a:defRPr>
            </a:lvl1pPr>
          </a:lstStyle>
          <a:p>
            <a:pPr marL="0" lvl="0" indent="0" algn="ctr">
              <a:spcBef>
                <a:spcPts val="600"/>
              </a:spcBef>
            </a:pPr>
            <a:r>
              <a:rPr lang="en-US" dirty="0"/>
              <a:t>Edit Master text styles</a:t>
            </a:r>
          </a:p>
        </p:txBody>
      </p:sp>
      <p:sp>
        <p:nvSpPr>
          <p:cNvPr id="74" name="Text Placeholder 2"/>
          <p:cNvSpPr>
            <a:spLocks noGrp="1"/>
          </p:cNvSpPr>
          <p:nvPr>
            <p:ph type="body" idx="21"/>
          </p:nvPr>
        </p:nvSpPr>
        <p:spPr>
          <a:xfrm>
            <a:off x="4278942" y="2720198"/>
            <a:ext cx="3609130" cy="747875"/>
          </a:xfrm>
        </p:spPr>
        <p:txBody>
          <a:bodyPr vert="horz" lIns="91440" tIns="45720" rIns="91440" bIns="45720" rtlCol="0" anchor="b" anchorCtr="0">
            <a:noAutofit/>
          </a:bodyPr>
          <a:lstStyle>
            <a:lvl1pPr marL="342900" indent="-342900" algn="ctr">
              <a:buNone/>
              <a:defRPr lang="en-US" sz="2800" b="1" dirty="0">
                <a:solidFill>
                  <a:schemeClr val="bg1"/>
                </a:solidFill>
              </a:defRPr>
            </a:lvl1pPr>
          </a:lstStyle>
          <a:p>
            <a:pPr marL="0" lvl="0" indent="0" algn="ctr">
              <a:spcBef>
                <a:spcPts val="600"/>
              </a:spcBef>
            </a:pPr>
            <a:r>
              <a:rPr lang="en-US" dirty="0"/>
              <a:t>Edit Master text styles</a:t>
            </a:r>
          </a:p>
        </p:txBody>
      </p:sp>
      <p:sp>
        <p:nvSpPr>
          <p:cNvPr id="70" name="Footer Placeholder 2"/>
          <p:cNvSpPr>
            <a:spLocks noGrp="1"/>
          </p:cNvSpPr>
          <p:nvPr>
            <p:ph type="ftr" sz="quarter" idx="10"/>
          </p:nvPr>
        </p:nvSpPr>
        <p:spPr>
          <a:xfrm>
            <a:off x="3267869" y="6584951"/>
            <a:ext cx="5653087" cy="273049"/>
          </a:xfrm>
        </p:spPr>
        <p:txBody>
          <a:bodyPr/>
          <a:lstStyle/>
          <a:p>
            <a:r>
              <a:rPr lang="en-US" dirty="0"/>
              <a:t> Confidential: For Internal Use Only</a:t>
            </a:r>
          </a:p>
        </p:txBody>
      </p:sp>
      <p:sp>
        <p:nvSpPr>
          <p:cNvPr id="71" name="Slide Number Placeholder 3"/>
          <p:cNvSpPr>
            <a:spLocks noGrp="1"/>
          </p:cNvSpPr>
          <p:nvPr>
            <p:ph type="sldNum" sz="quarter" idx="11"/>
          </p:nvPr>
        </p:nvSpPr>
        <p:spPr>
          <a:xfrm>
            <a:off x="0" y="6584951"/>
            <a:ext cx="1219201" cy="273049"/>
          </a:xfrm>
        </p:spPr>
        <p:txBody>
          <a:body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140563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mparison slide">
    <p:bg>
      <p:bgPr>
        <a:solidFill>
          <a:schemeClr val="bg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0" y="1925052"/>
            <a:ext cx="12188825" cy="4932947"/>
            <a:chOff x="0" y="1925052"/>
            <a:chExt cx="8123505" cy="4932947"/>
          </a:xfrm>
        </p:grpSpPr>
        <p:sp>
          <p:nvSpPr>
            <p:cNvPr id="3" name="Rectangle 2"/>
            <p:cNvSpPr/>
            <p:nvPr userDrawn="1"/>
          </p:nvSpPr>
          <p:spPr>
            <a:xfrm>
              <a:off x="0" y="1925052"/>
              <a:ext cx="4063634" cy="4932947"/>
            </a:xfrm>
            <a:prstGeom prst="rect">
              <a:avLst/>
            </a:prstGeom>
            <a:solidFill>
              <a:schemeClr val="tx2"/>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2" name="Rectangle 41"/>
            <p:cNvSpPr/>
            <p:nvPr userDrawn="1"/>
          </p:nvSpPr>
          <p:spPr>
            <a:xfrm>
              <a:off x="4059871" y="1925052"/>
              <a:ext cx="4063634" cy="4932947"/>
            </a:xfrm>
            <a:prstGeom prst="rect">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grpSp>
      <p:grpSp>
        <p:nvGrpSpPr>
          <p:cNvPr id="15" name="Group 14"/>
          <p:cNvGrpSpPr/>
          <p:nvPr userDrawn="1"/>
        </p:nvGrpSpPr>
        <p:grpSpPr>
          <a:xfrm>
            <a:off x="7470007" y="2246669"/>
            <a:ext cx="3168599" cy="3635273"/>
            <a:chOff x="9959950" y="4707058"/>
            <a:chExt cx="2029842" cy="1996506"/>
          </a:xfrm>
          <a:solidFill>
            <a:schemeClr val="bg1">
              <a:alpha val="5000"/>
            </a:schemeClr>
          </a:solidFill>
        </p:grpSpPr>
        <p:sp>
          <p:nvSpPr>
            <p:cNvPr id="16" name="Freeform 15"/>
            <p:cNvSpPr>
              <a:spLocks/>
            </p:cNvSpPr>
            <p:nvPr userDrawn="1"/>
          </p:nvSpPr>
          <p:spPr bwMode="auto">
            <a:xfrm>
              <a:off x="11304825" y="5592639"/>
              <a:ext cx="161099" cy="398038"/>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7" name="Freeform 16"/>
            <p:cNvSpPr>
              <a:spLocks/>
            </p:cNvSpPr>
            <p:nvPr userDrawn="1"/>
          </p:nvSpPr>
          <p:spPr bwMode="auto">
            <a:xfrm>
              <a:off x="10253507" y="4707058"/>
              <a:ext cx="961818" cy="1598468"/>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8" name="Freeform 17"/>
            <p:cNvSpPr>
              <a:spLocks/>
            </p:cNvSpPr>
            <p:nvPr userDrawn="1"/>
          </p:nvSpPr>
          <p:spPr bwMode="auto">
            <a:xfrm>
              <a:off x="10986207" y="5311485"/>
              <a:ext cx="158712" cy="679191"/>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9" name="Freeform 18"/>
            <p:cNvSpPr>
              <a:spLocks/>
            </p:cNvSpPr>
            <p:nvPr userDrawn="1"/>
          </p:nvSpPr>
          <p:spPr bwMode="auto">
            <a:xfrm>
              <a:off x="11144920" y="5450483"/>
              <a:ext cx="389023" cy="142157"/>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19"/>
            <p:cNvSpPr>
              <a:spLocks/>
            </p:cNvSpPr>
            <p:nvPr userDrawn="1"/>
          </p:nvSpPr>
          <p:spPr bwMode="auto">
            <a:xfrm>
              <a:off x="9959950" y="4962940"/>
              <a:ext cx="547735" cy="929808"/>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1" name="Freeform 20"/>
            <p:cNvSpPr>
              <a:spLocks/>
            </p:cNvSpPr>
            <p:nvPr userDrawn="1"/>
          </p:nvSpPr>
          <p:spPr bwMode="auto">
            <a:xfrm>
              <a:off x="9963530" y="5602116"/>
              <a:ext cx="1022678" cy="1101448"/>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2" name="Freeform 21"/>
            <p:cNvSpPr>
              <a:spLocks/>
            </p:cNvSpPr>
            <p:nvPr userDrawn="1"/>
          </p:nvSpPr>
          <p:spPr bwMode="auto">
            <a:xfrm>
              <a:off x="11465923" y="5813771"/>
              <a:ext cx="523869" cy="407515"/>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3" name="Rectangle 22"/>
          <p:cNvSpPr/>
          <p:nvPr userDrawn="1"/>
        </p:nvSpPr>
        <p:spPr>
          <a:xfrm>
            <a:off x="0" y="0"/>
            <a:ext cx="12188825" cy="6978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solidFill>
                <a:prstClr val="white"/>
              </a:solidFill>
            </a:endParaRPr>
          </a:p>
        </p:txBody>
      </p:sp>
      <p:grpSp>
        <p:nvGrpSpPr>
          <p:cNvPr id="24" name="Group 23"/>
          <p:cNvGrpSpPr>
            <a:grpSpLocks noChangeAspect="1"/>
          </p:cNvGrpSpPr>
          <p:nvPr userDrawn="1"/>
        </p:nvGrpSpPr>
        <p:grpSpPr>
          <a:xfrm>
            <a:off x="403282" y="151854"/>
            <a:ext cx="1297406" cy="418699"/>
            <a:chOff x="254000" y="6443663"/>
            <a:chExt cx="1096963" cy="354012"/>
          </a:xfrm>
          <a:solidFill>
            <a:schemeClr val="bg1"/>
          </a:solidFill>
        </p:grpSpPr>
        <p:sp>
          <p:nvSpPr>
            <p:cNvPr id="25" name="Freeform 24"/>
            <p:cNvSpPr>
              <a:spLocks/>
            </p:cNvSpPr>
            <p:nvPr/>
          </p:nvSpPr>
          <p:spPr bwMode="auto">
            <a:xfrm>
              <a:off x="465138" y="6600825"/>
              <a:ext cx="25400" cy="71437"/>
            </a:xfrm>
            <a:custGeom>
              <a:avLst/>
              <a:gdLst>
                <a:gd name="T0" fmla="*/ 16 w 16"/>
                <a:gd name="T1" fmla="*/ 16 h 45"/>
                <a:gd name="T2" fmla="*/ 0 w 16"/>
                <a:gd name="T3" fmla="*/ 0 h 45"/>
                <a:gd name="T4" fmla="*/ 0 w 16"/>
                <a:gd name="T5" fmla="*/ 45 h 45"/>
                <a:gd name="T6" fmla="*/ 16 w 16"/>
                <a:gd name="T7" fmla="*/ 45 h 45"/>
                <a:gd name="T8" fmla="*/ 16 w 16"/>
                <a:gd name="T9" fmla="*/ 16 h 45"/>
              </a:gdLst>
              <a:ahLst/>
              <a:cxnLst>
                <a:cxn ang="0">
                  <a:pos x="T0" y="T1"/>
                </a:cxn>
                <a:cxn ang="0">
                  <a:pos x="T2" y="T3"/>
                </a:cxn>
                <a:cxn ang="0">
                  <a:pos x="T4" y="T5"/>
                </a:cxn>
                <a:cxn ang="0">
                  <a:pos x="T6" y="T7"/>
                </a:cxn>
                <a:cxn ang="0">
                  <a:pos x="T8" y="T9"/>
                </a:cxn>
              </a:cxnLst>
              <a:rect l="0" t="0" r="r" b="b"/>
              <a:pathLst>
                <a:path w="16" h="45">
                  <a:moveTo>
                    <a:pt x="16" y="16"/>
                  </a:moveTo>
                  <a:lnTo>
                    <a:pt x="0" y="0"/>
                  </a:lnTo>
                  <a:lnTo>
                    <a:pt x="0" y="45"/>
                  </a:lnTo>
                  <a:lnTo>
                    <a:pt x="16" y="45"/>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25"/>
            <p:cNvSpPr>
              <a:spLocks/>
            </p:cNvSpPr>
            <p:nvPr/>
          </p:nvSpPr>
          <p:spPr bwMode="auto">
            <a:xfrm>
              <a:off x="300038" y="6443663"/>
              <a:ext cx="150813" cy="284162"/>
            </a:xfrm>
            <a:custGeom>
              <a:avLst/>
              <a:gdLst>
                <a:gd name="T0" fmla="*/ 178 w 299"/>
                <a:gd name="T1" fmla="*/ 212 h 563"/>
                <a:gd name="T2" fmla="*/ 299 w 299"/>
                <a:gd name="T3" fmla="*/ 212 h 563"/>
                <a:gd name="T4" fmla="*/ 250 w 299"/>
                <a:gd name="T5" fmla="*/ 163 h 563"/>
                <a:gd name="T6" fmla="*/ 249 w 299"/>
                <a:gd name="T7" fmla="*/ 163 h 563"/>
                <a:gd name="T8" fmla="*/ 186 w 299"/>
                <a:gd name="T9" fmla="*/ 163 h 563"/>
                <a:gd name="T10" fmla="*/ 260 w 299"/>
                <a:gd name="T11" fmla="*/ 81 h 563"/>
                <a:gd name="T12" fmla="*/ 178 w 299"/>
                <a:gd name="T13" fmla="*/ 0 h 563"/>
                <a:gd name="T14" fmla="*/ 178 w 299"/>
                <a:gd name="T15" fmla="*/ 163 h 563"/>
                <a:gd name="T16" fmla="*/ 178 w 299"/>
                <a:gd name="T17" fmla="*/ 163 h 563"/>
                <a:gd name="T18" fmla="*/ 43 w 299"/>
                <a:gd name="T19" fmla="*/ 28 h 563"/>
                <a:gd name="T20" fmla="*/ 22 w 299"/>
                <a:gd name="T21" fmla="*/ 40 h 563"/>
                <a:gd name="T22" fmla="*/ 0 w 299"/>
                <a:gd name="T23" fmla="*/ 55 h 563"/>
                <a:gd name="T24" fmla="*/ 129 w 299"/>
                <a:gd name="T25" fmla="*/ 183 h 563"/>
                <a:gd name="T26" fmla="*/ 129 w 299"/>
                <a:gd name="T27" fmla="*/ 464 h 563"/>
                <a:gd name="T28" fmla="*/ 228 w 299"/>
                <a:gd name="T29" fmla="*/ 563 h 563"/>
                <a:gd name="T30" fmla="*/ 228 w 299"/>
                <a:gd name="T31" fmla="*/ 493 h 563"/>
                <a:gd name="T32" fmla="*/ 178 w 299"/>
                <a:gd name="T33" fmla="*/ 443 h 563"/>
                <a:gd name="T34" fmla="*/ 178 w 299"/>
                <a:gd name="T35" fmla="*/ 21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563">
                  <a:moveTo>
                    <a:pt x="178" y="212"/>
                  </a:moveTo>
                  <a:cubicBezTo>
                    <a:pt x="299" y="212"/>
                    <a:pt x="299" y="212"/>
                    <a:pt x="299" y="212"/>
                  </a:cubicBezTo>
                  <a:cubicBezTo>
                    <a:pt x="250" y="163"/>
                    <a:pt x="250" y="163"/>
                    <a:pt x="250" y="163"/>
                  </a:cubicBezTo>
                  <a:cubicBezTo>
                    <a:pt x="249" y="163"/>
                    <a:pt x="249" y="163"/>
                    <a:pt x="249" y="163"/>
                  </a:cubicBezTo>
                  <a:cubicBezTo>
                    <a:pt x="186" y="163"/>
                    <a:pt x="186" y="163"/>
                    <a:pt x="186" y="163"/>
                  </a:cubicBezTo>
                  <a:cubicBezTo>
                    <a:pt x="227" y="159"/>
                    <a:pt x="260" y="124"/>
                    <a:pt x="260" y="81"/>
                  </a:cubicBezTo>
                  <a:cubicBezTo>
                    <a:pt x="260" y="36"/>
                    <a:pt x="223" y="0"/>
                    <a:pt x="178" y="0"/>
                  </a:cubicBezTo>
                  <a:cubicBezTo>
                    <a:pt x="178" y="163"/>
                    <a:pt x="178" y="163"/>
                    <a:pt x="178" y="163"/>
                  </a:cubicBezTo>
                  <a:cubicBezTo>
                    <a:pt x="178" y="163"/>
                    <a:pt x="178" y="163"/>
                    <a:pt x="178" y="163"/>
                  </a:cubicBezTo>
                  <a:cubicBezTo>
                    <a:pt x="43" y="28"/>
                    <a:pt x="43" y="28"/>
                    <a:pt x="43" y="28"/>
                  </a:cubicBezTo>
                  <a:cubicBezTo>
                    <a:pt x="36" y="31"/>
                    <a:pt x="29" y="35"/>
                    <a:pt x="22" y="40"/>
                  </a:cubicBezTo>
                  <a:cubicBezTo>
                    <a:pt x="14" y="45"/>
                    <a:pt x="7" y="50"/>
                    <a:pt x="0" y="55"/>
                  </a:cubicBezTo>
                  <a:cubicBezTo>
                    <a:pt x="129" y="183"/>
                    <a:pt x="129" y="183"/>
                    <a:pt x="129" y="183"/>
                  </a:cubicBezTo>
                  <a:cubicBezTo>
                    <a:pt x="129" y="464"/>
                    <a:pt x="129" y="464"/>
                    <a:pt x="129" y="464"/>
                  </a:cubicBezTo>
                  <a:cubicBezTo>
                    <a:pt x="228" y="563"/>
                    <a:pt x="228" y="563"/>
                    <a:pt x="228" y="563"/>
                  </a:cubicBezTo>
                  <a:cubicBezTo>
                    <a:pt x="228" y="493"/>
                    <a:pt x="228" y="493"/>
                    <a:pt x="228" y="493"/>
                  </a:cubicBezTo>
                  <a:cubicBezTo>
                    <a:pt x="178" y="443"/>
                    <a:pt x="178" y="443"/>
                    <a:pt x="178" y="443"/>
                  </a:cubicBezTo>
                  <a:lnTo>
                    <a:pt x="178"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6"/>
            <p:cNvSpPr>
              <a:spLocks/>
            </p:cNvSpPr>
            <p:nvPr/>
          </p:nvSpPr>
          <p:spPr bwMode="auto">
            <a:xfrm>
              <a:off x="414338" y="6550025"/>
              <a:ext cx="25400" cy="122237"/>
            </a:xfrm>
            <a:custGeom>
              <a:avLst/>
              <a:gdLst>
                <a:gd name="T0" fmla="*/ 0 w 16"/>
                <a:gd name="T1" fmla="*/ 0 h 77"/>
                <a:gd name="T2" fmla="*/ 0 w 16"/>
                <a:gd name="T3" fmla="*/ 77 h 77"/>
                <a:gd name="T4" fmla="*/ 16 w 16"/>
                <a:gd name="T5" fmla="*/ 77 h 77"/>
                <a:gd name="T6" fmla="*/ 16 w 16"/>
                <a:gd name="T7" fmla="*/ 16 h 77"/>
                <a:gd name="T8" fmla="*/ 0 w 16"/>
                <a:gd name="T9" fmla="*/ 0 h 77"/>
              </a:gdLst>
              <a:ahLst/>
              <a:cxnLst>
                <a:cxn ang="0">
                  <a:pos x="T0" y="T1"/>
                </a:cxn>
                <a:cxn ang="0">
                  <a:pos x="T2" y="T3"/>
                </a:cxn>
                <a:cxn ang="0">
                  <a:pos x="T4" y="T5"/>
                </a:cxn>
                <a:cxn ang="0">
                  <a:pos x="T6" y="T7"/>
                </a:cxn>
                <a:cxn ang="0">
                  <a:pos x="T8" y="T9"/>
                </a:cxn>
              </a:cxnLst>
              <a:rect l="0" t="0" r="r" b="b"/>
              <a:pathLst>
                <a:path w="16" h="77">
                  <a:moveTo>
                    <a:pt x="0" y="0"/>
                  </a:moveTo>
                  <a:lnTo>
                    <a:pt x="0" y="77"/>
                  </a:lnTo>
                  <a:lnTo>
                    <a:pt x="16" y="77"/>
                  </a:lnTo>
                  <a:lnTo>
                    <a:pt x="16"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7"/>
            <p:cNvSpPr>
              <a:spLocks/>
            </p:cNvSpPr>
            <p:nvPr/>
          </p:nvSpPr>
          <p:spPr bwMode="auto">
            <a:xfrm>
              <a:off x="439738" y="6575425"/>
              <a:ext cx="60325" cy="25400"/>
            </a:xfrm>
            <a:custGeom>
              <a:avLst/>
              <a:gdLst>
                <a:gd name="T0" fmla="*/ 38 w 38"/>
                <a:gd name="T1" fmla="*/ 16 h 16"/>
                <a:gd name="T2" fmla="*/ 22 w 38"/>
                <a:gd name="T3" fmla="*/ 0 h 16"/>
                <a:gd name="T4" fmla="*/ 0 w 38"/>
                <a:gd name="T5" fmla="*/ 0 h 16"/>
                <a:gd name="T6" fmla="*/ 16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22" y="0"/>
                  </a:lnTo>
                  <a:lnTo>
                    <a:pt x="0" y="0"/>
                  </a:lnTo>
                  <a:lnTo>
                    <a:pt x="16" y="1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9" name="Freeform 28"/>
            <p:cNvSpPr>
              <a:spLocks/>
            </p:cNvSpPr>
            <p:nvPr/>
          </p:nvSpPr>
          <p:spPr bwMode="auto">
            <a:xfrm>
              <a:off x="254000" y="6489700"/>
              <a:ext cx="85725" cy="163512"/>
            </a:xfrm>
            <a:custGeom>
              <a:avLst/>
              <a:gdLst>
                <a:gd name="T0" fmla="*/ 170 w 170"/>
                <a:gd name="T1" fmla="*/ 327 h 327"/>
                <a:gd name="T2" fmla="*/ 170 w 170"/>
                <a:gd name="T3" fmla="*/ 324 h 327"/>
                <a:gd name="T4" fmla="*/ 170 w 170"/>
                <a:gd name="T5" fmla="*/ 324 h 327"/>
                <a:gd name="T6" fmla="*/ 170 w 170"/>
                <a:gd name="T7" fmla="*/ 114 h 327"/>
                <a:gd name="T8" fmla="*/ 56 w 170"/>
                <a:gd name="T9" fmla="*/ 0 h 327"/>
                <a:gd name="T10" fmla="*/ 29 w 170"/>
                <a:gd name="T11" fmla="*/ 43 h 327"/>
                <a:gd name="T12" fmla="*/ 121 w 170"/>
                <a:gd name="T13" fmla="*/ 135 h 327"/>
                <a:gd name="T14" fmla="*/ 121 w 170"/>
                <a:gd name="T15" fmla="*/ 205 h 327"/>
                <a:gd name="T16" fmla="*/ 121 w 170"/>
                <a:gd name="T17" fmla="*/ 205 h 327"/>
                <a:gd name="T18" fmla="*/ 9 w 170"/>
                <a:gd name="T19" fmla="*/ 93 h 327"/>
                <a:gd name="T20" fmla="*/ 0 w 170"/>
                <a:gd name="T21" fmla="*/ 155 h 327"/>
                <a:gd name="T22" fmla="*/ 170 w 170"/>
                <a:gd name="T23"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327">
                  <a:moveTo>
                    <a:pt x="170" y="327"/>
                  </a:moveTo>
                  <a:cubicBezTo>
                    <a:pt x="170" y="324"/>
                    <a:pt x="170" y="324"/>
                    <a:pt x="170" y="324"/>
                  </a:cubicBezTo>
                  <a:cubicBezTo>
                    <a:pt x="170" y="324"/>
                    <a:pt x="170" y="324"/>
                    <a:pt x="170" y="324"/>
                  </a:cubicBezTo>
                  <a:cubicBezTo>
                    <a:pt x="170" y="114"/>
                    <a:pt x="170" y="114"/>
                    <a:pt x="170" y="114"/>
                  </a:cubicBezTo>
                  <a:cubicBezTo>
                    <a:pt x="56" y="0"/>
                    <a:pt x="56" y="0"/>
                    <a:pt x="56" y="0"/>
                  </a:cubicBezTo>
                  <a:cubicBezTo>
                    <a:pt x="46" y="13"/>
                    <a:pt x="36" y="28"/>
                    <a:pt x="29" y="43"/>
                  </a:cubicBezTo>
                  <a:cubicBezTo>
                    <a:pt x="121" y="135"/>
                    <a:pt x="121" y="135"/>
                    <a:pt x="121" y="135"/>
                  </a:cubicBezTo>
                  <a:cubicBezTo>
                    <a:pt x="121" y="205"/>
                    <a:pt x="121" y="205"/>
                    <a:pt x="121" y="205"/>
                  </a:cubicBezTo>
                  <a:cubicBezTo>
                    <a:pt x="121" y="205"/>
                    <a:pt x="121" y="205"/>
                    <a:pt x="121" y="205"/>
                  </a:cubicBezTo>
                  <a:cubicBezTo>
                    <a:pt x="9" y="93"/>
                    <a:pt x="9" y="93"/>
                    <a:pt x="9" y="93"/>
                  </a:cubicBezTo>
                  <a:cubicBezTo>
                    <a:pt x="4" y="113"/>
                    <a:pt x="1" y="133"/>
                    <a:pt x="0" y="155"/>
                  </a:cubicBezTo>
                  <a:cubicBezTo>
                    <a:pt x="0" y="155"/>
                    <a:pt x="165" y="322"/>
                    <a:pt x="170"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29"/>
            <p:cNvSpPr>
              <a:spLocks/>
            </p:cNvSpPr>
            <p:nvPr/>
          </p:nvSpPr>
          <p:spPr bwMode="auto">
            <a:xfrm>
              <a:off x="254000" y="6602413"/>
              <a:ext cx="160338" cy="195262"/>
            </a:xfrm>
            <a:custGeom>
              <a:avLst/>
              <a:gdLst>
                <a:gd name="T0" fmla="*/ 0 w 101"/>
                <a:gd name="T1" fmla="*/ 0 h 123"/>
                <a:gd name="T2" fmla="*/ 0 w 101"/>
                <a:gd name="T3" fmla="*/ 23 h 123"/>
                <a:gd name="T4" fmla="*/ 101 w 101"/>
                <a:gd name="T5" fmla="*/ 123 h 123"/>
                <a:gd name="T6" fmla="*/ 101 w 101"/>
                <a:gd name="T7" fmla="*/ 101 h 123"/>
                <a:gd name="T8" fmla="*/ 0 w 101"/>
                <a:gd name="T9" fmla="*/ 0 h 123"/>
              </a:gdLst>
              <a:ahLst/>
              <a:cxnLst>
                <a:cxn ang="0">
                  <a:pos x="T0" y="T1"/>
                </a:cxn>
                <a:cxn ang="0">
                  <a:pos x="T2" y="T3"/>
                </a:cxn>
                <a:cxn ang="0">
                  <a:pos x="T4" y="T5"/>
                </a:cxn>
                <a:cxn ang="0">
                  <a:pos x="T6" y="T7"/>
                </a:cxn>
                <a:cxn ang="0">
                  <a:pos x="T8" y="T9"/>
                </a:cxn>
              </a:cxnLst>
              <a:rect l="0" t="0" r="r" b="b"/>
              <a:pathLst>
                <a:path w="101" h="123">
                  <a:moveTo>
                    <a:pt x="0" y="0"/>
                  </a:moveTo>
                  <a:lnTo>
                    <a:pt x="0" y="23"/>
                  </a:lnTo>
                  <a:lnTo>
                    <a:pt x="101" y="123"/>
                  </a:lnTo>
                  <a:lnTo>
                    <a:pt x="101" y="10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30"/>
            <p:cNvSpPr>
              <a:spLocks/>
            </p:cNvSpPr>
            <p:nvPr/>
          </p:nvSpPr>
          <p:spPr bwMode="auto">
            <a:xfrm>
              <a:off x="490538" y="6640513"/>
              <a:ext cx="80963" cy="73025"/>
            </a:xfrm>
            <a:custGeom>
              <a:avLst/>
              <a:gdLst>
                <a:gd name="T0" fmla="*/ 99 w 163"/>
                <a:gd name="T1" fmla="*/ 0 h 145"/>
                <a:gd name="T2" fmla="*/ 49 w 163"/>
                <a:gd name="T3" fmla="*/ 0 h 145"/>
                <a:gd name="T4" fmla="*/ 49 w 163"/>
                <a:gd name="T5" fmla="*/ 63 h 145"/>
                <a:gd name="T6" fmla="*/ 0 w 163"/>
                <a:gd name="T7" fmla="*/ 63 h 145"/>
                <a:gd name="T8" fmla="*/ 81 w 163"/>
                <a:gd name="T9" fmla="*/ 145 h 145"/>
                <a:gd name="T10" fmla="*/ 163 w 163"/>
                <a:gd name="T11" fmla="*/ 63 h 145"/>
                <a:gd name="T12" fmla="*/ 99 w 163"/>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63" h="145">
                  <a:moveTo>
                    <a:pt x="99" y="0"/>
                  </a:moveTo>
                  <a:cubicBezTo>
                    <a:pt x="49" y="0"/>
                    <a:pt x="49" y="0"/>
                    <a:pt x="49" y="0"/>
                  </a:cubicBezTo>
                  <a:cubicBezTo>
                    <a:pt x="49" y="63"/>
                    <a:pt x="49" y="63"/>
                    <a:pt x="49" y="63"/>
                  </a:cubicBezTo>
                  <a:cubicBezTo>
                    <a:pt x="0" y="63"/>
                    <a:pt x="0" y="63"/>
                    <a:pt x="0" y="63"/>
                  </a:cubicBezTo>
                  <a:cubicBezTo>
                    <a:pt x="0" y="108"/>
                    <a:pt x="36" y="145"/>
                    <a:pt x="81" y="145"/>
                  </a:cubicBezTo>
                  <a:cubicBezTo>
                    <a:pt x="126" y="145"/>
                    <a:pt x="163" y="108"/>
                    <a:pt x="163" y="63"/>
                  </a:cubicBez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31"/>
            <p:cNvSpPr>
              <a:spLocks/>
            </p:cNvSpPr>
            <p:nvPr/>
          </p:nvSpPr>
          <p:spPr bwMode="auto">
            <a:xfrm>
              <a:off x="606425" y="6526213"/>
              <a:ext cx="144463" cy="180975"/>
            </a:xfrm>
            <a:custGeom>
              <a:avLst/>
              <a:gdLst>
                <a:gd name="T0" fmla="*/ 87 w 91"/>
                <a:gd name="T1" fmla="*/ 92 h 114"/>
                <a:gd name="T2" fmla="*/ 74 w 91"/>
                <a:gd name="T3" fmla="*/ 114 h 114"/>
                <a:gd name="T4" fmla="*/ 0 w 91"/>
                <a:gd name="T5" fmla="*/ 114 h 114"/>
                <a:gd name="T6" fmla="*/ 48 w 91"/>
                <a:gd name="T7" fmla="*/ 23 h 114"/>
                <a:gd name="T8" fmla="*/ 6 w 91"/>
                <a:gd name="T9" fmla="*/ 23 h 114"/>
                <a:gd name="T10" fmla="*/ 18 w 91"/>
                <a:gd name="T11" fmla="*/ 0 h 114"/>
                <a:gd name="T12" fmla="*/ 91 w 91"/>
                <a:gd name="T13" fmla="*/ 0 h 114"/>
                <a:gd name="T14" fmla="*/ 44 w 91"/>
                <a:gd name="T15" fmla="*/ 92 h 114"/>
                <a:gd name="T16" fmla="*/ 87 w 91"/>
                <a:gd name="T17"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4">
                  <a:moveTo>
                    <a:pt x="87" y="92"/>
                  </a:moveTo>
                  <a:lnTo>
                    <a:pt x="74" y="114"/>
                  </a:lnTo>
                  <a:lnTo>
                    <a:pt x="0" y="114"/>
                  </a:lnTo>
                  <a:lnTo>
                    <a:pt x="48" y="23"/>
                  </a:lnTo>
                  <a:lnTo>
                    <a:pt x="6" y="23"/>
                  </a:lnTo>
                  <a:lnTo>
                    <a:pt x="18" y="0"/>
                  </a:lnTo>
                  <a:lnTo>
                    <a:pt x="91" y="0"/>
                  </a:lnTo>
                  <a:lnTo>
                    <a:pt x="44" y="92"/>
                  </a:lnTo>
                  <a:lnTo>
                    <a:pt x="87"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2"/>
            <p:cNvSpPr>
              <a:spLocks/>
            </p:cNvSpPr>
            <p:nvPr/>
          </p:nvSpPr>
          <p:spPr bwMode="auto">
            <a:xfrm>
              <a:off x="766763" y="6526213"/>
              <a:ext cx="103188" cy="180975"/>
            </a:xfrm>
            <a:custGeom>
              <a:avLst/>
              <a:gdLst>
                <a:gd name="T0" fmla="*/ 28 w 65"/>
                <a:gd name="T1" fmla="*/ 46 h 114"/>
                <a:gd name="T2" fmla="*/ 65 w 65"/>
                <a:gd name="T3" fmla="*/ 46 h 114"/>
                <a:gd name="T4" fmla="*/ 65 w 65"/>
                <a:gd name="T5" fmla="*/ 68 h 114"/>
                <a:gd name="T6" fmla="*/ 28 w 65"/>
                <a:gd name="T7" fmla="*/ 68 h 114"/>
                <a:gd name="T8" fmla="*/ 28 w 65"/>
                <a:gd name="T9" fmla="*/ 92 h 114"/>
                <a:gd name="T10" fmla="*/ 65 w 65"/>
                <a:gd name="T11" fmla="*/ 92 h 114"/>
                <a:gd name="T12" fmla="*/ 65 w 65"/>
                <a:gd name="T13" fmla="*/ 114 h 114"/>
                <a:gd name="T14" fmla="*/ 0 w 65"/>
                <a:gd name="T15" fmla="*/ 114 h 114"/>
                <a:gd name="T16" fmla="*/ 0 w 65"/>
                <a:gd name="T17" fmla="*/ 0 h 114"/>
                <a:gd name="T18" fmla="*/ 65 w 65"/>
                <a:gd name="T19" fmla="*/ 0 h 114"/>
                <a:gd name="T20" fmla="*/ 65 w 65"/>
                <a:gd name="T21" fmla="*/ 23 h 114"/>
                <a:gd name="T22" fmla="*/ 28 w 65"/>
                <a:gd name="T23" fmla="*/ 23 h 114"/>
                <a:gd name="T24" fmla="*/ 28 w 65"/>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14">
                  <a:moveTo>
                    <a:pt x="28" y="46"/>
                  </a:moveTo>
                  <a:lnTo>
                    <a:pt x="65" y="46"/>
                  </a:lnTo>
                  <a:lnTo>
                    <a:pt x="65" y="68"/>
                  </a:lnTo>
                  <a:lnTo>
                    <a:pt x="28" y="68"/>
                  </a:lnTo>
                  <a:lnTo>
                    <a:pt x="28" y="92"/>
                  </a:lnTo>
                  <a:lnTo>
                    <a:pt x="65" y="92"/>
                  </a:lnTo>
                  <a:lnTo>
                    <a:pt x="65" y="114"/>
                  </a:lnTo>
                  <a:lnTo>
                    <a:pt x="0" y="114"/>
                  </a:lnTo>
                  <a:lnTo>
                    <a:pt x="0" y="0"/>
                  </a:lnTo>
                  <a:lnTo>
                    <a:pt x="65" y="0"/>
                  </a:lnTo>
                  <a:lnTo>
                    <a:pt x="65" y="23"/>
                  </a:lnTo>
                  <a:lnTo>
                    <a:pt x="28" y="23"/>
                  </a:lnTo>
                  <a:lnTo>
                    <a:pt x="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33"/>
            <p:cNvSpPr>
              <a:spLocks noEditPoints="1"/>
            </p:cNvSpPr>
            <p:nvPr/>
          </p:nvSpPr>
          <p:spPr bwMode="auto">
            <a:xfrm>
              <a:off x="889000" y="6526213"/>
              <a:ext cx="131763" cy="180975"/>
            </a:xfrm>
            <a:custGeom>
              <a:avLst/>
              <a:gdLst>
                <a:gd name="T0" fmla="*/ 123 w 260"/>
                <a:gd name="T1" fmla="*/ 0 h 360"/>
                <a:gd name="T2" fmla="*/ 215 w 260"/>
                <a:gd name="T3" fmla="*/ 17 h 360"/>
                <a:gd name="T4" fmla="*/ 255 w 260"/>
                <a:gd name="T5" fmla="*/ 98 h 360"/>
                <a:gd name="T6" fmla="*/ 231 w 260"/>
                <a:gd name="T7" fmla="*/ 160 h 360"/>
                <a:gd name="T8" fmla="*/ 193 w 260"/>
                <a:gd name="T9" fmla="*/ 181 h 360"/>
                <a:gd name="T10" fmla="*/ 236 w 260"/>
                <a:gd name="T11" fmla="*/ 202 h 360"/>
                <a:gd name="T12" fmla="*/ 260 w 260"/>
                <a:gd name="T13" fmla="*/ 264 h 360"/>
                <a:gd name="T14" fmla="*/ 223 w 260"/>
                <a:gd name="T15" fmla="*/ 343 h 360"/>
                <a:gd name="T16" fmla="*/ 147 w 260"/>
                <a:gd name="T17" fmla="*/ 360 h 360"/>
                <a:gd name="T18" fmla="*/ 0 w 260"/>
                <a:gd name="T19" fmla="*/ 360 h 360"/>
                <a:gd name="T20" fmla="*/ 0 w 260"/>
                <a:gd name="T21" fmla="*/ 0 h 360"/>
                <a:gd name="T22" fmla="*/ 123 w 260"/>
                <a:gd name="T23" fmla="*/ 0 h 360"/>
                <a:gd name="T24" fmla="*/ 88 w 260"/>
                <a:gd name="T25" fmla="*/ 149 h 360"/>
                <a:gd name="T26" fmla="*/ 109 w 260"/>
                <a:gd name="T27" fmla="*/ 149 h 360"/>
                <a:gd name="T28" fmla="*/ 166 w 260"/>
                <a:gd name="T29" fmla="*/ 107 h 360"/>
                <a:gd name="T30" fmla="*/ 108 w 260"/>
                <a:gd name="T31" fmla="*/ 65 h 360"/>
                <a:gd name="T32" fmla="*/ 88 w 260"/>
                <a:gd name="T33" fmla="*/ 65 h 360"/>
                <a:gd name="T34" fmla="*/ 88 w 260"/>
                <a:gd name="T35" fmla="*/ 149 h 360"/>
                <a:gd name="T36" fmla="*/ 88 w 260"/>
                <a:gd name="T37" fmla="*/ 297 h 360"/>
                <a:gd name="T38" fmla="*/ 119 w 260"/>
                <a:gd name="T39" fmla="*/ 297 h 360"/>
                <a:gd name="T40" fmla="*/ 172 w 260"/>
                <a:gd name="T41" fmla="*/ 256 h 360"/>
                <a:gd name="T42" fmla="*/ 152 w 260"/>
                <a:gd name="T43" fmla="*/ 219 h 360"/>
                <a:gd name="T44" fmla="*/ 107 w 260"/>
                <a:gd name="T45" fmla="*/ 212 h 360"/>
                <a:gd name="T46" fmla="*/ 88 w 260"/>
                <a:gd name="T47" fmla="*/ 212 h 360"/>
                <a:gd name="T48" fmla="*/ 88 w 260"/>
                <a:gd name="T49" fmla="*/ 29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60">
                  <a:moveTo>
                    <a:pt x="123" y="0"/>
                  </a:moveTo>
                  <a:cubicBezTo>
                    <a:pt x="169" y="0"/>
                    <a:pt x="195" y="5"/>
                    <a:pt x="215" y="17"/>
                  </a:cubicBezTo>
                  <a:cubicBezTo>
                    <a:pt x="240" y="32"/>
                    <a:pt x="255" y="63"/>
                    <a:pt x="255" y="98"/>
                  </a:cubicBezTo>
                  <a:cubicBezTo>
                    <a:pt x="255" y="123"/>
                    <a:pt x="247" y="144"/>
                    <a:pt x="231" y="160"/>
                  </a:cubicBezTo>
                  <a:cubicBezTo>
                    <a:pt x="220" y="171"/>
                    <a:pt x="212" y="176"/>
                    <a:pt x="193" y="181"/>
                  </a:cubicBezTo>
                  <a:cubicBezTo>
                    <a:pt x="215" y="186"/>
                    <a:pt x="225" y="191"/>
                    <a:pt x="236" y="202"/>
                  </a:cubicBezTo>
                  <a:cubicBezTo>
                    <a:pt x="252" y="217"/>
                    <a:pt x="260" y="238"/>
                    <a:pt x="260" y="264"/>
                  </a:cubicBezTo>
                  <a:cubicBezTo>
                    <a:pt x="260" y="298"/>
                    <a:pt x="247" y="327"/>
                    <a:pt x="223" y="343"/>
                  </a:cubicBezTo>
                  <a:cubicBezTo>
                    <a:pt x="206" y="355"/>
                    <a:pt x="184" y="360"/>
                    <a:pt x="147" y="360"/>
                  </a:cubicBezTo>
                  <a:cubicBezTo>
                    <a:pt x="0" y="360"/>
                    <a:pt x="0" y="360"/>
                    <a:pt x="0" y="360"/>
                  </a:cubicBezTo>
                  <a:cubicBezTo>
                    <a:pt x="0" y="0"/>
                    <a:pt x="0" y="0"/>
                    <a:pt x="0" y="0"/>
                  </a:cubicBezTo>
                  <a:lnTo>
                    <a:pt x="123" y="0"/>
                  </a:lnTo>
                  <a:close/>
                  <a:moveTo>
                    <a:pt x="88" y="149"/>
                  </a:moveTo>
                  <a:cubicBezTo>
                    <a:pt x="109" y="149"/>
                    <a:pt x="109" y="149"/>
                    <a:pt x="109" y="149"/>
                  </a:cubicBezTo>
                  <a:cubicBezTo>
                    <a:pt x="149" y="149"/>
                    <a:pt x="166" y="136"/>
                    <a:pt x="166" y="107"/>
                  </a:cubicBezTo>
                  <a:cubicBezTo>
                    <a:pt x="166" y="78"/>
                    <a:pt x="149" y="65"/>
                    <a:pt x="108" y="65"/>
                  </a:cubicBezTo>
                  <a:cubicBezTo>
                    <a:pt x="88" y="65"/>
                    <a:pt x="88" y="65"/>
                    <a:pt x="88" y="65"/>
                  </a:cubicBezTo>
                  <a:lnTo>
                    <a:pt x="88" y="149"/>
                  </a:lnTo>
                  <a:close/>
                  <a:moveTo>
                    <a:pt x="88" y="297"/>
                  </a:moveTo>
                  <a:cubicBezTo>
                    <a:pt x="119" y="297"/>
                    <a:pt x="119" y="297"/>
                    <a:pt x="119" y="297"/>
                  </a:cubicBezTo>
                  <a:cubicBezTo>
                    <a:pt x="156" y="297"/>
                    <a:pt x="172" y="285"/>
                    <a:pt x="172" y="256"/>
                  </a:cubicBezTo>
                  <a:cubicBezTo>
                    <a:pt x="172" y="238"/>
                    <a:pt x="165" y="226"/>
                    <a:pt x="152" y="219"/>
                  </a:cubicBezTo>
                  <a:cubicBezTo>
                    <a:pt x="143" y="214"/>
                    <a:pt x="134" y="212"/>
                    <a:pt x="107" y="212"/>
                  </a:cubicBezTo>
                  <a:cubicBezTo>
                    <a:pt x="88" y="212"/>
                    <a:pt x="88" y="212"/>
                    <a:pt x="88" y="212"/>
                  </a:cubicBezTo>
                  <a:lnTo>
                    <a:pt x="88"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4"/>
            <p:cNvSpPr>
              <a:spLocks noEditPoints="1"/>
            </p:cNvSpPr>
            <p:nvPr/>
          </p:nvSpPr>
          <p:spPr bwMode="auto">
            <a:xfrm>
              <a:off x="1039813" y="6526213"/>
              <a:ext cx="136525" cy="180975"/>
            </a:xfrm>
            <a:custGeom>
              <a:avLst/>
              <a:gdLst>
                <a:gd name="T0" fmla="*/ 88 w 271"/>
                <a:gd name="T1" fmla="*/ 360 h 360"/>
                <a:gd name="T2" fmla="*/ 0 w 271"/>
                <a:gd name="T3" fmla="*/ 360 h 360"/>
                <a:gd name="T4" fmla="*/ 0 w 271"/>
                <a:gd name="T5" fmla="*/ 0 h 360"/>
                <a:gd name="T6" fmla="*/ 117 w 271"/>
                <a:gd name="T7" fmla="*/ 0 h 360"/>
                <a:gd name="T8" fmla="*/ 222 w 271"/>
                <a:gd name="T9" fmla="*/ 27 h 360"/>
                <a:gd name="T10" fmla="*/ 261 w 271"/>
                <a:gd name="T11" fmla="*/ 118 h 360"/>
                <a:gd name="T12" fmla="*/ 192 w 271"/>
                <a:gd name="T13" fmla="*/ 228 h 360"/>
                <a:gd name="T14" fmla="*/ 271 w 271"/>
                <a:gd name="T15" fmla="*/ 360 h 360"/>
                <a:gd name="T16" fmla="*/ 166 w 271"/>
                <a:gd name="T17" fmla="*/ 360 h 360"/>
                <a:gd name="T18" fmla="*/ 88 w 271"/>
                <a:gd name="T19" fmla="*/ 221 h 360"/>
                <a:gd name="T20" fmla="*/ 88 w 271"/>
                <a:gd name="T21" fmla="*/ 360 h 360"/>
                <a:gd name="T22" fmla="*/ 116 w 271"/>
                <a:gd name="T23" fmla="*/ 171 h 360"/>
                <a:gd name="T24" fmla="*/ 173 w 271"/>
                <a:gd name="T25" fmla="*/ 122 h 360"/>
                <a:gd name="T26" fmla="*/ 121 w 271"/>
                <a:gd name="T27" fmla="*/ 72 h 360"/>
                <a:gd name="T28" fmla="*/ 88 w 271"/>
                <a:gd name="T29" fmla="*/ 72 h 360"/>
                <a:gd name="T30" fmla="*/ 88 w 271"/>
                <a:gd name="T31" fmla="*/ 171 h 360"/>
                <a:gd name="T32" fmla="*/ 116 w 271"/>
                <a:gd name="T33" fmla="*/ 17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360">
                  <a:moveTo>
                    <a:pt x="88" y="360"/>
                  </a:moveTo>
                  <a:cubicBezTo>
                    <a:pt x="0" y="360"/>
                    <a:pt x="0" y="360"/>
                    <a:pt x="0" y="360"/>
                  </a:cubicBezTo>
                  <a:cubicBezTo>
                    <a:pt x="0" y="0"/>
                    <a:pt x="0" y="0"/>
                    <a:pt x="0" y="0"/>
                  </a:cubicBezTo>
                  <a:cubicBezTo>
                    <a:pt x="117" y="0"/>
                    <a:pt x="117" y="0"/>
                    <a:pt x="117" y="0"/>
                  </a:cubicBezTo>
                  <a:cubicBezTo>
                    <a:pt x="164" y="0"/>
                    <a:pt x="199" y="9"/>
                    <a:pt x="222" y="27"/>
                  </a:cubicBezTo>
                  <a:cubicBezTo>
                    <a:pt x="247" y="46"/>
                    <a:pt x="261" y="79"/>
                    <a:pt x="261" y="118"/>
                  </a:cubicBezTo>
                  <a:cubicBezTo>
                    <a:pt x="261" y="173"/>
                    <a:pt x="238" y="209"/>
                    <a:pt x="192" y="228"/>
                  </a:cubicBezTo>
                  <a:cubicBezTo>
                    <a:pt x="271" y="360"/>
                    <a:pt x="271" y="360"/>
                    <a:pt x="271" y="360"/>
                  </a:cubicBezTo>
                  <a:cubicBezTo>
                    <a:pt x="166" y="360"/>
                    <a:pt x="166" y="360"/>
                    <a:pt x="166" y="360"/>
                  </a:cubicBezTo>
                  <a:cubicBezTo>
                    <a:pt x="88" y="221"/>
                    <a:pt x="88" y="221"/>
                    <a:pt x="88" y="221"/>
                  </a:cubicBezTo>
                  <a:lnTo>
                    <a:pt x="88" y="360"/>
                  </a:lnTo>
                  <a:close/>
                  <a:moveTo>
                    <a:pt x="116" y="171"/>
                  </a:moveTo>
                  <a:cubicBezTo>
                    <a:pt x="151" y="171"/>
                    <a:pt x="173" y="153"/>
                    <a:pt x="173" y="122"/>
                  </a:cubicBezTo>
                  <a:cubicBezTo>
                    <a:pt x="173" y="92"/>
                    <a:pt x="152" y="72"/>
                    <a:pt x="121" y="72"/>
                  </a:cubicBezTo>
                  <a:cubicBezTo>
                    <a:pt x="88" y="72"/>
                    <a:pt x="88" y="72"/>
                    <a:pt x="88" y="72"/>
                  </a:cubicBezTo>
                  <a:cubicBezTo>
                    <a:pt x="88" y="171"/>
                    <a:pt x="88" y="171"/>
                    <a:pt x="88" y="171"/>
                  </a:cubicBezTo>
                  <a:lnTo>
                    <a:pt x="11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5"/>
            <p:cNvSpPr>
              <a:spLocks noEditPoints="1"/>
            </p:cNvSpPr>
            <p:nvPr/>
          </p:nvSpPr>
          <p:spPr bwMode="auto">
            <a:xfrm>
              <a:off x="1176338" y="6526213"/>
              <a:ext cx="174625" cy="180975"/>
            </a:xfrm>
            <a:custGeom>
              <a:avLst/>
              <a:gdLst>
                <a:gd name="T0" fmla="*/ 73 w 110"/>
                <a:gd name="T1" fmla="*/ 0 h 114"/>
                <a:gd name="T2" fmla="*/ 38 w 110"/>
                <a:gd name="T3" fmla="*/ 0 h 114"/>
                <a:gd name="T4" fmla="*/ 0 w 110"/>
                <a:gd name="T5" fmla="*/ 114 h 114"/>
                <a:gd name="T6" fmla="*/ 29 w 110"/>
                <a:gd name="T7" fmla="*/ 114 h 114"/>
                <a:gd name="T8" fmla="*/ 36 w 110"/>
                <a:gd name="T9" fmla="*/ 92 h 114"/>
                <a:gd name="T10" fmla="*/ 73 w 110"/>
                <a:gd name="T11" fmla="*/ 92 h 114"/>
                <a:gd name="T12" fmla="*/ 80 w 110"/>
                <a:gd name="T13" fmla="*/ 114 h 114"/>
                <a:gd name="T14" fmla="*/ 110 w 110"/>
                <a:gd name="T15" fmla="*/ 114 h 114"/>
                <a:gd name="T16" fmla="*/ 73 w 110"/>
                <a:gd name="T17" fmla="*/ 0 h 114"/>
                <a:gd name="T18" fmla="*/ 43 w 110"/>
                <a:gd name="T19" fmla="*/ 70 h 114"/>
                <a:gd name="T20" fmla="*/ 55 w 110"/>
                <a:gd name="T21" fmla="*/ 33 h 114"/>
                <a:gd name="T22" fmla="*/ 66 w 110"/>
                <a:gd name="T23" fmla="*/ 70 h 114"/>
                <a:gd name="T24" fmla="*/ 43 w 110"/>
                <a:gd name="T25" fmla="*/ 7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14">
                  <a:moveTo>
                    <a:pt x="73" y="0"/>
                  </a:moveTo>
                  <a:lnTo>
                    <a:pt x="38" y="0"/>
                  </a:lnTo>
                  <a:lnTo>
                    <a:pt x="0" y="114"/>
                  </a:lnTo>
                  <a:lnTo>
                    <a:pt x="29" y="114"/>
                  </a:lnTo>
                  <a:lnTo>
                    <a:pt x="36" y="92"/>
                  </a:lnTo>
                  <a:lnTo>
                    <a:pt x="73" y="92"/>
                  </a:lnTo>
                  <a:lnTo>
                    <a:pt x="80" y="114"/>
                  </a:lnTo>
                  <a:lnTo>
                    <a:pt x="110" y="114"/>
                  </a:lnTo>
                  <a:lnTo>
                    <a:pt x="73" y="0"/>
                  </a:lnTo>
                  <a:close/>
                  <a:moveTo>
                    <a:pt x="43" y="70"/>
                  </a:moveTo>
                  <a:lnTo>
                    <a:pt x="55" y="33"/>
                  </a:lnTo>
                  <a:lnTo>
                    <a:pt x="66" y="70"/>
                  </a:lnTo>
                  <a:lnTo>
                    <a:pt x="43"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userDrawn="1">
            <p:ph type="title"/>
          </p:nvPr>
        </p:nvSpPr>
        <p:spPr>
          <a:xfrm>
            <a:off x="403282" y="762397"/>
            <a:ext cx="5387501" cy="1137424"/>
          </a:xfrm>
        </p:spPr>
        <p:txBody>
          <a:bodyPr anchor="ctr">
            <a:normAutofit/>
          </a:bodyPr>
          <a:lstStyle>
            <a:lvl1pPr algn="ctr">
              <a:defRPr sz="2800">
                <a:solidFill>
                  <a:schemeClr val="accent1"/>
                </a:solidFill>
              </a:defRPr>
            </a:lvl1pPr>
          </a:lstStyle>
          <a:p>
            <a:r>
              <a:rPr lang="en-US" dirty="0"/>
              <a:t>Click to edit Master title style</a:t>
            </a:r>
          </a:p>
        </p:txBody>
      </p:sp>
      <p:grpSp>
        <p:nvGrpSpPr>
          <p:cNvPr id="59" name="Group 58"/>
          <p:cNvGrpSpPr/>
          <p:nvPr userDrawn="1"/>
        </p:nvGrpSpPr>
        <p:grpSpPr>
          <a:xfrm>
            <a:off x="1512733" y="2246669"/>
            <a:ext cx="3168599" cy="3635273"/>
            <a:chOff x="9959950" y="4707058"/>
            <a:chExt cx="2029842" cy="1996506"/>
          </a:xfrm>
          <a:solidFill>
            <a:schemeClr val="bg1">
              <a:alpha val="5000"/>
            </a:schemeClr>
          </a:solidFill>
        </p:grpSpPr>
        <p:sp>
          <p:nvSpPr>
            <p:cNvPr id="60" name="Freeform 59"/>
            <p:cNvSpPr>
              <a:spLocks/>
            </p:cNvSpPr>
            <p:nvPr userDrawn="1"/>
          </p:nvSpPr>
          <p:spPr bwMode="auto">
            <a:xfrm>
              <a:off x="11304825" y="5592639"/>
              <a:ext cx="161099" cy="398038"/>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1" name="Freeform 60"/>
            <p:cNvSpPr>
              <a:spLocks/>
            </p:cNvSpPr>
            <p:nvPr userDrawn="1"/>
          </p:nvSpPr>
          <p:spPr bwMode="auto">
            <a:xfrm>
              <a:off x="10253507" y="4707058"/>
              <a:ext cx="961818" cy="1598468"/>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2" name="Freeform 61"/>
            <p:cNvSpPr>
              <a:spLocks/>
            </p:cNvSpPr>
            <p:nvPr userDrawn="1"/>
          </p:nvSpPr>
          <p:spPr bwMode="auto">
            <a:xfrm>
              <a:off x="10986207" y="5311485"/>
              <a:ext cx="158712" cy="679191"/>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3" name="Freeform 62"/>
            <p:cNvSpPr>
              <a:spLocks/>
            </p:cNvSpPr>
            <p:nvPr userDrawn="1"/>
          </p:nvSpPr>
          <p:spPr bwMode="auto">
            <a:xfrm>
              <a:off x="11144920" y="5450483"/>
              <a:ext cx="389023" cy="142157"/>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4" name="Freeform 63"/>
            <p:cNvSpPr>
              <a:spLocks/>
            </p:cNvSpPr>
            <p:nvPr userDrawn="1"/>
          </p:nvSpPr>
          <p:spPr bwMode="auto">
            <a:xfrm>
              <a:off x="9959950" y="4962940"/>
              <a:ext cx="547735" cy="929808"/>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5" name="Freeform 64"/>
            <p:cNvSpPr>
              <a:spLocks/>
            </p:cNvSpPr>
            <p:nvPr userDrawn="1"/>
          </p:nvSpPr>
          <p:spPr bwMode="auto">
            <a:xfrm>
              <a:off x="9963530" y="5602116"/>
              <a:ext cx="1022678" cy="1101448"/>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6" name="Freeform 65"/>
            <p:cNvSpPr>
              <a:spLocks/>
            </p:cNvSpPr>
            <p:nvPr userDrawn="1"/>
          </p:nvSpPr>
          <p:spPr bwMode="auto">
            <a:xfrm>
              <a:off x="11465923" y="5813771"/>
              <a:ext cx="523869" cy="407515"/>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67" name="Text Placeholder 2"/>
          <p:cNvSpPr>
            <a:spLocks noGrp="1"/>
          </p:cNvSpPr>
          <p:nvPr userDrawn="1">
            <p:ph type="body" idx="1"/>
          </p:nvPr>
        </p:nvSpPr>
        <p:spPr>
          <a:xfrm>
            <a:off x="684818" y="2278981"/>
            <a:ext cx="4824429" cy="3837005"/>
          </a:xfrm>
        </p:spPr>
        <p:txBody>
          <a:bodyPr anchor="t" anchorCtr="0">
            <a:normAutofit/>
          </a:bodyPr>
          <a:lstStyle>
            <a:lvl1pPr marL="0" indent="0" algn="ctr">
              <a:spcBef>
                <a:spcPts val="0"/>
              </a:spcBef>
              <a:spcAft>
                <a:spcPts val="2400"/>
              </a:spcAft>
              <a:buNone/>
              <a:defRPr sz="24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68" name="Text Placeholder 2"/>
          <p:cNvSpPr>
            <a:spLocks noGrp="1"/>
          </p:cNvSpPr>
          <p:nvPr userDrawn="1">
            <p:ph type="body" idx="17"/>
          </p:nvPr>
        </p:nvSpPr>
        <p:spPr>
          <a:xfrm>
            <a:off x="6642092" y="2278981"/>
            <a:ext cx="4824429" cy="3837005"/>
          </a:xfrm>
        </p:spPr>
        <p:txBody>
          <a:bodyPr vert="horz" lIns="91440" tIns="45720" rIns="91440" bIns="45720" rtlCol="0" anchor="t" anchorCtr="0">
            <a:normAutofit/>
          </a:bodyPr>
          <a:lstStyle>
            <a:lvl1pPr marL="342900" indent="-342900" algn="ctr">
              <a:spcBef>
                <a:spcPts val="0"/>
              </a:spcBef>
              <a:spcAft>
                <a:spcPts val="2400"/>
              </a:spcAft>
              <a:buNone/>
              <a:defRPr lang="en-US" sz="2400" dirty="0">
                <a:solidFill>
                  <a:schemeClr val="bg1"/>
                </a:solidFill>
              </a:defRPr>
            </a:lvl1pPr>
          </a:lstStyle>
          <a:p>
            <a:pPr marL="0" lvl="0" indent="0" algn="ctr">
              <a:spcBef>
                <a:spcPts val="600"/>
              </a:spcBef>
            </a:pPr>
            <a:r>
              <a:rPr lang="en-US" dirty="0"/>
              <a:t>Edit Master text styles</a:t>
            </a:r>
          </a:p>
        </p:txBody>
      </p:sp>
      <p:sp>
        <p:nvSpPr>
          <p:cNvPr id="70" name="Footer Placeholder 2"/>
          <p:cNvSpPr>
            <a:spLocks noGrp="1"/>
          </p:cNvSpPr>
          <p:nvPr userDrawn="1">
            <p:ph type="ftr" sz="quarter" idx="10"/>
          </p:nvPr>
        </p:nvSpPr>
        <p:spPr>
          <a:xfrm>
            <a:off x="3267869" y="6584951"/>
            <a:ext cx="5653087" cy="273049"/>
          </a:xfrm>
        </p:spPr>
        <p:txBody>
          <a:bodyPr/>
          <a:lstStyle/>
          <a:p>
            <a:r>
              <a:rPr lang="en-US" dirty="0"/>
              <a:t> Confidential: For Internal Use Only</a:t>
            </a:r>
          </a:p>
        </p:txBody>
      </p:sp>
      <p:sp>
        <p:nvSpPr>
          <p:cNvPr id="71" name="Slide Number Placeholder 3"/>
          <p:cNvSpPr>
            <a:spLocks noGrp="1"/>
          </p:cNvSpPr>
          <p:nvPr userDrawn="1">
            <p:ph type="sldNum" sz="quarter" idx="11"/>
          </p:nvPr>
        </p:nvSpPr>
        <p:spPr>
          <a:xfrm>
            <a:off x="0" y="6584951"/>
            <a:ext cx="1219201" cy="273049"/>
          </a:xfrm>
        </p:spPr>
        <p:txBody>
          <a:bodyPr/>
          <a:lstStyle/>
          <a:p>
            <a:fld id="{AAEAE4A8-A6E5-453E-B946-FB774B73F48C}" type="slidenum">
              <a:rPr lang="en-US" smtClean="0"/>
              <a:pPr/>
              <a:t>‹#›</a:t>
            </a:fld>
            <a:endParaRPr lang="en-US" dirty="0"/>
          </a:p>
        </p:txBody>
      </p:sp>
      <p:sp>
        <p:nvSpPr>
          <p:cNvPr id="7" name="Text Placeholder 6"/>
          <p:cNvSpPr>
            <a:spLocks noGrp="1"/>
          </p:cNvSpPr>
          <p:nvPr>
            <p:ph type="body" sz="quarter" idx="21"/>
          </p:nvPr>
        </p:nvSpPr>
        <p:spPr>
          <a:xfrm>
            <a:off x="6221413" y="762397"/>
            <a:ext cx="5665787" cy="1139440"/>
          </a:xfrm>
        </p:spPr>
        <p:txBody>
          <a:bodyPr vert="horz" lIns="91440" tIns="45720" rIns="91440" bIns="45720" rtlCol="0" anchor="ctr" anchorCtr="0">
            <a:normAutofit/>
          </a:bodyPr>
          <a:lstStyle>
            <a:lvl1pPr marL="45720" indent="0" algn="ctr">
              <a:buNone/>
              <a:defRPr lang="en-US" sz="2800" b="1" dirty="0" smtClean="0">
                <a:solidFill>
                  <a:schemeClr val="accent1"/>
                </a:solidFill>
                <a:latin typeface="+mj-lt"/>
                <a:ea typeface="+mj-ea"/>
                <a:cs typeface="+mj-cs"/>
              </a:defRPr>
            </a:lvl1pPr>
          </a:lstStyle>
          <a:p>
            <a:pPr lvl="0" algn="ctr">
              <a:lnSpc>
                <a:spcPct val="90000"/>
              </a:lnSpc>
              <a:spcBef>
                <a:spcPct val="0"/>
              </a:spcBef>
            </a:pPr>
            <a:r>
              <a:rPr lang="en-US" dirty="0"/>
              <a:t>Click to edit Master text styles</a:t>
            </a:r>
          </a:p>
        </p:txBody>
      </p:sp>
    </p:spTree>
    <p:extLst>
      <p:ext uri="{BB962C8B-B14F-4D97-AF65-F5344CB8AC3E}">
        <p14:creationId xmlns:p14="http://schemas.microsoft.com/office/powerpoint/2010/main" val="70761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_three column text slide">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rot="5400000">
            <a:off x="6183690" y="852865"/>
            <a:ext cx="6169791" cy="5840478"/>
            <a:chOff x="0" y="682330"/>
            <a:chExt cx="10942059" cy="6175670"/>
          </a:xfrm>
          <a:solidFill>
            <a:schemeClr val="accent4"/>
          </a:solidFill>
        </p:grpSpPr>
        <p:sp>
          <p:nvSpPr>
            <p:cNvPr id="3" name="Rectangle 2"/>
            <p:cNvSpPr/>
            <p:nvPr userDrawn="1"/>
          </p:nvSpPr>
          <p:spPr>
            <a:xfrm>
              <a:off x="0" y="682330"/>
              <a:ext cx="3647975" cy="6175670"/>
            </a:xfrm>
            <a:prstGeom prst="rect">
              <a:avLst/>
            </a:prstGeom>
            <a:solidFill>
              <a:schemeClr val="tx2"/>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1" name="Rectangle 40"/>
            <p:cNvSpPr/>
            <p:nvPr userDrawn="1"/>
          </p:nvSpPr>
          <p:spPr>
            <a:xfrm>
              <a:off x="3645828" y="682330"/>
              <a:ext cx="3647975" cy="6175670"/>
            </a:xfrm>
            <a:prstGeom prst="rect">
              <a:avLst/>
            </a:prstGeom>
            <a:solidFill>
              <a:schemeClr val="accent2"/>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2" name="Rectangle 41"/>
            <p:cNvSpPr/>
            <p:nvPr userDrawn="1"/>
          </p:nvSpPr>
          <p:spPr>
            <a:xfrm>
              <a:off x="7294084" y="682330"/>
              <a:ext cx="3647975" cy="6175670"/>
            </a:xfrm>
            <a:prstGeom prst="rect">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grpSp>
      <p:sp>
        <p:nvSpPr>
          <p:cNvPr id="23" name="Rectangle 22"/>
          <p:cNvSpPr/>
          <p:nvPr userDrawn="1"/>
        </p:nvSpPr>
        <p:spPr>
          <a:xfrm>
            <a:off x="0" y="0"/>
            <a:ext cx="12188825" cy="6978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solidFill>
                <a:prstClr val="white"/>
              </a:solidFill>
            </a:endParaRPr>
          </a:p>
        </p:txBody>
      </p:sp>
      <p:grpSp>
        <p:nvGrpSpPr>
          <p:cNvPr id="24" name="Group 23"/>
          <p:cNvGrpSpPr>
            <a:grpSpLocks noChangeAspect="1"/>
          </p:cNvGrpSpPr>
          <p:nvPr userDrawn="1"/>
        </p:nvGrpSpPr>
        <p:grpSpPr>
          <a:xfrm>
            <a:off x="403282" y="151854"/>
            <a:ext cx="1297406" cy="418699"/>
            <a:chOff x="254000" y="6443663"/>
            <a:chExt cx="1096963" cy="354012"/>
          </a:xfrm>
          <a:solidFill>
            <a:schemeClr val="bg1"/>
          </a:solidFill>
        </p:grpSpPr>
        <p:sp>
          <p:nvSpPr>
            <p:cNvPr id="25" name="Freeform 24"/>
            <p:cNvSpPr>
              <a:spLocks/>
            </p:cNvSpPr>
            <p:nvPr/>
          </p:nvSpPr>
          <p:spPr bwMode="auto">
            <a:xfrm>
              <a:off x="465138" y="6600825"/>
              <a:ext cx="25400" cy="71437"/>
            </a:xfrm>
            <a:custGeom>
              <a:avLst/>
              <a:gdLst>
                <a:gd name="T0" fmla="*/ 16 w 16"/>
                <a:gd name="T1" fmla="*/ 16 h 45"/>
                <a:gd name="T2" fmla="*/ 0 w 16"/>
                <a:gd name="T3" fmla="*/ 0 h 45"/>
                <a:gd name="T4" fmla="*/ 0 w 16"/>
                <a:gd name="T5" fmla="*/ 45 h 45"/>
                <a:gd name="T6" fmla="*/ 16 w 16"/>
                <a:gd name="T7" fmla="*/ 45 h 45"/>
                <a:gd name="T8" fmla="*/ 16 w 16"/>
                <a:gd name="T9" fmla="*/ 16 h 45"/>
              </a:gdLst>
              <a:ahLst/>
              <a:cxnLst>
                <a:cxn ang="0">
                  <a:pos x="T0" y="T1"/>
                </a:cxn>
                <a:cxn ang="0">
                  <a:pos x="T2" y="T3"/>
                </a:cxn>
                <a:cxn ang="0">
                  <a:pos x="T4" y="T5"/>
                </a:cxn>
                <a:cxn ang="0">
                  <a:pos x="T6" y="T7"/>
                </a:cxn>
                <a:cxn ang="0">
                  <a:pos x="T8" y="T9"/>
                </a:cxn>
              </a:cxnLst>
              <a:rect l="0" t="0" r="r" b="b"/>
              <a:pathLst>
                <a:path w="16" h="45">
                  <a:moveTo>
                    <a:pt x="16" y="16"/>
                  </a:moveTo>
                  <a:lnTo>
                    <a:pt x="0" y="0"/>
                  </a:lnTo>
                  <a:lnTo>
                    <a:pt x="0" y="45"/>
                  </a:lnTo>
                  <a:lnTo>
                    <a:pt x="16" y="45"/>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6" name="Freeform 25"/>
            <p:cNvSpPr>
              <a:spLocks/>
            </p:cNvSpPr>
            <p:nvPr/>
          </p:nvSpPr>
          <p:spPr bwMode="auto">
            <a:xfrm>
              <a:off x="300038" y="6443663"/>
              <a:ext cx="150813" cy="284162"/>
            </a:xfrm>
            <a:custGeom>
              <a:avLst/>
              <a:gdLst>
                <a:gd name="T0" fmla="*/ 178 w 299"/>
                <a:gd name="T1" fmla="*/ 212 h 563"/>
                <a:gd name="T2" fmla="*/ 299 w 299"/>
                <a:gd name="T3" fmla="*/ 212 h 563"/>
                <a:gd name="T4" fmla="*/ 250 w 299"/>
                <a:gd name="T5" fmla="*/ 163 h 563"/>
                <a:gd name="T6" fmla="*/ 249 w 299"/>
                <a:gd name="T7" fmla="*/ 163 h 563"/>
                <a:gd name="T8" fmla="*/ 186 w 299"/>
                <a:gd name="T9" fmla="*/ 163 h 563"/>
                <a:gd name="T10" fmla="*/ 260 w 299"/>
                <a:gd name="T11" fmla="*/ 81 h 563"/>
                <a:gd name="T12" fmla="*/ 178 w 299"/>
                <a:gd name="T13" fmla="*/ 0 h 563"/>
                <a:gd name="T14" fmla="*/ 178 w 299"/>
                <a:gd name="T15" fmla="*/ 163 h 563"/>
                <a:gd name="T16" fmla="*/ 178 w 299"/>
                <a:gd name="T17" fmla="*/ 163 h 563"/>
                <a:gd name="T18" fmla="*/ 43 w 299"/>
                <a:gd name="T19" fmla="*/ 28 h 563"/>
                <a:gd name="T20" fmla="*/ 22 w 299"/>
                <a:gd name="T21" fmla="*/ 40 h 563"/>
                <a:gd name="T22" fmla="*/ 0 w 299"/>
                <a:gd name="T23" fmla="*/ 55 h 563"/>
                <a:gd name="T24" fmla="*/ 129 w 299"/>
                <a:gd name="T25" fmla="*/ 183 h 563"/>
                <a:gd name="T26" fmla="*/ 129 w 299"/>
                <a:gd name="T27" fmla="*/ 464 h 563"/>
                <a:gd name="T28" fmla="*/ 228 w 299"/>
                <a:gd name="T29" fmla="*/ 563 h 563"/>
                <a:gd name="T30" fmla="*/ 228 w 299"/>
                <a:gd name="T31" fmla="*/ 493 h 563"/>
                <a:gd name="T32" fmla="*/ 178 w 299"/>
                <a:gd name="T33" fmla="*/ 443 h 563"/>
                <a:gd name="T34" fmla="*/ 178 w 299"/>
                <a:gd name="T35" fmla="*/ 21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563">
                  <a:moveTo>
                    <a:pt x="178" y="212"/>
                  </a:moveTo>
                  <a:cubicBezTo>
                    <a:pt x="299" y="212"/>
                    <a:pt x="299" y="212"/>
                    <a:pt x="299" y="212"/>
                  </a:cubicBezTo>
                  <a:cubicBezTo>
                    <a:pt x="250" y="163"/>
                    <a:pt x="250" y="163"/>
                    <a:pt x="250" y="163"/>
                  </a:cubicBezTo>
                  <a:cubicBezTo>
                    <a:pt x="249" y="163"/>
                    <a:pt x="249" y="163"/>
                    <a:pt x="249" y="163"/>
                  </a:cubicBezTo>
                  <a:cubicBezTo>
                    <a:pt x="186" y="163"/>
                    <a:pt x="186" y="163"/>
                    <a:pt x="186" y="163"/>
                  </a:cubicBezTo>
                  <a:cubicBezTo>
                    <a:pt x="227" y="159"/>
                    <a:pt x="260" y="124"/>
                    <a:pt x="260" y="81"/>
                  </a:cubicBezTo>
                  <a:cubicBezTo>
                    <a:pt x="260" y="36"/>
                    <a:pt x="223" y="0"/>
                    <a:pt x="178" y="0"/>
                  </a:cubicBezTo>
                  <a:cubicBezTo>
                    <a:pt x="178" y="163"/>
                    <a:pt x="178" y="163"/>
                    <a:pt x="178" y="163"/>
                  </a:cubicBezTo>
                  <a:cubicBezTo>
                    <a:pt x="178" y="163"/>
                    <a:pt x="178" y="163"/>
                    <a:pt x="178" y="163"/>
                  </a:cubicBezTo>
                  <a:cubicBezTo>
                    <a:pt x="43" y="28"/>
                    <a:pt x="43" y="28"/>
                    <a:pt x="43" y="28"/>
                  </a:cubicBezTo>
                  <a:cubicBezTo>
                    <a:pt x="36" y="31"/>
                    <a:pt x="29" y="35"/>
                    <a:pt x="22" y="40"/>
                  </a:cubicBezTo>
                  <a:cubicBezTo>
                    <a:pt x="14" y="45"/>
                    <a:pt x="7" y="50"/>
                    <a:pt x="0" y="55"/>
                  </a:cubicBezTo>
                  <a:cubicBezTo>
                    <a:pt x="129" y="183"/>
                    <a:pt x="129" y="183"/>
                    <a:pt x="129" y="183"/>
                  </a:cubicBezTo>
                  <a:cubicBezTo>
                    <a:pt x="129" y="464"/>
                    <a:pt x="129" y="464"/>
                    <a:pt x="129" y="464"/>
                  </a:cubicBezTo>
                  <a:cubicBezTo>
                    <a:pt x="228" y="563"/>
                    <a:pt x="228" y="563"/>
                    <a:pt x="228" y="563"/>
                  </a:cubicBezTo>
                  <a:cubicBezTo>
                    <a:pt x="228" y="493"/>
                    <a:pt x="228" y="493"/>
                    <a:pt x="228" y="493"/>
                  </a:cubicBezTo>
                  <a:cubicBezTo>
                    <a:pt x="178" y="443"/>
                    <a:pt x="178" y="443"/>
                    <a:pt x="178" y="443"/>
                  </a:cubicBezTo>
                  <a:lnTo>
                    <a:pt x="178"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26"/>
            <p:cNvSpPr>
              <a:spLocks/>
            </p:cNvSpPr>
            <p:nvPr/>
          </p:nvSpPr>
          <p:spPr bwMode="auto">
            <a:xfrm>
              <a:off x="414338" y="6550025"/>
              <a:ext cx="25400" cy="122237"/>
            </a:xfrm>
            <a:custGeom>
              <a:avLst/>
              <a:gdLst>
                <a:gd name="T0" fmla="*/ 0 w 16"/>
                <a:gd name="T1" fmla="*/ 0 h 77"/>
                <a:gd name="T2" fmla="*/ 0 w 16"/>
                <a:gd name="T3" fmla="*/ 77 h 77"/>
                <a:gd name="T4" fmla="*/ 16 w 16"/>
                <a:gd name="T5" fmla="*/ 77 h 77"/>
                <a:gd name="T6" fmla="*/ 16 w 16"/>
                <a:gd name="T7" fmla="*/ 16 h 77"/>
                <a:gd name="T8" fmla="*/ 0 w 16"/>
                <a:gd name="T9" fmla="*/ 0 h 77"/>
              </a:gdLst>
              <a:ahLst/>
              <a:cxnLst>
                <a:cxn ang="0">
                  <a:pos x="T0" y="T1"/>
                </a:cxn>
                <a:cxn ang="0">
                  <a:pos x="T2" y="T3"/>
                </a:cxn>
                <a:cxn ang="0">
                  <a:pos x="T4" y="T5"/>
                </a:cxn>
                <a:cxn ang="0">
                  <a:pos x="T6" y="T7"/>
                </a:cxn>
                <a:cxn ang="0">
                  <a:pos x="T8" y="T9"/>
                </a:cxn>
              </a:cxnLst>
              <a:rect l="0" t="0" r="r" b="b"/>
              <a:pathLst>
                <a:path w="16" h="77">
                  <a:moveTo>
                    <a:pt x="0" y="0"/>
                  </a:moveTo>
                  <a:lnTo>
                    <a:pt x="0" y="77"/>
                  </a:lnTo>
                  <a:lnTo>
                    <a:pt x="16" y="77"/>
                  </a:lnTo>
                  <a:lnTo>
                    <a:pt x="16"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7"/>
            <p:cNvSpPr>
              <a:spLocks/>
            </p:cNvSpPr>
            <p:nvPr/>
          </p:nvSpPr>
          <p:spPr bwMode="auto">
            <a:xfrm>
              <a:off x="439738" y="6575425"/>
              <a:ext cx="60325" cy="25400"/>
            </a:xfrm>
            <a:custGeom>
              <a:avLst/>
              <a:gdLst>
                <a:gd name="T0" fmla="*/ 38 w 38"/>
                <a:gd name="T1" fmla="*/ 16 h 16"/>
                <a:gd name="T2" fmla="*/ 22 w 38"/>
                <a:gd name="T3" fmla="*/ 0 h 16"/>
                <a:gd name="T4" fmla="*/ 0 w 38"/>
                <a:gd name="T5" fmla="*/ 0 h 16"/>
                <a:gd name="T6" fmla="*/ 16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22" y="0"/>
                  </a:lnTo>
                  <a:lnTo>
                    <a:pt x="0" y="0"/>
                  </a:lnTo>
                  <a:lnTo>
                    <a:pt x="16" y="1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9" name="Freeform 28"/>
            <p:cNvSpPr>
              <a:spLocks/>
            </p:cNvSpPr>
            <p:nvPr/>
          </p:nvSpPr>
          <p:spPr bwMode="auto">
            <a:xfrm>
              <a:off x="254000" y="6489700"/>
              <a:ext cx="85725" cy="163512"/>
            </a:xfrm>
            <a:custGeom>
              <a:avLst/>
              <a:gdLst>
                <a:gd name="T0" fmla="*/ 170 w 170"/>
                <a:gd name="T1" fmla="*/ 327 h 327"/>
                <a:gd name="T2" fmla="*/ 170 w 170"/>
                <a:gd name="T3" fmla="*/ 324 h 327"/>
                <a:gd name="T4" fmla="*/ 170 w 170"/>
                <a:gd name="T5" fmla="*/ 324 h 327"/>
                <a:gd name="T6" fmla="*/ 170 w 170"/>
                <a:gd name="T7" fmla="*/ 114 h 327"/>
                <a:gd name="T8" fmla="*/ 56 w 170"/>
                <a:gd name="T9" fmla="*/ 0 h 327"/>
                <a:gd name="T10" fmla="*/ 29 w 170"/>
                <a:gd name="T11" fmla="*/ 43 h 327"/>
                <a:gd name="T12" fmla="*/ 121 w 170"/>
                <a:gd name="T13" fmla="*/ 135 h 327"/>
                <a:gd name="T14" fmla="*/ 121 w 170"/>
                <a:gd name="T15" fmla="*/ 205 h 327"/>
                <a:gd name="T16" fmla="*/ 121 w 170"/>
                <a:gd name="T17" fmla="*/ 205 h 327"/>
                <a:gd name="T18" fmla="*/ 9 w 170"/>
                <a:gd name="T19" fmla="*/ 93 h 327"/>
                <a:gd name="T20" fmla="*/ 0 w 170"/>
                <a:gd name="T21" fmla="*/ 155 h 327"/>
                <a:gd name="T22" fmla="*/ 170 w 170"/>
                <a:gd name="T23"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327">
                  <a:moveTo>
                    <a:pt x="170" y="327"/>
                  </a:moveTo>
                  <a:cubicBezTo>
                    <a:pt x="170" y="324"/>
                    <a:pt x="170" y="324"/>
                    <a:pt x="170" y="324"/>
                  </a:cubicBezTo>
                  <a:cubicBezTo>
                    <a:pt x="170" y="324"/>
                    <a:pt x="170" y="324"/>
                    <a:pt x="170" y="324"/>
                  </a:cubicBezTo>
                  <a:cubicBezTo>
                    <a:pt x="170" y="114"/>
                    <a:pt x="170" y="114"/>
                    <a:pt x="170" y="114"/>
                  </a:cubicBezTo>
                  <a:cubicBezTo>
                    <a:pt x="56" y="0"/>
                    <a:pt x="56" y="0"/>
                    <a:pt x="56" y="0"/>
                  </a:cubicBezTo>
                  <a:cubicBezTo>
                    <a:pt x="46" y="13"/>
                    <a:pt x="36" y="28"/>
                    <a:pt x="29" y="43"/>
                  </a:cubicBezTo>
                  <a:cubicBezTo>
                    <a:pt x="121" y="135"/>
                    <a:pt x="121" y="135"/>
                    <a:pt x="121" y="135"/>
                  </a:cubicBezTo>
                  <a:cubicBezTo>
                    <a:pt x="121" y="205"/>
                    <a:pt x="121" y="205"/>
                    <a:pt x="121" y="205"/>
                  </a:cubicBezTo>
                  <a:cubicBezTo>
                    <a:pt x="121" y="205"/>
                    <a:pt x="121" y="205"/>
                    <a:pt x="121" y="205"/>
                  </a:cubicBezTo>
                  <a:cubicBezTo>
                    <a:pt x="9" y="93"/>
                    <a:pt x="9" y="93"/>
                    <a:pt x="9" y="93"/>
                  </a:cubicBezTo>
                  <a:cubicBezTo>
                    <a:pt x="4" y="113"/>
                    <a:pt x="1" y="133"/>
                    <a:pt x="0" y="155"/>
                  </a:cubicBezTo>
                  <a:cubicBezTo>
                    <a:pt x="0" y="155"/>
                    <a:pt x="165" y="322"/>
                    <a:pt x="170"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29"/>
            <p:cNvSpPr>
              <a:spLocks/>
            </p:cNvSpPr>
            <p:nvPr/>
          </p:nvSpPr>
          <p:spPr bwMode="auto">
            <a:xfrm>
              <a:off x="254000" y="6602413"/>
              <a:ext cx="160338" cy="195262"/>
            </a:xfrm>
            <a:custGeom>
              <a:avLst/>
              <a:gdLst>
                <a:gd name="T0" fmla="*/ 0 w 101"/>
                <a:gd name="T1" fmla="*/ 0 h 123"/>
                <a:gd name="T2" fmla="*/ 0 w 101"/>
                <a:gd name="T3" fmla="*/ 23 h 123"/>
                <a:gd name="T4" fmla="*/ 101 w 101"/>
                <a:gd name="T5" fmla="*/ 123 h 123"/>
                <a:gd name="T6" fmla="*/ 101 w 101"/>
                <a:gd name="T7" fmla="*/ 101 h 123"/>
                <a:gd name="T8" fmla="*/ 0 w 101"/>
                <a:gd name="T9" fmla="*/ 0 h 123"/>
              </a:gdLst>
              <a:ahLst/>
              <a:cxnLst>
                <a:cxn ang="0">
                  <a:pos x="T0" y="T1"/>
                </a:cxn>
                <a:cxn ang="0">
                  <a:pos x="T2" y="T3"/>
                </a:cxn>
                <a:cxn ang="0">
                  <a:pos x="T4" y="T5"/>
                </a:cxn>
                <a:cxn ang="0">
                  <a:pos x="T6" y="T7"/>
                </a:cxn>
                <a:cxn ang="0">
                  <a:pos x="T8" y="T9"/>
                </a:cxn>
              </a:cxnLst>
              <a:rect l="0" t="0" r="r" b="b"/>
              <a:pathLst>
                <a:path w="101" h="123">
                  <a:moveTo>
                    <a:pt x="0" y="0"/>
                  </a:moveTo>
                  <a:lnTo>
                    <a:pt x="0" y="23"/>
                  </a:lnTo>
                  <a:lnTo>
                    <a:pt x="101" y="123"/>
                  </a:lnTo>
                  <a:lnTo>
                    <a:pt x="101" y="10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30"/>
            <p:cNvSpPr>
              <a:spLocks/>
            </p:cNvSpPr>
            <p:nvPr/>
          </p:nvSpPr>
          <p:spPr bwMode="auto">
            <a:xfrm>
              <a:off x="490538" y="6640513"/>
              <a:ext cx="80963" cy="73025"/>
            </a:xfrm>
            <a:custGeom>
              <a:avLst/>
              <a:gdLst>
                <a:gd name="T0" fmla="*/ 99 w 163"/>
                <a:gd name="T1" fmla="*/ 0 h 145"/>
                <a:gd name="T2" fmla="*/ 49 w 163"/>
                <a:gd name="T3" fmla="*/ 0 h 145"/>
                <a:gd name="T4" fmla="*/ 49 w 163"/>
                <a:gd name="T5" fmla="*/ 63 h 145"/>
                <a:gd name="T6" fmla="*/ 0 w 163"/>
                <a:gd name="T7" fmla="*/ 63 h 145"/>
                <a:gd name="T8" fmla="*/ 81 w 163"/>
                <a:gd name="T9" fmla="*/ 145 h 145"/>
                <a:gd name="T10" fmla="*/ 163 w 163"/>
                <a:gd name="T11" fmla="*/ 63 h 145"/>
                <a:gd name="T12" fmla="*/ 99 w 163"/>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63" h="145">
                  <a:moveTo>
                    <a:pt x="99" y="0"/>
                  </a:moveTo>
                  <a:cubicBezTo>
                    <a:pt x="49" y="0"/>
                    <a:pt x="49" y="0"/>
                    <a:pt x="49" y="0"/>
                  </a:cubicBezTo>
                  <a:cubicBezTo>
                    <a:pt x="49" y="63"/>
                    <a:pt x="49" y="63"/>
                    <a:pt x="49" y="63"/>
                  </a:cubicBezTo>
                  <a:cubicBezTo>
                    <a:pt x="0" y="63"/>
                    <a:pt x="0" y="63"/>
                    <a:pt x="0" y="63"/>
                  </a:cubicBezTo>
                  <a:cubicBezTo>
                    <a:pt x="0" y="108"/>
                    <a:pt x="36" y="145"/>
                    <a:pt x="81" y="145"/>
                  </a:cubicBezTo>
                  <a:cubicBezTo>
                    <a:pt x="126" y="145"/>
                    <a:pt x="163" y="108"/>
                    <a:pt x="163" y="63"/>
                  </a:cubicBez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31"/>
            <p:cNvSpPr>
              <a:spLocks/>
            </p:cNvSpPr>
            <p:nvPr/>
          </p:nvSpPr>
          <p:spPr bwMode="auto">
            <a:xfrm>
              <a:off x="606425" y="6526213"/>
              <a:ext cx="144463" cy="180975"/>
            </a:xfrm>
            <a:custGeom>
              <a:avLst/>
              <a:gdLst>
                <a:gd name="T0" fmla="*/ 87 w 91"/>
                <a:gd name="T1" fmla="*/ 92 h 114"/>
                <a:gd name="T2" fmla="*/ 74 w 91"/>
                <a:gd name="T3" fmla="*/ 114 h 114"/>
                <a:gd name="T4" fmla="*/ 0 w 91"/>
                <a:gd name="T5" fmla="*/ 114 h 114"/>
                <a:gd name="T6" fmla="*/ 48 w 91"/>
                <a:gd name="T7" fmla="*/ 23 h 114"/>
                <a:gd name="T8" fmla="*/ 6 w 91"/>
                <a:gd name="T9" fmla="*/ 23 h 114"/>
                <a:gd name="T10" fmla="*/ 18 w 91"/>
                <a:gd name="T11" fmla="*/ 0 h 114"/>
                <a:gd name="T12" fmla="*/ 91 w 91"/>
                <a:gd name="T13" fmla="*/ 0 h 114"/>
                <a:gd name="T14" fmla="*/ 44 w 91"/>
                <a:gd name="T15" fmla="*/ 92 h 114"/>
                <a:gd name="T16" fmla="*/ 87 w 91"/>
                <a:gd name="T17"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4">
                  <a:moveTo>
                    <a:pt x="87" y="92"/>
                  </a:moveTo>
                  <a:lnTo>
                    <a:pt x="74" y="114"/>
                  </a:lnTo>
                  <a:lnTo>
                    <a:pt x="0" y="114"/>
                  </a:lnTo>
                  <a:lnTo>
                    <a:pt x="48" y="23"/>
                  </a:lnTo>
                  <a:lnTo>
                    <a:pt x="6" y="23"/>
                  </a:lnTo>
                  <a:lnTo>
                    <a:pt x="18" y="0"/>
                  </a:lnTo>
                  <a:lnTo>
                    <a:pt x="91" y="0"/>
                  </a:lnTo>
                  <a:lnTo>
                    <a:pt x="44" y="92"/>
                  </a:lnTo>
                  <a:lnTo>
                    <a:pt x="87"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2"/>
            <p:cNvSpPr>
              <a:spLocks/>
            </p:cNvSpPr>
            <p:nvPr/>
          </p:nvSpPr>
          <p:spPr bwMode="auto">
            <a:xfrm>
              <a:off x="766763" y="6526213"/>
              <a:ext cx="103188" cy="180975"/>
            </a:xfrm>
            <a:custGeom>
              <a:avLst/>
              <a:gdLst>
                <a:gd name="T0" fmla="*/ 28 w 65"/>
                <a:gd name="T1" fmla="*/ 46 h 114"/>
                <a:gd name="T2" fmla="*/ 65 w 65"/>
                <a:gd name="T3" fmla="*/ 46 h 114"/>
                <a:gd name="T4" fmla="*/ 65 w 65"/>
                <a:gd name="T5" fmla="*/ 68 h 114"/>
                <a:gd name="T6" fmla="*/ 28 w 65"/>
                <a:gd name="T7" fmla="*/ 68 h 114"/>
                <a:gd name="T8" fmla="*/ 28 w 65"/>
                <a:gd name="T9" fmla="*/ 92 h 114"/>
                <a:gd name="T10" fmla="*/ 65 w 65"/>
                <a:gd name="T11" fmla="*/ 92 h 114"/>
                <a:gd name="T12" fmla="*/ 65 w 65"/>
                <a:gd name="T13" fmla="*/ 114 h 114"/>
                <a:gd name="T14" fmla="*/ 0 w 65"/>
                <a:gd name="T15" fmla="*/ 114 h 114"/>
                <a:gd name="T16" fmla="*/ 0 w 65"/>
                <a:gd name="T17" fmla="*/ 0 h 114"/>
                <a:gd name="T18" fmla="*/ 65 w 65"/>
                <a:gd name="T19" fmla="*/ 0 h 114"/>
                <a:gd name="T20" fmla="*/ 65 w 65"/>
                <a:gd name="T21" fmla="*/ 23 h 114"/>
                <a:gd name="T22" fmla="*/ 28 w 65"/>
                <a:gd name="T23" fmla="*/ 23 h 114"/>
                <a:gd name="T24" fmla="*/ 28 w 65"/>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14">
                  <a:moveTo>
                    <a:pt x="28" y="46"/>
                  </a:moveTo>
                  <a:lnTo>
                    <a:pt x="65" y="46"/>
                  </a:lnTo>
                  <a:lnTo>
                    <a:pt x="65" y="68"/>
                  </a:lnTo>
                  <a:lnTo>
                    <a:pt x="28" y="68"/>
                  </a:lnTo>
                  <a:lnTo>
                    <a:pt x="28" y="92"/>
                  </a:lnTo>
                  <a:lnTo>
                    <a:pt x="65" y="92"/>
                  </a:lnTo>
                  <a:lnTo>
                    <a:pt x="65" y="114"/>
                  </a:lnTo>
                  <a:lnTo>
                    <a:pt x="0" y="114"/>
                  </a:lnTo>
                  <a:lnTo>
                    <a:pt x="0" y="0"/>
                  </a:lnTo>
                  <a:lnTo>
                    <a:pt x="65" y="0"/>
                  </a:lnTo>
                  <a:lnTo>
                    <a:pt x="65" y="23"/>
                  </a:lnTo>
                  <a:lnTo>
                    <a:pt x="28" y="23"/>
                  </a:lnTo>
                  <a:lnTo>
                    <a:pt x="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33"/>
            <p:cNvSpPr>
              <a:spLocks noEditPoints="1"/>
            </p:cNvSpPr>
            <p:nvPr/>
          </p:nvSpPr>
          <p:spPr bwMode="auto">
            <a:xfrm>
              <a:off x="889000" y="6526213"/>
              <a:ext cx="131763" cy="180975"/>
            </a:xfrm>
            <a:custGeom>
              <a:avLst/>
              <a:gdLst>
                <a:gd name="T0" fmla="*/ 123 w 260"/>
                <a:gd name="T1" fmla="*/ 0 h 360"/>
                <a:gd name="T2" fmla="*/ 215 w 260"/>
                <a:gd name="T3" fmla="*/ 17 h 360"/>
                <a:gd name="T4" fmla="*/ 255 w 260"/>
                <a:gd name="T5" fmla="*/ 98 h 360"/>
                <a:gd name="T6" fmla="*/ 231 w 260"/>
                <a:gd name="T7" fmla="*/ 160 h 360"/>
                <a:gd name="T8" fmla="*/ 193 w 260"/>
                <a:gd name="T9" fmla="*/ 181 h 360"/>
                <a:gd name="T10" fmla="*/ 236 w 260"/>
                <a:gd name="T11" fmla="*/ 202 h 360"/>
                <a:gd name="T12" fmla="*/ 260 w 260"/>
                <a:gd name="T13" fmla="*/ 264 h 360"/>
                <a:gd name="T14" fmla="*/ 223 w 260"/>
                <a:gd name="T15" fmla="*/ 343 h 360"/>
                <a:gd name="T16" fmla="*/ 147 w 260"/>
                <a:gd name="T17" fmla="*/ 360 h 360"/>
                <a:gd name="T18" fmla="*/ 0 w 260"/>
                <a:gd name="T19" fmla="*/ 360 h 360"/>
                <a:gd name="T20" fmla="*/ 0 w 260"/>
                <a:gd name="T21" fmla="*/ 0 h 360"/>
                <a:gd name="T22" fmla="*/ 123 w 260"/>
                <a:gd name="T23" fmla="*/ 0 h 360"/>
                <a:gd name="T24" fmla="*/ 88 w 260"/>
                <a:gd name="T25" fmla="*/ 149 h 360"/>
                <a:gd name="T26" fmla="*/ 109 w 260"/>
                <a:gd name="T27" fmla="*/ 149 h 360"/>
                <a:gd name="T28" fmla="*/ 166 w 260"/>
                <a:gd name="T29" fmla="*/ 107 h 360"/>
                <a:gd name="T30" fmla="*/ 108 w 260"/>
                <a:gd name="T31" fmla="*/ 65 h 360"/>
                <a:gd name="T32" fmla="*/ 88 w 260"/>
                <a:gd name="T33" fmla="*/ 65 h 360"/>
                <a:gd name="T34" fmla="*/ 88 w 260"/>
                <a:gd name="T35" fmla="*/ 149 h 360"/>
                <a:gd name="T36" fmla="*/ 88 w 260"/>
                <a:gd name="T37" fmla="*/ 297 h 360"/>
                <a:gd name="T38" fmla="*/ 119 w 260"/>
                <a:gd name="T39" fmla="*/ 297 h 360"/>
                <a:gd name="T40" fmla="*/ 172 w 260"/>
                <a:gd name="T41" fmla="*/ 256 h 360"/>
                <a:gd name="T42" fmla="*/ 152 w 260"/>
                <a:gd name="T43" fmla="*/ 219 h 360"/>
                <a:gd name="T44" fmla="*/ 107 w 260"/>
                <a:gd name="T45" fmla="*/ 212 h 360"/>
                <a:gd name="T46" fmla="*/ 88 w 260"/>
                <a:gd name="T47" fmla="*/ 212 h 360"/>
                <a:gd name="T48" fmla="*/ 88 w 260"/>
                <a:gd name="T49" fmla="*/ 29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60">
                  <a:moveTo>
                    <a:pt x="123" y="0"/>
                  </a:moveTo>
                  <a:cubicBezTo>
                    <a:pt x="169" y="0"/>
                    <a:pt x="195" y="5"/>
                    <a:pt x="215" y="17"/>
                  </a:cubicBezTo>
                  <a:cubicBezTo>
                    <a:pt x="240" y="32"/>
                    <a:pt x="255" y="63"/>
                    <a:pt x="255" y="98"/>
                  </a:cubicBezTo>
                  <a:cubicBezTo>
                    <a:pt x="255" y="123"/>
                    <a:pt x="247" y="144"/>
                    <a:pt x="231" y="160"/>
                  </a:cubicBezTo>
                  <a:cubicBezTo>
                    <a:pt x="220" y="171"/>
                    <a:pt x="212" y="176"/>
                    <a:pt x="193" y="181"/>
                  </a:cubicBezTo>
                  <a:cubicBezTo>
                    <a:pt x="215" y="186"/>
                    <a:pt x="225" y="191"/>
                    <a:pt x="236" y="202"/>
                  </a:cubicBezTo>
                  <a:cubicBezTo>
                    <a:pt x="252" y="217"/>
                    <a:pt x="260" y="238"/>
                    <a:pt x="260" y="264"/>
                  </a:cubicBezTo>
                  <a:cubicBezTo>
                    <a:pt x="260" y="298"/>
                    <a:pt x="247" y="327"/>
                    <a:pt x="223" y="343"/>
                  </a:cubicBezTo>
                  <a:cubicBezTo>
                    <a:pt x="206" y="355"/>
                    <a:pt x="184" y="360"/>
                    <a:pt x="147" y="360"/>
                  </a:cubicBezTo>
                  <a:cubicBezTo>
                    <a:pt x="0" y="360"/>
                    <a:pt x="0" y="360"/>
                    <a:pt x="0" y="360"/>
                  </a:cubicBezTo>
                  <a:cubicBezTo>
                    <a:pt x="0" y="0"/>
                    <a:pt x="0" y="0"/>
                    <a:pt x="0" y="0"/>
                  </a:cubicBezTo>
                  <a:lnTo>
                    <a:pt x="123" y="0"/>
                  </a:lnTo>
                  <a:close/>
                  <a:moveTo>
                    <a:pt x="88" y="149"/>
                  </a:moveTo>
                  <a:cubicBezTo>
                    <a:pt x="109" y="149"/>
                    <a:pt x="109" y="149"/>
                    <a:pt x="109" y="149"/>
                  </a:cubicBezTo>
                  <a:cubicBezTo>
                    <a:pt x="149" y="149"/>
                    <a:pt x="166" y="136"/>
                    <a:pt x="166" y="107"/>
                  </a:cubicBezTo>
                  <a:cubicBezTo>
                    <a:pt x="166" y="78"/>
                    <a:pt x="149" y="65"/>
                    <a:pt x="108" y="65"/>
                  </a:cubicBezTo>
                  <a:cubicBezTo>
                    <a:pt x="88" y="65"/>
                    <a:pt x="88" y="65"/>
                    <a:pt x="88" y="65"/>
                  </a:cubicBezTo>
                  <a:lnTo>
                    <a:pt x="88" y="149"/>
                  </a:lnTo>
                  <a:close/>
                  <a:moveTo>
                    <a:pt x="88" y="297"/>
                  </a:moveTo>
                  <a:cubicBezTo>
                    <a:pt x="119" y="297"/>
                    <a:pt x="119" y="297"/>
                    <a:pt x="119" y="297"/>
                  </a:cubicBezTo>
                  <a:cubicBezTo>
                    <a:pt x="156" y="297"/>
                    <a:pt x="172" y="285"/>
                    <a:pt x="172" y="256"/>
                  </a:cubicBezTo>
                  <a:cubicBezTo>
                    <a:pt x="172" y="238"/>
                    <a:pt x="165" y="226"/>
                    <a:pt x="152" y="219"/>
                  </a:cubicBezTo>
                  <a:cubicBezTo>
                    <a:pt x="143" y="214"/>
                    <a:pt x="134" y="212"/>
                    <a:pt x="107" y="212"/>
                  </a:cubicBezTo>
                  <a:cubicBezTo>
                    <a:pt x="88" y="212"/>
                    <a:pt x="88" y="212"/>
                    <a:pt x="88" y="212"/>
                  </a:cubicBezTo>
                  <a:lnTo>
                    <a:pt x="88"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4"/>
            <p:cNvSpPr>
              <a:spLocks noEditPoints="1"/>
            </p:cNvSpPr>
            <p:nvPr/>
          </p:nvSpPr>
          <p:spPr bwMode="auto">
            <a:xfrm>
              <a:off x="1039813" y="6526213"/>
              <a:ext cx="136525" cy="180975"/>
            </a:xfrm>
            <a:custGeom>
              <a:avLst/>
              <a:gdLst>
                <a:gd name="T0" fmla="*/ 88 w 271"/>
                <a:gd name="T1" fmla="*/ 360 h 360"/>
                <a:gd name="T2" fmla="*/ 0 w 271"/>
                <a:gd name="T3" fmla="*/ 360 h 360"/>
                <a:gd name="T4" fmla="*/ 0 w 271"/>
                <a:gd name="T5" fmla="*/ 0 h 360"/>
                <a:gd name="T6" fmla="*/ 117 w 271"/>
                <a:gd name="T7" fmla="*/ 0 h 360"/>
                <a:gd name="T8" fmla="*/ 222 w 271"/>
                <a:gd name="T9" fmla="*/ 27 h 360"/>
                <a:gd name="T10" fmla="*/ 261 w 271"/>
                <a:gd name="T11" fmla="*/ 118 h 360"/>
                <a:gd name="T12" fmla="*/ 192 w 271"/>
                <a:gd name="T13" fmla="*/ 228 h 360"/>
                <a:gd name="T14" fmla="*/ 271 w 271"/>
                <a:gd name="T15" fmla="*/ 360 h 360"/>
                <a:gd name="T16" fmla="*/ 166 w 271"/>
                <a:gd name="T17" fmla="*/ 360 h 360"/>
                <a:gd name="T18" fmla="*/ 88 w 271"/>
                <a:gd name="T19" fmla="*/ 221 h 360"/>
                <a:gd name="T20" fmla="*/ 88 w 271"/>
                <a:gd name="T21" fmla="*/ 360 h 360"/>
                <a:gd name="T22" fmla="*/ 116 w 271"/>
                <a:gd name="T23" fmla="*/ 171 h 360"/>
                <a:gd name="T24" fmla="*/ 173 w 271"/>
                <a:gd name="T25" fmla="*/ 122 h 360"/>
                <a:gd name="T26" fmla="*/ 121 w 271"/>
                <a:gd name="T27" fmla="*/ 72 h 360"/>
                <a:gd name="T28" fmla="*/ 88 w 271"/>
                <a:gd name="T29" fmla="*/ 72 h 360"/>
                <a:gd name="T30" fmla="*/ 88 w 271"/>
                <a:gd name="T31" fmla="*/ 171 h 360"/>
                <a:gd name="T32" fmla="*/ 116 w 271"/>
                <a:gd name="T33" fmla="*/ 17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360">
                  <a:moveTo>
                    <a:pt x="88" y="360"/>
                  </a:moveTo>
                  <a:cubicBezTo>
                    <a:pt x="0" y="360"/>
                    <a:pt x="0" y="360"/>
                    <a:pt x="0" y="360"/>
                  </a:cubicBezTo>
                  <a:cubicBezTo>
                    <a:pt x="0" y="0"/>
                    <a:pt x="0" y="0"/>
                    <a:pt x="0" y="0"/>
                  </a:cubicBezTo>
                  <a:cubicBezTo>
                    <a:pt x="117" y="0"/>
                    <a:pt x="117" y="0"/>
                    <a:pt x="117" y="0"/>
                  </a:cubicBezTo>
                  <a:cubicBezTo>
                    <a:pt x="164" y="0"/>
                    <a:pt x="199" y="9"/>
                    <a:pt x="222" y="27"/>
                  </a:cubicBezTo>
                  <a:cubicBezTo>
                    <a:pt x="247" y="46"/>
                    <a:pt x="261" y="79"/>
                    <a:pt x="261" y="118"/>
                  </a:cubicBezTo>
                  <a:cubicBezTo>
                    <a:pt x="261" y="173"/>
                    <a:pt x="238" y="209"/>
                    <a:pt x="192" y="228"/>
                  </a:cubicBezTo>
                  <a:cubicBezTo>
                    <a:pt x="271" y="360"/>
                    <a:pt x="271" y="360"/>
                    <a:pt x="271" y="360"/>
                  </a:cubicBezTo>
                  <a:cubicBezTo>
                    <a:pt x="166" y="360"/>
                    <a:pt x="166" y="360"/>
                    <a:pt x="166" y="360"/>
                  </a:cubicBezTo>
                  <a:cubicBezTo>
                    <a:pt x="88" y="221"/>
                    <a:pt x="88" y="221"/>
                    <a:pt x="88" y="221"/>
                  </a:cubicBezTo>
                  <a:lnTo>
                    <a:pt x="88" y="360"/>
                  </a:lnTo>
                  <a:close/>
                  <a:moveTo>
                    <a:pt x="116" y="171"/>
                  </a:moveTo>
                  <a:cubicBezTo>
                    <a:pt x="151" y="171"/>
                    <a:pt x="173" y="153"/>
                    <a:pt x="173" y="122"/>
                  </a:cubicBezTo>
                  <a:cubicBezTo>
                    <a:pt x="173" y="92"/>
                    <a:pt x="152" y="72"/>
                    <a:pt x="121" y="72"/>
                  </a:cubicBezTo>
                  <a:cubicBezTo>
                    <a:pt x="88" y="72"/>
                    <a:pt x="88" y="72"/>
                    <a:pt x="88" y="72"/>
                  </a:cubicBezTo>
                  <a:cubicBezTo>
                    <a:pt x="88" y="171"/>
                    <a:pt x="88" y="171"/>
                    <a:pt x="88" y="171"/>
                  </a:cubicBezTo>
                  <a:lnTo>
                    <a:pt x="11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5"/>
            <p:cNvSpPr>
              <a:spLocks noEditPoints="1"/>
            </p:cNvSpPr>
            <p:nvPr/>
          </p:nvSpPr>
          <p:spPr bwMode="auto">
            <a:xfrm>
              <a:off x="1176338" y="6526213"/>
              <a:ext cx="174625" cy="180975"/>
            </a:xfrm>
            <a:custGeom>
              <a:avLst/>
              <a:gdLst>
                <a:gd name="T0" fmla="*/ 73 w 110"/>
                <a:gd name="T1" fmla="*/ 0 h 114"/>
                <a:gd name="T2" fmla="*/ 38 w 110"/>
                <a:gd name="T3" fmla="*/ 0 h 114"/>
                <a:gd name="T4" fmla="*/ 0 w 110"/>
                <a:gd name="T5" fmla="*/ 114 h 114"/>
                <a:gd name="T6" fmla="*/ 29 w 110"/>
                <a:gd name="T7" fmla="*/ 114 h 114"/>
                <a:gd name="T8" fmla="*/ 36 w 110"/>
                <a:gd name="T9" fmla="*/ 92 h 114"/>
                <a:gd name="T10" fmla="*/ 73 w 110"/>
                <a:gd name="T11" fmla="*/ 92 h 114"/>
                <a:gd name="T12" fmla="*/ 80 w 110"/>
                <a:gd name="T13" fmla="*/ 114 h 114"/>
                <a:gd name="T14" fmla="*/ 110 w 110"/>
                <a:gd name="T15" fmla="*/ 114 h 114"/>
                <a:gd name="T16" fmla="*/ 73 w 110"/>
                <a:gd name="T17" fmla="*/ 0 h 114"/>
                <a:gd name="T18" fmla="*/ 43 w 110"/>
                <a:gd name="T19" fmla="*/ 70 h 114"/>
                <a:gd name="T20" fmla="*/ 55 w 110"/>
                <a:gd name="T21" fmla="*/ 33 h 114"/>
                <a:gd name="T22" fmla="*/ 66 w 110"/>
                <a:gd name="T23" fmla="*/ 70 h 114"/>
                <a:gd name="T24" fmla="*/ 43 w 110"/>
                <a:gd name="T25" fmla="*/ 7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14">
                  <a:moveTo>
                    <a:pt x="73" y="0"/>
                  </a:moveTo>
                  <a:lnTo>
                    <a:pt x="38" y="0"/>
                  </a:lnTo>
                  <a:lnTo>
                    <a:pt x="0" y="114"/>
                  </a:lnTo>
                  <a:lnTo>
                    <a:pt x="29" y="114"/>
                  </a:lnTo>
                  <a:lnTo>
                    <a:pt x="36" y="92"/>
                  </a:lnTo>
                  <a:lnTo>
                    <a:pt x="73" y="92"/>
                  </a:lnTo>
                  <a:lnTo>
                    <a:pt x="80" y="114"/>
                  </a:lnTo>
                  <a:lnTo>
                    <a:pt x="110" y="114"/>
                  </a:lnTo>
                  <a:lnTo>
                    <a:pt x="73" y="0"/>
                  </a:lnTo>
                  <a:close/>
                  <a:moveTo>
                    <a:pt x="43" y="70"/>
                  </a:moveTo>
                  <a:lnTo>
                    <a:pt x="55" y="33"/>
                  </a:lnTo>
                  <a:lnTo>
                    <a:pt x="66" y="70"/>
                  </a:lnTo>
                  <a:lnTo>
                    <a:pt x="43"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70" name="Group 69"/>
          <p:cNvGrpSpPr/>
          <p:nvPr userDrawn="1"/>
        </p:nvGrpSpPr>
        <p:grpSpPr>
          <a:xfrm>
            <a:off x="7404412" y="1248451"/>
            <a:ext cx="4240024" cy="4864498"/>
            <a:chOff x="9959950" y="4707058"/>
            <a:chExt cx="2029842" cy="1996506"/>
          </a:xfrm>
          <a:solidFill>
            <a:schemeClr val="bg1">
              <a:alpha val="5000"/>
            </a:schemeClr>
          </a:solidFill>
        </p:grpSpPr>
        <p:sp>
          <p:nvSpPr>
            <p:cNvPr id="71" name="Freeform 70"/>
            <p:cNvSpPr>
              <a:spLocks/>
            </p:cNvSpPr>
            <p:nvPr userDrawn="1"/>
          </p:nvSpPr>
          <p:spPr bwMode="auto">
            <a:xfrm>
              <a:off x="11304825" y="5592639"/>
              <a:ext cx="161099" cy="398038"/>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5" name="Freeform 74"/>
            <p:cNvSpPr>
              <a:spLocks/>
            </p:cNvSpPr>
            <p:nvPr userDrawn="1"/>
          </p:nvSpPr>
          <p:spPr bwMode="auto">
            <a:xfrm>
              <a:off x="10253507" y="4707058"/>
              <a:ext cx="961818" cy="1598468"/>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6" name="Freeform 75"/>
            <p:cNvSpPr>
              <a:spLocks/>
            </p:cNvSpPr>
            <p:nvPr userDrawn="1"/>
          </p:nvSpPr>
          <p:spPr bwMode="auto">
            <a:xfrm>
              <a:off x="10986207" y="5311485"/>
              <a:ext cx="158712" cy="679191"/>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7" name="Freeform 76"/>
            <p:cNvSpPr>
              <a:spLocks/>
            </p:cNvSpPr>
            <p:nvPr userDrawn="1"/>
          </p:nvSpPr>
          <p:spPr bwMode="auto">
            <a:xfrm>
              <a:off x="11144920" y="5450483"/>
              <a:ext cx="389023" cy="142157"/>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8" name="Freeform 77"/>
            <p:cNvSpPr>
              <a:spLocks/>
            </p:cNvSpPr>
            <p:nvPr userDrawn="1"/>
          </p:nvSpPr>
          <p:spPr bwMode="auto">
            <a:xfrm>
              <a:off x="9959950" y="4962940"/>
              <a:ext cx="547735" cy="929808"/>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9" name="Freeform 78"/>
            <p:cNvSpPr>
              <a:spLocks/>
            </p:cNvSpPr>
            <p:nvPr userDrawn="1"/>
          </p:nvSpPr>
          <p:spPr bwMode="auto">
            <a:xfrm>
              <a:off x="9963530" y="5602116"/>
              <a:ext cx="1022678" cy="1101448"/>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80" name="Freeform 79"/>
            <p:cNvSpPr>
              <a:spLocks/>
            </p:cNvSpPr>
            <p:nvPr userDrawn="1"/>
          </p:nvSpPr>
          <p:spPr bwMode="auto">
            <a:xfrm>
              <a:off x="11465923" y="5813771"/>
              <a:ext cx="523869" cy="407515"/>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81" name="Text Placeholder 2"/>
          <p:cNvSpPr>
            <a:spLocks noGrp="1"/>
          </p:cNvSpPr>
          <p:nvPr>
            <p:ph type="body" idx="1"/>
          </p:nvPr>
        </p:nvSpPr>
        <p:spPr>
          <a:xfrm>
            <a:off x="6793309" y="1661509"/>
            <a:ext cx="5131738" cy="843143"/>
          </a:xfrm>
        </p:spPr>
        <p:txBody>
          <a:bodyPr anchor="t" anchorCtr="0">
            <a:normAutofit/>
          </a:bodyPr>
          <a:lstStyle>
            <a:lvl1pPr marL="0" indent="0" algn="l">
              <a:spcBef>
                <a:spcPts val="600"/>
              </a:spcBef>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82" name="Text Placeholder 2"/>
          <p:cNvSpPr>
            <a:spLocks noGrp="1"/>
          </p:cNvSpPr>
          <p:nvPr>
            <p:ph type="body" idx="19"/>
          </p:nvPr>
        </p:nvSpPr>
        <p:spPr>
          <a:xfrm>
            <a:off x="6793309" y="914007"/>
            <a:ext cx="5131738" cy="747875"/>
          </a:xfrm>
        </p:spPr>
        <p:txBody>
          <a:bodyPr anchor="b" anchorCtr="0">
            <a:normAutofit/>
          </a:bodyPr>
          <a:lstStyle>
            <a:lvl1pPr marL="0" indent="0" algn="l">
              <a:spcBef>
                <a:spcPts val="600"/>
              </a:spcBef>
              <a:buNone/>
              <a:defRPr sz="24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83" name="Text Placeholder 2"/>
          <p:cNvSpPr>
            <a:spLocks noGrp="1"/>
          </p:cNvSpPr>
          <p:nvPr>
            <p:ph type="body" idx="20"/>
          </p:nvPr>
        </p:nvSpPr>
        <p:spPr>
          <a:xfrm>
            <a:off x="6793309" y="3731848"/>
            <a:ext cx="5131738" cy="843143"/>
          </a:xfrm>
        </p:spPr>
        <p:txBody>
          <a:bodyPr anchor="t" anchorCtr="0">
            <a:normAutofit/>
          </a:bodyPr>
          <a:lstStyle>
            <a:lvl1pPr marL="0" indent="0" algn="l">
              <a:spcBef>
                <a:spcPts val="600"/>
              </a:spcBef>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84" name="Text Placeholder 2"/>
          <p:cNvSpPr>
            <a:spLocks noGrp="1"/>
          </p:cNvSpPr>
          <p:nvPr>
            <p:ph type="body" idx="21"/>
          </p:nvPr>
        </p:nvSpPr>
        <p:spPr>
          <a:xfrm>
            <a:off x="6793309" y="2984346"/>
            <a:ext cx="5131738" cy="747875"/>
          </a:xfrm>
        </p:spPr>
        <p:txBody>
          <a:bodyPr anchor="b" anchorCtr="0">
            <a:normAutofit/>
          </a:bodyPr>
          <a:lstStyle>
            <a:lvl1pPr marL="0" indent="0" algn="l">
              <a:spcBef>
                <a:spcPts val="600"/>
              </a:spcBef>
              <a:buNone/>
              <a:defRPr sz="24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85" name="Text Placeholder 2"/>
          <p:cNvSpPr>
            <a:spLocks noGrp="1"/>
          </p:cNvSpPr>
          <p:nvPr>
            <p:ph type="body" idx="22"/>
          </p:nvPr>
        </p:nvSpPr>
        <p:spPr>
          <a:xfrm>
            <a:off x="6793309" y="5784934"/>
            <a:ext cx="5131738" cy="843143"/>
          </a:xfrm>
        </p:spPr>
        <p:txBody>
          <a:bodyPr anchor="t" anchorCtr="0">
            <a:normAutofit/>
          </a:bodyPr>
          <a:lstStyle>
            <a:lvl1pPr marL="0" indent="0" algn="l">
              <a:spcBef>
                <a:spcPts val="600"/>
              </a:spcBef>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86" name="Text Placeholder 2"/>
          <p:cNvSpPr>
            <a:spLocks noGrp="1"/>
          </p:cNvSpPr>
          <p:nvPr>
            <p:ph type="body" idx="23"/>
          </p:nvPr>
        </p:nvSpPr>
        <p:spPr>
          <a:xfrm>
            <a:off x="6793309" y="5037432"/>
            <a:ext cx="5131738" cy="747875"/>
          </a:xfrm>
        </p:spPr>
        <p:txBody>
          <a:bodyPr anchor="b" anchorCtr="0">
            <a:normAutofit/>
          </a:bodyPr>
          <a:lstStyle>
            <a:lvl1pPr marL="0" indent="0" algn="l">
              <a:spcBef>
                <a:spcPts val="600"/>
              </a:spcBef>
              <a:buNone/>
              <a:defRPr sz="24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37" name="Picture Placeholder 2"/>
          <p:cNvSpPr>
            <a:spLocks noGrp="1"/>
          </p:cNvSpPr>
          <p:nvPr>
            <p:ph type="pic" idx="24"/>
          </p:nvPr>
        </p:nvSpPr>
        <p:spPr>
          <a:xfrm>
            <a:off x="0" y="691376"/>
            <a:ext cx="6348346" cy="6166624"/>
          </a:xfrm>
          <a:solidFill>
            <a:schemeClr val="bg1">
              <a:lumMod val="65000"/>
            </a:schemeClr>
          </a:solidFill>
          <a:ln w="12700">
            <a:noFill/>
          </a:ln>
          <a:effectLst/>
        </p:spPr>
        <p:txBody>
          <a:bodyPr anchor="ctr" anchorCtr="0"/>
          <a:lstStyle>
            <a:lvl1pPr marL="0" indent="0" algn="ctr">
              <a:buFont typeface="Courier New" panose="02070309020205020404" pitchFamily="49" charse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38" name="Footer Placeholder 2"/>
          <p:cNvSpPr>
            <a:spLocks noGrp="1"/>
          </p:cNvSpPr>
          <p:nvPr>
            <p:ph type="ftr" sz="quarter" idx="10"/>
          </p:nvPr>
        </p:nvSpPr>
        <p:spPr>
          <a:xfrm>
            <a:off x="3267869" y="6584951"/>
            <a:ext cx="5653087" cy="273049"/>
          </a:xfrm>
        </p:spPr>
        <p:txBody>
          <a:bodyPr/>
          <a:lstStyle/>
          <a:p>
            <a:r>
              <a:rPr lang="en-US" dirty="0"/>
              <a:t> Confidential: For Internal Use Only</a:t>
            </a:r>
          </a:p>
        </p:txBody>
      </p:sp>
      <p:sp>
        <p:nvSpPr>
          <p:cNvPr id="39" name="Slide Number Placeholder 3"/>
          <p:cNvSpPr>
            <a:spLocks noGrp="1"/>
          </p:cNvSpPr>
          <p:nvPr>
            <p:ph type="sldNum" sz="quarter" idx="11"/>
          </p:nvPr>
        </p:nvSpPr>
        <p:spPr>
          <a:xfrm>
            <a:off x="0" y="6584951"/>
            <a:ext cx="1219201" cy="273049"/>
          </a:xfrm>
        </p:spPr>
        <p:txBody>
          <a:body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89728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a:solidFill>
                  <a:schemeClr val="tx1">
                    <a:lumMod val="50000"/>
                    <a:lumOff val="50000"/>
                  </a:schemeClr>
                </a:solidFill>
              </a:defRPr>
            </a:lvl1pPr>
          </a:lstStyle>
          <a:p>
            <a:r>
              <a:rPr lang="en-US" dirty="0"/>
              <a:t> Confidential: For Internal Use Only</a:t>
            </a:r>
          </a:p>
        </p:txBody>
      </p:sp>
      <p:sp>
        <p:nvSpPr>
          <p:cNvPr id="6" name="Slide Number Placeholder 5"/>
          <p:cNvSpPr>
            <a:spLocks noGrp="1"/>
          </p:cNvSpPr>
          <p:nvPr>
            <p:ph type="sldNum" sz="quarter" idx="12"/>
          </p:nvPr>
        </p:nvSpPr>
        <p:spPr/>
        <p:txBody>
          <a:bodyPr/>
          <a:lstStyle>
            <a:lvl1pPr>
              <a:defRPr>
                <a:solidFill>
                  <a:schemeClr val="tx1">
                    <a:lumMod val="50000"/>
                    <a:lumOff val="50000"/>
                  </a:schemeClr>
                </a:solidFill>
              </a:defRPr>
            </a:lvl1pPr>
          </a:lstStyle>
          <a:p>
            <a:fld id="{AAEAE4A8-A6E5-453E-B946-FB774B73F48C}" type="slidenum">
              <a:rPr lang="en-US" smtClean="0"/>
              <a:pPr/>
              <a:t>‹#›</a:t>
            </a:fld>
            <a:endParaRPr lang="en-US"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211898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 up image &amp; text">
    <p:bg>
      <p:bgPr>
        <a:solidFill>
          <a:schemeClr val="bg1"/>
        </a:solidFill>
        <a:effectLst/>
      </p:bgPr>
    </p:bg>
    <p:spTree>
      <p:nvGrpSpPr>
        <p:cNvPr id="1" name=""/>
        <p:cNvGrpSpPr/>
        <p:nvPr/>
      </p:nvGrpSpPr>
      <p:grpSpPr>
        <a:xfrm>
          <a:off x="0" y="0"/>
          <a:ext cx="0" cy="0"/>
          <a:chOff x="0" y="0"/>
          <a:chExt cx="0" cy="0"/>
        </a:xfrm>
      </p:grpSpPr>
      <p:sp>
        <p:nvSpPr>
          <p:cNvPr id="39" name="Rectangle 38"/>
          <p:cNvSpPr/>
          <p:nvPr userDrawn="1"/>
        </p:nvSpPr>
        <p:spPr>
          <a:xfrm>
            <a:off x="0" y="3423425"/>
            <a:ext cx="12188825" cy="3434576"/>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solidFill>
                <a:prstClr val="white"/>
              </a:solidFill>
            </a:endParaRPr>
          </a:p>
        </p:txBody>
      </p:sp>
      <p:grpSp>
        <p:nvGrpSpPr>
          <p:cNvPr id="40" name="Group 39"/>
          <p:cNvGrpSpPr/>
          <p:nvPr userDrawn="1"/>
        </p:nvGrpSpPr>
        <p:grpSpPr>
          <a:xfrm>
            <a:off x="11284512" y="5754029"/>
            <a:ext cx="749883" cy="860326"/>
            <a:chOff x="9959950" y="4707058"/>
            <a:chExt cx="2029842" cy="1996506"/>
          </a:xfrm>
          <a:solidFill>
            <a:schemeClr val="bg1">
              <a:alpha val="50000"/>
            </a:schemeClr>
          </a:solidFill>
        </p:grpSpPr>
        <p:sp>
          <p:nvSpPr>
            <p:cNvPr id="41" name="Freeform 40"/>
            <p:cNvSpPr>
              <a:spLocks/>
            </p:cNvSpPr>
            <p:nvPr userDrawn="1"/>
          </p:nvSpPr>
          <p:spPr bwMode="auto">
            <a:xfrm>
              <a:off x="11304825" y="5592639"/>
              <a:ext cx="161099" cy="398038"/>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2" name="Freeform 41"/>
            <p:cNvSpPr>
              <a:spLocks/>
            </p:cNvSpPr>
            <p:nvPr userDrawn="1"/>
          </p:nvSpPr>
          <p:spPr bwMode="auto">
            <a:xfrm>
              <a:off x="10253507" y="4707058"/>
              <a:ext cx="961818" cy="1598468"/>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3" name="Freeform 42"/>
            <p:cNvSpPr>
              <a:spLocks/>
            </p:cNvSpPr>
            <p:nvPr userDrawn="1"/>
          </p:nvSpPr>
          <p:spPr bwMode="auto">
            <a:xfrm>
              <a:off x="10986207" y="5311485"/>
              <a:ext cx="158712" cy="679191"/>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4" name="Freeform 43"/>
            <p:cNvSpPr>
              <a:spLocks/>
            </p:cNvSpPr>
            <p:nvPr userDrawn="1"/>
          </p:nvSpPr>
          <p:spPr bwMode="auto">
            <a:xfrm>
              <a:off x="11144920" y="5450483"/>
              <a:ext cx="389023" cy="142157"/>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5" name="Freeform 44"/>
            <p:cNvSpPr>
              <a:spLocks/>
            </p:cNvSpPr>
            <p:nvPr userDrawn="1"/>
          </p:nvSpPr>
          <p:spPr bwMode="auto">
            <a:xfrm>
              <a:off x="9959950" y="4962940"/>
              <a:ext cx="547735" cy="929808"/>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6" name="Freeform 45"/>
            <p:cNvSpPr>
              <a:spLocks/>
            </p:cNvSpPr>
            <p:nvPr userDrawn="1"/>
          </p:nvSpPr>
          <p:spPr bwMode="auto">
            <a:xfrm>
              <a:off x="9963530" y="5602116"/>
              <a:ext cx="1022678" cy="1101448"/>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7" name="Freeform 46"/>
            <p:cNvSpPr>
              <a:spLocks/>
            </p:cNvSpPr>
            <p:nvPr userDrawn="1"/>
          </p:nvSpPr>
          <p:spPr bwMode="auto">
            <a:xfrm>
              <a:off x="11465923" y="5813771"/>
              <a:ext cx="523869" cy="407515"/>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5" name="Rectangle 24"/>
          <p:cNvSpPr/>
          <p:nvPr userDrawn="1"/>
        </p:nvSpPr>
        <p:spPr>
          <a:xfrm>
            <a:off x="0" y="0"/>
            <a:ext cx="12188825" cy="6978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solidFill>
                <a:prstClr val="white"/>
              </a:solidFill>
            </a:endParaRPr>
          </a:p>
        </p:txBody>
      </p:sp>
      <p:grpSp>
        <p:nvGrpSpPr>
          <p:cNvPr id="26" name="Group 25"/>
          <p:cNvGrpSpPr>
            <a:grpSpLocks noChangeAspect="1"/>
          </p:cNvGrpSpPr>
          <p:nvPr userDrawn="1"/>
        </p:nvGrpSpPr>
        <p:grpSpPr>
          <a:xfrm>
            <a:off x="403282" y="151854"/>
            <a:ext cx="1297406" cy="418699"/>
            <a:chOff x="254000" y="6443663"/>
            <a:chExt cx="1096963" cy="354012"/>
          </a:xfrm>
          <a:solidFill>
            <a:schemeClr val="bg1"/>
          </a:solidFill>
        </p:grpSpPr>
        <p:sp>
          <p:nvSpPr>
            <p:cNvPr id="27" name="Freeform 26"/>
            <p:cNvSpPr>
              <a:spLocks/>
            </p:cNvSpPr>
            <p:nvPr/>
          </p:nvSpPr>
          <p:spPr bwMode="auto">
            <a:xfrm>
              <a:off x="465138" y="6600825"/>
              <a:ext cx="25400" cy="71437"/>
            </a:xfrm>
            <a:custGeom>
              <a:avLst/>
              <a:gdLst>
                <a:gd name="T0" fmla="*/ 16 w 16"/>
                <a:gd name="T1" fmla="*/ 16 h 45"/>
                <a:gd name="T2" fmla="*/ 0 w 16"/>
                <a:gd name="T3" fmla="*/ 0 h 45"/>
                <a:gd name="T4" fmla="*/ 0 w 16"/>
                <a:gd name="T5" fmla="*/ 45 h 45"/>
                <a:gd name="T6" fmla="*/ 16 w 16"/>
                <a:gd name="T7" fmla="*/ 45 h 45"/>
                <a:gd name="T8" fmla="*/ 16 w 16"/>
                <a:gd name="T9" fmla="*/ 16 h 45"/>
              </a:gdLst>
              <a:ahLst/>
              <a:cxnLst>
                <a:cxn ang="0">
                  <a:pos x="T0" y="T1"/>
                </a:cxn>
                <a:cxn ang="0">
                  <a:pos x="T2" y="T3"/>
                </a:cxn>
                <a:cxn ang="0">
                  <a:pos x="T4" y="T5"/>
                </a:cxn>
                <a:cxn ang="0">
                  <a:pos x="T6" y="T7"/>
                </a:cxn>
                <a:cxn ang="0">
                  <a:pos x="T8" y="T9"/>
                </a:cxn>
              </a:cxnLst>
              <a:rect l="0" t="0" r="r" b="b"/>
              <a:pathLst>
                <a:path w="16" h="45">
                  <a:moveTo>
                    <a:pt x="16" y="16"/>
                  </a:moveTo>
                  <a:lnTo>
                    <a:pt x="0" y="0"/>
                  </a:lnTo>
                  <a:lnTo>
                    <a:pt x="0" y="45"/>
                  </a:lnTo>
                  <a:lnTo>
                    <a:pt x="16" y="45"/>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27"/>
            <p:cNvSpPr>
              <a:spLocks/>
            </p:cNvSpPr>
            <p:nvPr/>
          </p:nvSpPr>
          <p:spPr bwMode="auto">
            <a:xfrm>
              <a:off x="300038" y="6443663"/>
              <a:ext cx="150813" cy="284162"/>
            </a:xfrm>
            <a:custGeom>
              <a:avLst/>
              <a:gdLst>
                <a:gd name="T0" fmla="*/ 178 w 299"/>
                <a:gd name="T1" fmla="*/ 212 h 563"/>
                <a:gd name="T2" fmla="*/ 299 w 299"/>
                <a:gd name="T3" fmla="*/ 212 h 563"/>
                <a:gd name="T4" fmla="*/ 250 w 299"/>
                <a:gd name="T5" fmla="*/ 163 h 563"/>
                <a:gd name="T6" fmla="*/ 249 w 299"/>
                <a:gd name="T7" fmla="*/ 163 h 563"/>
                <a:gd name="T8" fmla="*/ 186 w 299"/>
                <a:gd name="T9" fmla="*/ 163 h 563"/>
                <a:gd name="T10" fmla="*/ 260 w 299"/>
                <a:gd name="T11" fmla="*/ 81 h 563"/>
                <a:gd name="T12" fmla="*/ 178 w 299"/>
                <a:gd name="T13" fmla="*/ 0 h 563"/>
                <a:gd name="T14" fmla="*/ 178 w 299"/>
                <a:gd name="T15" fmla="*/ 163 h 563"/>
                <a:gd name="T16" fmla="*/ 178 w 299"/>
                <a:gd name="T17" fmla="*/ 163 h 563"/>
                <a:gd name="T18" fmla="*/ 43 w 299"/>
                <a:gd name="T19" fmla="*/ 28 h 563"/>
                <a:gd name="T20" fmla="*/ 22 w 299"/>
                <a:gd name="T21" fmla="*/ 40 h 563"/>
                <a:gd name="T22" fmla="*/ 0 w 299"/>
                <a:gd name="T23" fmla="*/ 55 h 563"/>
                <a:gd name="T24" fmla="*/ 129 w 299"/>
                <a:gd name="T25" fmla="*/ 183 h 563"/>
                <a:gd name="T26" fmla="*/ 129 w 299"/>
                <a:gd name="T27" fmla="*/ 464 h 563"/>
                <a:gd name="T28" fmla="*/ 228 w 299"/>
                <a:gd name="T29" fmla="*/ 563 h 563"/>
                <a:gd name="T30" fmla="*/ 228 w 299"/>
                <a:gd name="T31" fmla="*/ 493 h 563"/>
                <a:gd name="T32" fmla="*/ 178 w 299"/>
                <a:gd name="T33" fmla="*/ 443 h 563"/>
                <a:gd name="T34" fmla="*/ 178 w 299"/>
                <a:gd name="T35" fmla="*/ 21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563">
                  <a:moveTo>
                    <a:pt x="178" y="212"/>
                  </a:moveTo>
                  <a:cubicBezTo>
                    <a:pt x="299" y="212"/>
                    <a:pt x="299" y="212"/>
                    <a:pt x="299" y="212"/>
                  </a:cubicBezTo>
                  <a:cubicBezTo>
                    <a:pt x="250" y="163"/>
                    <a:pt x="250" y="163"/>
                    <a:pt x="250" y="163"/>
                  </a:cubicBezTo>
                  <a:cubicBezTo>
                    <a:pt x="249" y="163"/>
                    <a:pt x="249" y="163"/>
                    <a:pt x="249" y="163"/>
                  </a:cubicBezTo>
                  <a:cubicBezTo>
                    <a:pt x="186" y="163"/>
                    <a:pt x="186" y="163"/>
                    <a:pt x="186" y="163"/>
                  </a:cubicBezTo>
                  <a:cubicBezTo>
                    <a:pt x="227" y="159"/>
                    <a:pt x="260" y="124"/>
                    <a:pt x="260" y="81"/>
                  </a:cubicBezTo>
                  <a:cubicBezTo>
                    <a:pt x="260" y="36"/>
                    <a:pt x="223" y="0"/>
                    <a:pt x="178" y="0"/>
                  </a:cubicBezTo>
                  <a:cubicBezTo>
                    <a:pt x="178" y="163"/>
                    <a:pt x="178" y="163"/>
                    <a:pt x="178" y="163"/>
                  </a:cubicBezTo>
                  <a:cubicBezTo>
                    <a:pt x="178" y="163"/>
                    <a:pt x="178" y="163"/>
                    <a:pt x="178" y="163"/>
                  </a:cubicBezTo>
                  <a:cubicBezTo>
                    <a:pt x="43" y="28"/>
                    <a:pt x="43" y="28"/>
                    <a:pt x="43" y="28"/>
                  </a:cubicBezTo>
                  <a:cubicBezTo>
                    <a:pt x="36" y="31"/>
                    <a:pt x="29" y="35"/>
                    <a:pt x="22" y="40"/>
                  </a:cubicBezTo>
                  <a:cubicBezTo>
                    <a:pt x="14" y="45"/>
                    <a:pt x="7" y="50"/>
                    <a:pt x="0" y="55"/>
                  </a:cubicBezTo>
                  <a:cubicBezTo>
                    <a:pt x="129" y="183"/>
                    <a:pt x="129" y="183"/>
                    <a:pt x="129" y="183"/>
                  </a:cubicBezTo>
                  <a:cubicBezTo>
                    <a:pt x="129" y="464"/>
                    <a:pt x="129" y="464"/>
                    <a:pt x="129" y="464"/>
                  </a:cubicBezTo>
                  <a:cubicBezTo>
                    <a:pt x="228" y="563"/>
                    <a:pt x="228" y="563"/>
                    <a:pt x="228" y="563"/>
                  </a:cubicBezTo>
                  <a:cubicBezTo>
                    <a:pt x="228" y="493"/>
                    <a:pt x="228" y="493"/>
                    <a:pt x="228" y="493"/>
                  </a:cubicBezTo>
                  <a:cubicBezTo>
                    <a:pt x="178" y="443"/>
                    <a:pt x="178" y="443"/>
                    <a:pt x="178" y="443"/>
                  </a:cubicBezTo>
                  <a:lnTo>
                    <a:pt x="178"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9" name="Freeform 28"/>
            <p:cNvSpPr>
              <a:spLocks/>
            </p:cNvSpPr>
            <p:nvPr/>
          </p:nvSpPr>
          <p:spPr bwMode="auto">
            <a:xfrm>
              <a:off x="414338" y="6550025"/>
              <a:ext cx="25400" cy="122237"/>
            </a:xfrm>
            <a:custGeom>
              <a:avLst/>
              <a:gdLst>
                <a:gd name="T0" fmla="*/ 0 w 16"/>
                <a:gd name="T1" fmla="*/ 0 h 77"/>
                <a:gd name="T2" fmla="*/ 0 w 16"/>
                <a:gd name="T3" fmla="*/ 77 h 77"/>
                <a:gd name="T4" fmla="*/ 16 w 16"/>
                <a:gd name="T5" fmla="*/ 77 h 77"/>
                <a:gd name="T6" fmla="*/ 16 w 16"/>
                <a:gd name="T7" fmla="*/ 16 h 77"/>
                <a:gd name="T8" fmla="*/ 0 w 16"/>
                <a:gd name="T9" fmla="*/ 0 h 77"/>
              </a:gdLst>
              <a:ahLst/>
              <a:cxnLst>
                <a:cxn ang="0">
                  <a:pos x="T0" y="T1"/>
                </a:cxn>
                <a:cxn ang="0">
                  <a:pos x="T2" y="T3"/>
                </a:cxn>
                <a:cxn ang="0">
                  <a:pos x="T4" y="T5"/>
                </a:cxn>
                <a:cxn ang="0">
                  <a:pos x="T6" y="T7"/>
                </a:cxn>
                <a:cxn ang="0">
                  <a:pos x="T8" y="T9"/>
                </a:cxn>
              </a:cxnLst>
              <a:rect l="0" t="0" r="r" b="b"/>
              <a:pathLst>
                <a:path w="16" h="77">
                  <a:moveTo>
                    <a:pt x="0" y="0"/>
                  </a:moveTo>
                  <a:lnTo>
                    <a:pt x="0" y="77"/>
                  </a:lnTo>
                  <a:lnTo>
                    <a:pt x="16" y="77"/>
                  </a:lnTo>
                  <a:lnTo>
                    <a:pt x="16"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29"/>
            <p:cNvSpPr>
              <a:spLocks/>
            </p:cNvSpPr>
            <p:nvPr/>
          </p:nvSpPr>
          <p:spPr bwMode="auto">
            <a:xfrm>
              <a:off x="439738" y="6575425"/>
              <a:ext cx="60325" cy="25400"/>
            </a:xfrm>
            <a:custGeom>
              <a:avLst/>
              <a:gdLst>
                <a:gd name="T0" fmla="*/ 38 w 38"/>
                <a:gd name="T1" fmla="*/ 16 h 16"/>
                <a:gd name="T2" fmla="*/ 22 w 38"/>
                <a:gd name="T3" fmla="*/ 0 h 16"/>
                <a:gd name="T4" fmla="*/ 0 w 38"/>
                <a:gd name="T5" fmla="*/ 0 h 16"/>
                <a:gd name="T6" fmla="*/ 16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22" y="0"/>
                  </a:lnTo>
                  <a:lnTo>
                    <a:pt x="0" y="0"/>
                  </a:lnTo>
                  <a:lnTo>
                    <a:pt x="16" y="1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30"/>
            <p:cNvSpPr>
              <a:spLocks/>
            </p:cNvSpPr>
            <p:nvPr/>
          </p:nvSpPr>
          <p:spPr bwMode="auto">
            <a:xfrm>
              <a:off x="254000" y="6489700"/>
              <a:ext cx="85725" cy="163512"/>
            </a:xfrm>
            <a:custGeom>
              <a:avLst/>
              <a:gdLst>
                <a:gd name="T0" fmla="*/ 170 w 170"/>
                <a:gd name="T1" fmla="*/ 327 h 327"/>
                <a:gd name="T2" fmla="*/ 170 w 170"/>
                <a:gd name="T3" fmla="*/ 324 h 327"/>
                <a:gd name="T4" fmla="*/ 170 w 170"/>
                <a:gd name="T5" fmla="*/ 324 h 327"/>
                <a:gd name="T6" fmla="*/ 170 w 170"/>
                <a:gd name="T7" fmla="*/ 114 h 327"/>
                <a:gd name="T8" fmla="*/ 56 w 170"/>
                <a:gd name="T9" fmla="*/ 0 h 327"/>
                <a:gd name="T10" fmla="*/ 29 w 170"/>
                <a:gd name="T11" fmla="*/ 43 h 327"/>
                <a:gd name="T12" fmla="*/ 121 w 170"/>
                <a:gd name="T13" fmla="*/ 135 h 327"/>
                <a:gd name="T14" fmla="*/ 121 w 170"/>
                <a:gd name="T15" fmla="*/ 205 h 327"/>
                <a:gd name="T16" fmla="*/ 121 w 170"/>
                <a:gd name="T17" fmla="*/ 205 h 327"/>
                <a:gd name="T18" fmla="*/ 9 w 170"/>
                <a:gd name="T19" fmla="*/ 93 h 327"/>
                <a:gd name="T20" fmla="*/ 0 w 170"/>
                <a:gd name="T21" fmla="*/ 155 h 327"/>
                <a:gd name="T22" fmla="*/ 170 w 170"/>
                <a:gd name="T23"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327">
                  <a:moveTo>
                    <a:pt x="170" y="327"/>
                  </a:moveTo>
                  <a:cubicBezTo>
                    <a:pt x="170" y="324"/>
                    <a:pt x="170" y="324"/>
                    <a:pt x="170" y="324"/>
                  </a:cubicBezTo>
                  <a:cubicBezTo>
                    <a:pt x="170" y="324"/>
                    <a:pt x="170" y="324"/>
                    <a:pt x="170" y="324"/>
                  </a:cubicBezTo>
                  <a:cubicBezTo>
                    <a:pt x="170" y="114"/>
                    <a:pt x="170" y="114"/>
                    <a:pt x="170" y="114"/>
                  </a:cubicBezTo>
                  <a:cubicBezTo>
                    <a:pt x="56" y="0"/>
                    <a:pt x="56" y="0"/>
                    <a:pt x="56" y="0"/>
                  </a:cubicBezTo>
                  <a:cubicBezTo>
                    <a:pt x="46" y="13"/>
                    <a:pt x="36" y="28"/>
                    <a:pt x="29" y="43"/>
                  </a:cubicBezTo>
                  <a:cubicBezTo>
                    <a:pt x="121" y="135"/>
                    <a:pt x="121" y="135"/>
                    <a:pt x="121" y="135"/>
                  </a:cubicBezTo>
                  <a:cubicBezTo>
                    <a:pt x="121" y="205"/>
                    <a:pt x="121" y="205"/>
                    <a:pt x="121" y="205"/>
                  </a:cubicBezTo>
                  <a:cubicBezTo>
                    <a:pt x="121" y="205"/>
                    <a:pt x="121" y="205"/>
                    <a:pt x="121" y="205"/>
                  </a:cubicBezTo>
                  <a:cubicBezTo>
                    <a:pt x="9" y="93"/>
                    <a:pt x="9" y="93"/>
                    <a:pt x="9" y="93"/>
                  </a:cubicBezTo>
                  <a:cubicBezTo>
                    <a:pt x="4" y="113"/>
                    <a:pt x="1" y="133"/>
                    <a:pt x="0" y="155"/>
                  </a:cubicBezTo>
                  <a:cubicBezTo>
                    <a:pt x="0" y="155"/>
                    <a:pt x="165" y="322"/>
                    <a:pt x="170"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31"/>
            <p:cNvSpPr>
              <a:spLocks/>
            </p:cNvSpPr>
            <p:nvPr/>
          </p:nvSpPr>
          <p:spPr bwMode="auto">
            <a:xfrm>
              <a:off x="254000" y="6602413"/>
              <a:ext cx="160338" cy="195262"/>
            </a:xfrm>
            <a:custGeom>
              <a:avLst/>
              <a:gdLst>
                <a:gd name="T0" fmla="*/ 0 w 101"/>
                <a:gd name="T1" fmla="*/ 0 h 123"/>
                <a:gd name="T2" fmla="*/ 0 w 101"/>
                <a:gd name="T3" fmla="*/ 23 h 123"/>
                <a:gd name="T4" fmla="*/ 101 w 101"/>
                <a:gd name="T5" fmla="*/ 123 h 123"/>
                <a:gd name="T6" fmla="*/ 101 w 101"/>
                <a:gd name="T7" fmla="*/ 101 h 123"/>
                <a:gd name="T8" fmla="*/ 0 w 101"/>
                <a:gd name="T9" fmla="*/ 0 h 123"/>
              </a:gdLst>
              <a:ahLst/>
              <a:cxnLst>
                <a:cxn ang="0">
                  <a:pos x="T0" y="T1"/>
                </a:cxn>
                <a:cxn ang="0">
                  <a:pos x="T2" y="T3"/>
                </a:cxn>
                <a:cxn ang="0">
                  <a:pos x="T4" y="T5"/>
                </a:cxn>
                <a:cxn ang="0">
                  <a:pos x="T6" y="T7"/>
                </a:cxn>
                <a:cxn ang="0">
                  <a:pos x="T8" y="T9"/>
                </a:cxn>
              </a:cxnLst>
              <a:rect l="0" t="0" r="r" b="b"/>
              <a:pathLst>
                <a:path w="101" h="123">
                  <a:moveTo>
                    <a:pt x="0" y="0"/>
                  </a:moveTo>
                  <a:lnTo>
                    <a:pt x="0" y="23"/>
                  </a:lnTo>
                  <a:lnTo>
                    <a:pt x="101" y="123"/>
                  </a:lnTo>
                  <a:lnTo>
                    <a:pt x="101" y="10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2"/>
            <p:cNvSpPr>
              <a:spLocks/>
            </p:cNvSpPr>
            <p:nvPr/>
          </p:nvSpPr>
          <p:spPr bwMode="auto">
            <a:xfrm>
              <a:off x="490538" y="6640513"/>
              <a:ext cx="80963" cy="73025"/>
            </a:xfrm>
            <a:custGeom>
              <a:avLst/>
              <a:gdLst>
                <a:gd name="T0" fmla="*/ 99 w 163"/>
                <a:gd name="T1" fmla="*/ 0 h 145"/>
                <a:gd name="T2" fmla="*/ 49 w 163"/>
                <a:gd name="T3" fmla="*/ 0 h 145"/>
                <a:gd name="T4" fmla="*/ 49 w 163"/>
                <a:gd name="T5" fmla="*/ 63 h 145"/>
                <a:gd name="T6" fmla="*/ 0 w 163"/>
                <a:gd name="T7" fmla="*/ 63 h 145"/>
                <a:gd name="T8" fmla="*/ 81 w 163"/>
                <a:gd name="T9" fmla="*/ 145 h 145"/>
                <a:gd name="T10" fmla="*/ 163 w 163"/>
                <a:gd name="T11" fmla="*/ 63 h 145"/>
                <a:gd name="T12" fmla="*/ 99 w 163"/>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63" h="145">
                  <a:moveTo>
                    <a:pt x="99" y="0"/>
                  </a:moveTo>
                  <a:cubicBezTo>
                    <a:pt x="49" y="0"/>
                    <a:pt x="49" y="0"/>
                    <a:pt x="49" y="0"/>
                  </a:cubicBezTo>
                  <a:cubicBezTo>
                    <a:pt x="49" y="63"/>
                    <a:pt x="49" y="63"/>
                    <a:pt x="49" y="63"/>
                  </a:cubicBezTo>
                  <a:cubicBezTo>
                    <a:pt x="0" y="63"/>
                    <a:pt x="0" y="63"/>
                    <a:pt x="0" y="63"/>
                  </a:cubicBezTo>
                  <a:cubicBezTo>
                    <a:pt x="0" y="108"/>
                    <a:pt x="36" y="145"/>
                    <a:pt x="81" y="145"/>
                  </a:cubicBezTo>
                  <a:cubicBezTo>
                    <a:pt x="126" y="145"/>
                    <a:pt x="163" y="108"/>
                    <a:pt x="163" y="63"/>
                  </a:cubicBez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33"/>
            <p:cNvSpPr>
              <a:spLocks/>
            </p:cNvSpPr>
            <p:nvPr/>
          </p:nvSpPr>
          <p:spPr bwMode="auto">
            <a:xfrm>
              <a:off x="606425" y="6526213"/>
              <a:ext cx="144463" cy="180975"/>
            </a:xfrm>
            <a:custGeom>
              <a:avLst/>
              <a:gdLst>
                <a:gd name="T0" fmla="*/ 87 w 91"/>
                <a:gd name="T1" fmla="*/ 92 h 114"/>
                <a:gd name="T2" fmla="*/ 74 w 91"/>
                <a:gd name="T3" fmla="*/ 114 h 114"/>
                <a:gd name="T4" fmla="*/ 0 w 91"/>
                <a:gd name="T5" fmla="*/ 114 h 114"/>
                <a:gd name="T6" fmla="*/ 48 w 91"/>
                <a:gd name="T7" fmla="*/ 23 h 114"/>
                <a:gd name="T8" fmla="*/ 6 w 91"/>
                <a:gd name="T9" fmla="*/ 23 h 114"/>
                <a:gd name="T10" fmla="*/ 18 w 91"/>
                <a:gd name="T11" fmla="*/ 0 h 114"/>
                <a:gd name="T12" fmla="*/ 91 w 91"/>
                <a:gd name="T13" fmla="*/ 0 h 114"/>
                <a:gd name="T14" fmla="*/ 44 w 91"/>
                <a:gd name="T15" fmla="*/ 92 h 114"/>
                <a:gd name="T16" fmla="*/ 87 w 91"/>
                <a:gd name="T17"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4">
                  <a:moveTo>
                    <a:pt x="87" y="92"/>
                  </a:moveTo>
                  <a:lnTo>
                    <a:pt x="74" y="114"/>
                  </a:lnTo>
                  <a:lnTo>
                    <a:pt x="0" y="114"/>
                  </a:lnTo>
                  <a:lnTo>
                    <a:pt x="48" y="23"/>
                  </a:lnTo>
                  <a:lnTo>
                    <a:pt x="6" y="23"/>
                  </a:lnTo>
                  <a:lnTo>
                    <a:pt x="18" y="0"/>
                  </a:lnTo>
                  <a:lnTo>
                    <a:pt x="91" y="0"/>
                  </a:lnTo>
                  <a:lnTo>
                    <a:pt x="44" y="92"/>
                  </a:lnTo>
                  <a:lnTo>
                    <a:pt x="87"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4"/>
            <p:cNvSpPr>
              <a:spLocks/>
            </p:cNvSpPr>
            <p:nvPr/>
          </p:nvSpPr>
          <p:spPr bwMode="auto">
            <a:xfrm>
              <a:off x="766763" y="6526213"/>
              <a:ext cx="103188" cy="180975"/>
            </a:xfrm>
            <a:custGeom>
              <a:avLst/>
              <a:gdLst>
                <a:gd name="T0" fmla="*/ 28 w 65"/>
                <a:gd name="T1" fmla="*/ 46 h 114"/>
                <a:gd name="T2" fmla="*/ 65 w 65"/>
                <a:gd name="T3" fmla="*/ 46 h 114"/>
                <a:gd name="T4" fmla="*/ 65 w 65"/>
                <a:gd name="T5" fmla="*/ 68 h 114"/>
                <a:gd name="T6" fmla="*/ 28 w 65"/>
                <a:gd name="T7" fmla="*/ 68 h 114"/>
                <a:gd name="T8" fmla="*/ 28 w 65"/>
                <a:gd name="T9" fmla="*/ 92 h 114"/>
                <a:gd name="T10" fmla="*/ 65 w 65"/>
                <a:gd name="T11" fmla="*/ 92 h 114"/>
                <a:gd name="T12" fmla="*/ 65 w 65"/>
                <a:gd name="T13" fmla="*/ 114 h 114"/>
                <a:gd name="T14" fmla="*/ 0 w 65"/>
                <a:gd name="T15" fmla="*/ 114 h 114"/>
                <a:gd name="T16" fmla="*/ 0 w 65"/>
                <a:gd name="T17" fmla="*/ 0 h 114"/>
                <a:gd name="T18" fmla="*/ 65 w 65"/>
                <a:gd name="T19" fmla="*/ 0 h 114"/>
                <a:gd name="T20" fmla="*/ 65 w 65"/>
                <a:gd name="T21" fmla="*/ 23 h 114"/>
                <a:gd name="T22" fmla="*/ 28 w 65"/>
                <a:gd name="T23" fmla="*/ 23 h 114"/>
                <a:gd name="T24" fmla="*/ 28 w 65"/>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14">
                  <a:moveTo>
                    <a:pt x="28" y="46"/>
                  </a:moveTo>
                  <a:lnTo>
                    <a:pt x="65" y="46"/>
                  </a:lnTo>
                  <a:lnTo>
                    <a:pt x="65" y="68"/>
                  </a:lnTo>
                  <a:lnTo>
                    <a:pt x="28" y="68"/>
                  </a:lnTo>
                  <a:lnTo>
                    <a:pt x="28" y="92"/>
                  </a:lnTo>
                  <a:lnTo>
                    <a:pt x="65" y="92"/>
                  </a:lnTo>
                  <a:lnTo>
                    <a:pt x="65" y="114"/>
                  </a:lnTo>
                  <a:lnTo>
                    <a:pt x="0" y="114"/>
                  </a:lnTo>
                  <a:lnTo>
                    <a:pt x="0" y="0"/>
                  </a:lnTo>
                  <a:lnTo>
                    <a:pt x="65" y="0"/>
                  </a:lnTo>
                  <a:lnTo>
                    <a:pt x="65" y="23"/>
                  </a:lnTo>
                  <a:lnTo>
                    <a:pt x="28" y="23"/>
                  </a:lnTo>
                  <a:lnTo>
                    <a:pt x="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5"/>
            <p:cNvSpPr>
              <a:spLocks noEditPoints="1"/>
            </p:cNvSpPr>
            <p:nvPr/>
          </p:nvSpPr>
          <p:spPr bwMode="auto">
            <a:xfrm>
              <a:off x="889000" y="6526213"/>
              <a:ext cx="131763" cy="180975"/>
            </a:xfrm>
            <a:custGeom>
              <a:avLst/>
              <a:gdLst>
                <a:gd name="T0" fmla="*/ 123 w 260"/>
                <a:gd name="T1" fmla="*/ 0 h 360"/>
                <a:gd name="T2" fmla="*/ 215 w 260"/>
                <a:gd name="T3" fmla="*/ 17 h 360"/>
                <a:gd name="T4" fmla="*/ 255 w 260"/>
                <a:gd name="T5" fmla="*/ 98 h 360"/>
                <a:gd name="T6" fmla="*/ 231 w 260"/>
                <a:gd name="T7" fmla="*/ 160 h 360"/>
                <a:gd name="T8" fmla="*/ 193 w 260"/>
                <a:gd name="T9" fmla="*/ 181 h 360"/>
                <a:gd name="T10" fmla="*/ 236 w 260"/>
                <a:gd name="T11" fmla="*/ 202 h 360"/>
                <a:gd name="T12" fmla="*/ 260 w 260"/>
                <a:gd name="T13" fmla="*/ 264 h 360"/>
                <a:gd name="T14" fmla="*/ 223 w 260"/>
                <a:gd name="T15" fmla="*/ 343 h 360"/>
                <a:gd name="T16" fmla="*/ 147 w 260"/>
                <a:gd name="T17" fmla="*/ 360 h 360"/>
                <a:gd name="T18" fmla="*/ 0 w 260"/>
                <a:gd name="T19" fmla="*/ 360 h 360"/>
                <a:gd name="T20" fmla="*/ 0 w 260"/>
                <a:gd name="T21" fmla="*/ 0 h 360"/>
                <a:gd name="T22" fmla="*/ 123 w 260"/>
                <a:gd name="T23" fmla="*/ 0 h 360"/>
                <a:gd name="T24" fmla="*/ 88 w 260"/>
                <a:gd name="T25" fmla="*/ 149 h 360"/>
                <a:gd name="T26" fmla="*/ 109 w 260"/>
                <a:gd name="T27" fmla="*/ 149 h 360"/>
                <a:gd name="T28" fmla="*/ 166 w 260"/>
                <a:gd name="T29" fmla="*/ 107 h 360"/>
                <a:gd name="T30" fmla="*/ 108 w 260"/>
                <a:gd name="T31" fmla="*/ 65 h 360"/>
                <a:gd name="T32" fmla="*/ 88 w 260"/>
                <a:gd name="T33" fmla="*/ 65 h 360"/>
                <a:gd name="T34" fmla="*/ 88 w 260"/>
                <a:gd name="T35" fmla="*/ 149 h 360"/>
                <a:gd name="T36" fmla="*/ 88 w 260"/>
                <a:gd name="T37" fmla="*/ 297 h 360"/>
                <a:gd name="T38" fmla="*/ 119 w 260"/>
                <a:gd name="T39" fmla="*/ 297 h 360"/>
                <a:gd name="T40" fmla="*/ 172 w 260"/>
                <a:gd name="T41" fmla="*/ 256 h 360"/>
                <a:gd name="T42" fmla="*/ 152 w 260"/>
                <a:gd name="T43" fmla="*/ 219 h 360"/>
                <a:gd name="T44" fmla="*/ 107 w 260"/>
                <a:gd name="T45" fmla="*/ 212 h 360"/>
                <a:gd name="T46" fmla="*/ 88 w 260"/>
                <a:gd name="T47" fmla="*/ 212 h 360"/>
                <a:gd name="T48" fmla="*/ 88 w 260"/>
                <a:gd name="T49" fmla="*/ 29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60">
                  <a:moveTo>
                    <a:pt x="123" y="0"/>
                  </a:moveTo>
                  <a:cubicBezTo>
                    <a:pt x="169" y="0"/>
                    <a:pt x="195" y="5"/>
                    <a:pt x="215" y="17"/>
                  </a:cubicBezTo>
                  <a:cubicBezTo>
                    <a:pt x="240" y="32"/>
                    <a:pt x="255" y="63"/>
                    <a:pt x="255" y="98"/>
                  </a:cubicBezTo>
                  <a:cubicBezTo>
                    <a:pt x="255" y="123"/>
                    <a:pt x="247" y="144"/>
                    <a:pt x="231" y="160"/>
                  </a:cubicBezTo>
                  <a:cubicBezTo>
                    <a:pt x="220" y="171"/>
                    <a:pt x="212" y="176"/>
                    <a:pt x="193" y="181"/>
                  </a:cubicBezTo>
                  <a:cubicBezTo>
                    <a:pt x="215" y="186"/>
                    <a:pt x="225" y="191"/>
                    <a:pt x="236" y="202"/>
                  </a:cubicBezTo>
                  <a:cubicBezTo>
                    <a:pt x="252" y="217"/>
                    <a:pt x="260" y="238"/>
                    <a:pt x="260" y="264"/>
                  </a:cubicBezTo>
                  <a:cubicBezTo>
                    <a:pt x="260" y="298"/>
                    <a:pt x="247" y="327"/>
                    <a:pt x="223" y="343"/>
                  </a:cubicBezTo>
                  <a:cubicBezTo>
                    <a:pt x="206" y="355"/>
                    <a:pt x="184" y="360"/>
                    <a:pt x="147" y="360"/>
                  </a:cubicBezTo>
                  <a:cubicBezTo>
                    <a:pt x="0" y="360"/>
                    <a:pt x="0" y="360"/>
                    <a:pt x="0" y="360"/>
                  </a:cubicBezTo>
                  <a:cubicBezTo>
                    <a:pt x="0" y="0"/>
                    <a:pt x="0" y="0"/>
                    <a:pt x="0" y="0"/>
                  </a:cubicBezTo>
                  <a:lnTo>
                    <a:pt x="123" y="0"/>
                  </a:lnTo>
                  <a:close/>
                  <a:moveTo>
                    <a:pt x="88" y="149"/>
                  </a:moveTo>
                  <a:cubicBezTo>
                    <a:pt x="109" y="149"/>
                    <a:pt x="109" y="149"/>
                    <a:pt x="109" y="149"/>
                  </a:cubicBezTo>
                  <a:cubicBezTo>
                    <a:pt x="149" y="149"/>
                    <a:pt x="166" y="136"/>
                    <a:pt x="166" y="107"/>
                  </a:cubicBezTo>
                  <a:cubicBezTo>
                    <a:pt x="166" y="78"/>
                    <a:pt x="149" y="65"/>
                    <a:pt x="108" y="65"/>
                  </a:cubicBezTo>
                  <a:cubicBezTo>
                    <a:pt x="88" y="65"/>
                    <a:pt x="88" y="65"/>
                    <a:pt x="88" y="65"/>
                  </a:cubicBezTo>
                  <a:lnTo>
                    <a:pt x="88" y="149"/>
                  </a:lnTo>
                  <a:close/>
                  <a:moveTo>
                    <a:pt x="88" y="297"/>
                  </a:moveTo>
                  <a:cubicBezTo>
                    <a:pt x="119" y="297"/>
                    <a:pt x="119" y="297"/>
                    <a:pt x="119" y="297"/>
                  </a:cubicBezTo>
                  <a:cubicBezTo>
                    <a:pt x="156" y="297"/>
                    <a:pt x="172" y="285"/>
                    <a:pt x="172" y="256"/>
                  </a:cubicBezTo>
                  <a:cubicBezTo>
                    <a:pt x="172" y="238"/>
                    <a:pt x="165" y="226"/>
                    <a:pt x="152" y="219"/>
                  </a:cubicBezTo>
                  <a:cubicBezTo>
                    <a:pt x="143" y="214"/>
                    <a:pt x="134" y="212"/>
                    <a:pt x="107" y="212"/>
                  </a:cubicBezTo>
                  <a:cubicBezTo>
                    <a:pt x="88" y="212"/>
                    <a:pt x="88" y="212"/>
                    <a:pt x="88" y="212"/>
                  </a:cubicBezTo>
                  <a:lnTo>
                    <a:pt x="88"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7" name="Freeform 36"/>
            <p:cNvSpPr>
              <a:spLocks noEditPoints="1"/>
            </p:cNvSpPr>
            <p:nvPr/>
          </p:nvSpPr>
          <p:spPr bwMode="auto">
            <a:xfrm>
              <a:off x="1039813" y="6526213"/>
              <a:ext cx="136525" cy="180975"/>
            </a:xfrm>
            <a:custGeom>
              <a:avLst/>
              <a:gdLst>
                <a:gd name="T0" fmla="*/ 88 w 271"/>
                <a:gd name="T1" fmla="*/ 360 h 360"/>
                <a:gd name="T2" fmla="*/ 0 w 271"/>
                <a:gd name="T3" fmla="*/ 360 h 360"/>
                <a:gd name="T4" fmla="*/ 0 w 271"/>
                <a:gd name="T5" fmla="*/ 0 h 360"/>
                <a:gd name="T6" fmla="*/ 117 w 271"/>
                <a:gd name="T7" fmla="*/ 0 h 360"/>
                <a:gd name="T8" fmla="*/ 222 w 271"/>
                <a:gd name="T9" fmla="*/ 27 h 360"/>
                <a:gd name="T10" fmla="*/ 261 w 271"/>
                <a:gd name="T11" fmla="*/ 118 h 360"/>
                <a:gd name="T12" fmla="*/ 192 w 271"/>
                <a:gd name="T13" fmla="*/ 228 h 360"/>
                <a:gd name="T14" fmla="*/ 271 w 271"/>
                <a:gd name="T15" fmla="*/ 360 h 360"/>
                <a:gd name="T16" fmla="*/ 166 w 271"/>
                <a:gd name="T17" fmla="*/ 360 h 360"/>
                <a:gd name="T18" fmla="*/ 88 w 271"/>
                <a:gd name="T19" fmla="*/ 221 h 360"/>
                <a:gd name="T20" fmla="*/ 88 w 271"/>
                <a:gd name="T21" fmla="*/ 360 h 360"/>
                <a:gd name="T22" fmla="*/ 116 w 271"/>
                <a:gd name="T23" fmla="*/ 171 h 360"/>
                <a:gd name="T24" fmla="*/ 173 w 271"/>
                <a:gd name="T25" fmla="*/ 122 h 360"/>
                <a:gd name="T26" fmla="*/ 121 w 271"/>
                <a:gd name="T27" fmla="*/ 72 h 360"/>
                <a:gd name="T28" fmla="*/ 88 w 271"/>
                <a:gd name="T29" fmla="*/ 72 h 360"/>
                <a:gd name="T30" fmla="*/ 88 w 271"/>
                <a:gd name="T31" fmla="*/ 171 h 360"/>
                <a:gd name="T32" fmla="*/ 116 w 271"/>
                <a:gd name="T33" fmla="*/ 17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360">
                  <a:moveTo>
                    <a:pt x="88" y="360"/>
                  </a:moveTo>
                  <a:cubicBezTo>
                    <a:pt x="0" y="360"/>
                    <a:pt x="0" y="360"/>
                    <a:pt x="0" y="360"/>
                  </a:cubicBezTo>
                  <a:cubicBezTo>
                    <a:pt x="0" y="0"/>
                    <a:pt x="0" y="0"/>
                    <a:pt x="0" y="0"/>
                  </a:cubicBezTo>
                  <a:cubicBezTo>
                    <a:pt x="117" y="0"/>
                    <a:pt x="117" y="0"/>
                    <a:pt x="117" y="0"/>
                  </a:cubicBezTo>
                  <a:cubicBezTo>
                    <a:pt x="164" y="0"/>
                    <a:pt x="199" y="9"/>
                    <a:pt x="222" y="27"/>
                  </a:cubicBezTo>
                  <a:cubicBezTo>
                    <a:pt x="247" y="46"/>
                    <a:pt x="261" y="79"/>
                    <a:pt x="261" y="118"/>
                  </a:cubicBezTo>
                  <a:cubicBezTo>
                    <a:pt x="261" y="173"/>
                    <a:pt x="238" y="209"/>
                    <a:pt x="192" y="228"/>
                  </a:cubicBezTo>
                  <a:cubicBezTo>
                    <a:pt x="271" y="360"/>
                    <a:pt x="271" y="360"/>
                    <a:pt x="271" y="360"/>
                  </a:cubicBezTo>
                  <a:cubicBezTo>
                    <a:pt x="166" y="360"/>
                    <a:pt x="166" y="360"/>
                    <a:pt x="166" y="360"/>
                  </a:cubicBezTo>
                  <a:cubicBezTo>
                    <a:pt x="88" y="221"/>
                    <a:pt x="88" y="221"/>
                    <a:pt x="88" y="221"/>
                  </a:cubicBezTo>
                  <a:lnTo>
                    <a:pt x="88" y="360"/>
                  </a:lnTo>
                  <a:close/>
                  <a:moveTo>
                    <a:pt x="116" y="171"/>
                  </a:moveTo>
                  <a:cubicBezTo>
                    <a:pt x="151" y="171"/>
                    <a:pt x="173" y="153"/>
                    <a:pt x="173" y="122"/>
                  </a:cubicBezTo>
                  <a:cubicBezTo>
                    <a:pt x="173" y="92"/>
                    <a:pt x="152" y="72"/>
                    <a:pt x="121" y="72"/>
                  </a:cubicBezTo>
                  <a:cubicBezTo>
                    <a:pt x="88" y="72"/>
                    <a:pt x="88" y="72"/>
                    <a:pt x="88" y="72"/>
                  </a:cubicBezTo>
                  <a:cubicBezTo>
                    <a:pt x="88" y="171"/>
                    <a:pt x="88" y="171"/>
                    <a:pt x="88" y="171"/>
                  </a:cubicBezTo>
                  <a:lnTo>
                    <a:pt x="11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8" name="Freeform 37"/>
            <p:cNvSpPr>
              <a:spLocks noEditPoints="1"/>
            </p:cNvSpPr>
            <p:nvPr/>
          </p:nvSpPr>
          <p:spPr bwMode="auto">
            <a:xfrm>
              <a:off x="1176338" y="6526213"/>
              <a:ext cx="174625" cy="180975"/>
            </a:xfrm>
            <a:custGeom>
              <a:avLst/>
              <a:gdLst>
                <a:gd name="T0" fmla="*/ 73 w 110"/>
                <a:gd name="T1" fmla="*/ 0 h 114"/>
                <a:gd name="T2" fmla="*/ 38 w 110"/>
                <a:gd name="T3" fmla="*/ 0 h 114"/>
                <a:gd name="T4" fmla="*/ 0 w 110"/>
                <a:gd name="T5" fmla="*/ 114 h 114"/>
                <a:gd name="T6" fmla="*/ 29 w 110"/>
                <a:gd name="T7" fmla="*/ 114 h 114"/>
                <a:gd name="T8" fmla="*/ 36 w 110"/>
                <a:gd name="T9" fmla="*/ 92 h 114"/>
                <a:gd name="T10" fmla="*/ 73 w 110"/>
                <a:gd name="T11" fmla="*/ 92 h 114"/>
                <a:gd name="T12" fmla="*/ 80 w 110"/>
                <a:gd name="T13" fmla="*/ 114 h 114"/>
                <a:gd name="T14" fmla="*/ 110 w 110"/>
                <a:gd name="T15" fmla="*/ 114 h 114"/>
                <a:gd name="T16" fmla="*/ 73 w 110"/>
                <a:gd name="T17" fmla="*/ 0 h 114"/>
                <a:gd name="T18" fmla="*/ 43 w 110"/>
                <a:gd name="T19" fmla="*/ 70 h 114"/>
                <a:gd name="T20" fmla="*/ 55 w 110"/>
                <a:gd name="T21" fmla="*/ 33 h 114"/>
                <a:gd name="T22" fmla="*/ 66 w 110"/>
                <a:gd name="T23" fmla="*/ 70 h 114"/>
                <a:gd name="T24" fmla="*/ 43 w 110"/>
                <a:gd name="T25" fmla="*/ 7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14">
                  <a:moveTo>
                    <a:pt x="73" y="0"/>
                  </a:moveTo>
                  <a:lnTo>
                    <a:pt x="38" y="0"/>
                  </a:lnTo>
                  <a:lnTo>
                    <a:pt x="0" y="114"/>
                  </a:lnTo>
                  <a:lnTo>
                    <a:pt x="29" y="114"/>
                  </a:lnTo>
                  <a:lnTo>
                    <a:pt x="36" y="92"/>
                  </a:lnTo>
                  <a:lnTo>
                    <a:pt x="73" y="92"/>
                  </a:lnTo>
                  <a:lnTo>
                    <a:pt x="80" y="114"/>
                  </a:lnTo>
                  <a:lnTo>
                    <a:pt x="110" y="114"/>
                  </a:lnTo>
                  <a:lnTo>
                    <a:pt x="73" y="0"/>
                  </a:lnTo>
                  <a:close/>
                  <a:moveTo>
                    <a:pt x="43" y="70"/>
                  </a:moveTo>
                  <a:lnTo>
                    <a:pt x="55" y="33"/>
                  </a:lnTo>
                  <a:lnTo>
                    <a:pt x="66" y="70"/>
                  </a:lnTo>
                  <a:lnTo>
                    <a:pt x="43"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3" name="Picture Placeholder 2"/>
          <p:cNvSpPr>
            <a:spLocks noGrp="1"/>
          </p:cNvSpPr>
          <p:nvPr>
            <p:ph type="pic" sz="quarter" idx="11"/>
          </p:nvPr>
        </p:nvSpPr>
        <p:spPr>
          <a:xfrm>
            <a:off x="716484" y="1933798"/>
            <a:ext cx="3100968" cy="2571292"/>
          </a:xfrm>
          <a:solidFill>
            <a:schemeClr val="bg1">
              <a:lumMod val="65000"/>
            </a:schemeClr>
          </a:solidFill>
          <a:ln w="12700">
            <a:noFill/>
          </a:ln>
          <a:effectLst>
            <a:outerShdw blurRad="152400" dir="18900000" sy="23000" kx="-1200000" algn="bl" rotWithShape="0">
              <a:prstClr val="black">
                <a:alpha val="20000"/>
              </a:prstClr>
            </a:outerShdw>
          </a:effectLst>
        </p:spPr>
        <p:txBody>
          <a:bodyPr lIns="0" tIns="0" rIns="0" bIns="0" anchor="ctr" anchorCtr="1">
            <a:normAutofit/>
          </a:bodyPr>
          <a:lstStyle>
            <a:lvl1pPr marL="0" indent="0">
              <a:buNone/>
              <a:defRPr sz="1200"/>
            </a:lvl1pPr>
          </a:lstStyle>
          <a:p>
            <a:r>
              <a:rPr lang="en-US" dirty="0"/>
              <a:t>Click icon to add picture</a:t>
            </a:r>
            <a:endParaRPr lang="en-GB" dirty="0"/>
          </a:p>
        </p:txBody>
      </p:sp>
      <p:sp>
        <p:nvSpPr>
          <p:cNvPr id="5" name="Text Placeholder 4"/>
          <p:cNvSpPr>
            <a:spLocks noGrp="1"/>
          </p:cNvSpPr>
          <p:nvPr>
            <p:ph type="body" sz="quarter" idx="12"/>
          </p:nvPr>
        </p:nvSpPr>
        <p:spPr>
          <a:xfrm>
            <a:off x="716484" y="4683510"/>
            <a:ext cx="3100968" cy="1828800"/>
          </a:xfrm>
        </p:spPr>
        <p:txBody>
          <a:bodyPr lIns="0" tIns="54000" rIns="0" bIns="0">
            <a:normAutofit/>
          </a:bodyPr>
          <a:lstStyle>
            <a:lvl1pPr marL="0" indent="0">
              <a:lnSpc>
                <a:spcPct val="98000"/>
              </a:lnSpc>
              <a:spcBef>
                <a:spcPts val="0"/>
              </a:spcBef>
              <a:spcAft>
                <a:spcPts val="1000"/>
              </a:spcAft>
              <a:buNone/>
              <a:defRPr sz="1600">
                <a:solidFill>
                  <a:schemeClr val="tx1"/>
                </a:solidFill>
              </a:defRPr>
            </a:lvl1pPr>
            <a:lvl2pPr marL="0" indent="0">
              <a:lnSpc>
                <a:spcPct val="98000"/>
              </a:lnSpc>
              <a:spcAft>
                <a:spcPts val="1000"/>
              </a:spcAft>
              <a:buFont typeface="Arial" pitchFamily="34" charset="0"/>
              <a:buNone/>
              <a:defRPr sz="1600">
                <a:solidFill>
                  <a:schemeClr val="tx1"/>
                </a:solidFill>
              </a:defRPr>
            </a:lvl2pPr>
            <a:lvl3pPr marL="0" indent="0">
              <a:lnSpc>
                <a:spcPct val="98000"/>
              </a:lnSpc>
              <a:spcAft>
                <a:spcPts val="1000"/>
              </a:spcAft>
              <a:buFont typeface="Arial" pitchFamily="34" charset="0"/>
              <a:buNone/>
              <a:defRPr sz="1600">
                <a:solidFill>
                  <a:schemeClr val="tx1"/>
                </a:solidFill>
              </a:defRPr>
            </a:lvl3pPr>
            <a:lvl4pPr marL="0" indent="0">
              <a:lnSpc>
                <a:spcPct val="98000"/>
              </a:lnSpc>
              <a:spcAft>
                <a:spcPts val="1000"/>
              </a:spcAft>
              <a:buFont typeface="Arial" pitchFamily="34" charset="0"/>
              <a:buNone/>
              <a:defRPr sz="1600">
                <a:solidFill>
                  <a:schemeClr val="tx1"/>
                </a:solidFill>
              </a:defRPr>
            </a:lvl4pPr>
            <a:lvl5pPr marL="0" indent="0">
              <a:lnSpc>
                <a:spcPct val="98000"/>
              </a:lnSpc>
              <a:spcAft>
                <a:spcPts val="1000"/>
              </a:spcAft>
              <a:buFont typeface="Arial" pitchFamily="34" charset="0"/>
              <a:buNone/>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Picture Placeholder 2"/>
          <p:cNvSpPr>
            <a:spLocks noGrp="1"/>
          </p:cNvSpPr>
          <p:nvPr>
            <p:ph type="pic" sz="quarter" idx="15"/>
          </p:nvPr>
        </p:nvSpPr>
        <p:spPr>
          <a:xfrm>
            <a:off x="4545060" y="1933798"/>
            <a:ext cx="3100968" cy="2571292"/>
          </a:xfrm>
          <a:solidFill>
            <a:schemeClr val="bg1">
              <a:lumMod val="65000"/>
            </a:schemeClr>
          </a:solidFill>
          <a:ln w="12700">
            <a:noFill/>
          </a:ln>
          <a:effectLst>
            <a:outerShdw blurRad="152400" dir="18900000" sy="23000" kx="-1200000" algn="bl" rotWithShape="0">
              <a:prstClr val="black">
                <a:alpha val="20000"/>
              </a:prstClr>
            </a:outerShdw>
          </a:effectLst>
        </p:spPr>
        <p:txBody>
          <a:bodyPr lIns="0" tIns="0" rIns="0" bIns="0" anchor="ctr" anchorCtr="1">
            <a:normAutofit/>
          </a:bodyPr>
          <a:lstStyle>
            <a:lvl1pPr marL="0" indent="0">
              <a:buNone/>
              <a:defRPr sz="1200"/>
            </a:lvl1pPr>
          </a:lstStyle>
          <a:p>
            <a:r>
              <a:rPr lang="en-US" dirty="0"/>
              <a:t>Click icon to add picture</a:t>
            </a:r>
            <a:endParaRPr lang="en-GB" dirty="0"/>
          </a:p>
        </p:txBody>
      </p:sp>
      <p:sp>
        <p:nvSpPr>
          <p:cNvPr id="13" name="Text Placeholder 4"/>
          <p:cNvSpPr>
            <a:spLocks noGrp="1"/>
          </p:cNvSpPr>
          <p:nvPr>
            <p:ph type="body" sz="quarter" idx="16"/>
          </p:nvPr>
        </p:nvSpPr>
        <p:spPr>
          <a:xfrm>
            <a:off x="4545060" y="4683510"/>
            <a:ext cx="3100968" cy="1828800"/>
          </a:xfrm>
        </p:spPr>
        <p:txBody>
          <a:bodyPr lIns="0" tIns="54000" rIns="0" bIns="0">
            <a:normAutofit/>
          </a:bodyPr>
          <a:lstStyle>
            <a:lvl1pPr marL="0" indent="0">
              <a:lnSpc>
                <a:spcPct val="98000"/>
              </a:lnSpc>
              <a:spcBef>
                <a:spcPts val="0"/>
              </a:spcBef>
              <a:spcAft>
                <a:spcPts val="1000"/>
              </a:spcAft>
              <a:buNone/>
              <a:defRPr sz="1600">
                <a:solidFill>
                  <a:schemeClr val="tx1"/>
                </a:solidFill>
              </a:defRPr>
            </a:lvl1pPr>
            <a:lvl2pPr marL="0" indent="0">
              <a:lnSpc>
                <a:spcPct val="98000"/>
              </a:lnSpc>
              <a:spcAft>
                <a:spcPts val="1000"/>
              </a:spcAft>
              <a:buFont typeface="Arial" pitchFamily="34" charset="0"/>
              <a:buNone/>
              <a:defRPr sz="1600">
                <a:solidFill>
                  <a:schemeClr val="tx1"/>
                </a:solidFill>
              </a:defRPr>
            </a:lvl2pPr>
            <a:lvl3pPr marL="0" indent="0">
              <a:lnSpc>
                <a:spcPct val="98000"/>
              </a:lnSpc>
              <a:spcAft>
                <a:spcPts val="1000"/>
              </a:spcAft>
              <a:buFont typeface="Arial" pitchFamily="34" charset="0"/>
              <a:buNone/>
              <a:defRPr sz="1600">
                <a:solidFill>
                  <a:schemeClr val="tx1"/>
                </a:solidFill>
              </a:defRPr>
            </a:lvl3pPr>
            <a:lvl4pPr marL="0" indent="0">
              <a:lnSpc>
                <a:spcPct val="98000"/>
              </a:lnSpc>
              <a:spcAft>
                <a:spcPts val="1000"/>
              </a:spcAft>
              <a:buFont typeface="Arial" pitchFamily="34" charset="0"/>
              <a:buNone/>
              <a:defRPr sz="1600">
                <a:solidFill>
                  <a:schemeClr val="tx1"/>
                </a:solidFill>
              </a:defRPr>
            </a:lvl4pPr>
            <a:lvl5pPr marL="0" indent="0">
              <a:lnSpc>
                <a:spcPct val="98000"/>
              </a:lnSpc>
              <a:spcAft>
                <a:spcPts val="1000"/>
              </a:spcAft>
              <a:buFont typeface="Arial" pitchFamily="34" charset="0"/>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endParaRPr lang="de-CH" dirty="0"/>
          </a:p>
        </p:txBody>
      </p:sp>
      <p:sp>
        <p:nvSpPr>
          <p:cNvPr id="11" name="Picture Placeholder 2"/>
          <p:cNvSpPr>
            <a:spLocks noGrp="1"/>
          </p:cNvSpPr>
          <p:nvPr>
            <p:ph type="pic" sz="quarter" idx="14"/>
          </p:nvPr>
        </p:nvSpPr>
        <p:spPr>
          <a:xfrm>
            <a:off x="8373635" y="1933798"/>
            <a:ext cx="3100968" cy="2571292"/>
          </a:xfrm>
          <a:solidFill>
            <a:schemeClr val="bg1">
              <a:lumMod val="65000"/>
            </a:schemeClr>
          </a:solidFill>
          <a:ln w="12700">
            <a:noFill/>
          </a:ln>
          <a:effectLst>
            <a:outerShdw blurRad="152400" dir="18900000" sy="23000" kx="-1200000" algn="bl" rotWithShape="0">
              <a:prstClr val="black">
                <a:alpha val="20000"/>
              </a:prstClr>
            </a:outerShdw>
          </a:effectLst>
        </p:spPr>
        <p:txBody>
          <a:bodyPr lIns="0" tIns="0" rIns="0" bIns="0" anchor="ctr" anchorCtr="1">
            <a:normAutofit/>
          </a:bodyPr>
          <a:lstStyle>
            <a:lvl1pPr marL="0" indent="0">
              <a:buNone/>
              <a:defRPr sz="1200"/>
            </a:lvl1pPr>
          </a:lstStyle>
          <a:p>
            <a:r>
              <a:rPr lang="en-US" dirty="0"/>
              <a:t>Click icon to add picture</a:t>
            </a:r>
            <a:endParaRPr lang="en-GB" dirty="0"/>
          </a:p>
        </p:txBody>
      </p:sp>
      <p:sp>
        <p:nvSpPr>
          <p:cNvPr id="14" name="Text Placeholder 4"/>
          <p:cNvSpPr>
            <a:spLocks noGrp="1"/>
          </p:cNvSpPr>
          <p:nvPr>
            <p:ph type="body" sz="quarter" idx="17"/>
          </p:nvPr>
        </p:nvSpPr>
        <p:spPr>
          <a:xfrm>
            <a:off x="8373635" y="4683510"/>
            <a:ext cx="3100968" cy="1828800"/>
          </a:xfrm>
        </p:spPr>
        <p:txBody>
          <a:bodyPr lIns="0" tIns="54000" rIns="0" bIns="0">
            <a:normAutofit/>
          </a:bodyPr>
          <a:lstStyle>
            <a:lvl1pPr marL="0" indent="0">
              <a:lnSpc>
                <a:spcPct val="98000"/>
              </a:lnSpc>
              <a:spcBef>
                <a:spcPts val="0"/>
              </a:spcBef>
              <a:spcAft>
                <a:spcPts val="1000"/>
              </a:spcAft>
              <a:buNone/>
              <a:defRPr sz="1600">
                <a:solidFill>
                  <a:schemeClr val="tx1"/>
                </a:solidFill>
              </a:defRPr>
            </a:lvl1pPr>
            <a:lvl2pPr marL="0" indent="0">
              <a:lnSpc>
                <a:spcPct val="98000"/>
              </a:lnSpc>
              <a:spcAft>
                <a:spcPts val="1000"/>
              </a:spcAft>
              <a:buFont typeface="Arial" pitchFamily="34" charset="0"/>
              <a:buNone/>
              <a:defRPr sz="1600">
                <a:solidFill>
                  <a:schemeClr val="tx1"/>
                </a:solidFill>
              </a:defRPr>
            </a:lvl2pPr>
            <a:lvl3pPr marL="0" indent="0">
              <a:lnSpc>
                <a:spcPct val="98000"/>
              </a:lnSpc>
              <a:spcAft>
                <a:spcPts val="1000"/>
              </a:spcAft>
              <a:buFont typeface="Arial" pitchFamily="34" charset="0"/>
              <a:buNone/>
              <a:defRPr sz="1600">
                <a:solidFill>
                  <a:schemeClr val="tx1"/>
                </a:solidFill>
              </a:defRPr>
            </a:lvl3pPr>
            <a:lvl4pPr marL="0" indent="0">
              <a:lnSpc>
                <a:spcPct val="98000"/>
              </a:lnSpc>
              <a:spcAft>
                <a:spcPts val="1000"/>
              </a:spcAft>
              <a:buFont typeface="Arial" pitchFamily="34" charset="0"/>
              <a:buNone/>
              <a:defRPr sz="1600">
                <a:solidFill>
                  <a:schemeClr val="tx1"/>
                </a:solidFill>
              </a:defRPr>
            </a:lvl4pPr>
            <a:lvl5pPr marL="0" indent="0">
              <a:lnSpc>
                <a:spcPct val="98000"/>
              </a:lnSpc>
              <a:spcAft>
                <a:spcPts val="1000"/>
              </a:spcAft>
              <a:buFont typeface="Arial" pitchFamily="34" charset="0"/>
              <a:buNone/>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8" name="Footer Placeholder 2"/>
          <p:cNvSpPr>
            <a:spLocks noGrp="1"/>
          </p:cNvSpPr>
          <p:nvPr>
            <p:ph type="ftr" sz="quarter" idx="10"/>
          </p:nvPr>
        </p:nvSpPr>
        <p:spPr>
          <a:xfrm>
            <a:off x="3267869" y="6584951"/>
            <a:ext cx="5653087" cy="273049"/>
          </a:xfrm>
        </p:spPr>
        <p:txBody>
          <a:bodyPr/>
          <a:lstStyle>
            <a:lvl1pPr>
              <a:defRPr>
                <a:solidFill>
                  <a:schemeClr val="tx2"/>
                </a:solidFill>
              </a:defRPr>
            </a:lvl1pPr>
          </a:lstStyle>
          <a:p>
            <a:r>
              <a:rPr lang="en-US" dirty="0"/>
              <a:t> Confidential: For Internal Use Only</a:t>
            </a:r>
          </a:p>
        </p:txBody>
      </p:sp>
      <p:sp>
        <p:nvSpPr>
          <p:cNvPr id="49" name="Slide Number Placeholder 3"/>
          <p:cNvSpPr>
            <a:spLocks noGrp="1"/>
          </p:cNvSpPr>
          <p:nvPr>
            <p:ph type="sldNum" sz="quarter" idx="18"/>
          </p:nvPr>
        </p:nvSpPr>
        <p:spPr>
          <a:xfrm>
            <a:off x="0" y="6584951"/>
            <a:ext cx="1219201" cy="273049"/>
          </a:xfrm>
        </p:spPr>
        <p:txBody>
          <a:bodyPr/>
          <a:lstStyle>
            <a:lvl1pPr>
              <a:defRPr>
                <a:solidFill>
                  <a:schemeClr val="tx2"/>
                </a:solidFill>
              </a:defRPr>
            </a:lvl1p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3621525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userDrawn="1"/>
        </p:nvGrpSpPr>
        <p:grpSpPr>
          <a:xfrm>
            <a:off x="7404412" y="1248451"/>
            <a:ext cx="4240024" cy="4864498"/>
            <a:chOff x="9959950" y="4707058"/>
            <a:chExt cx="2029842" cy="1996506"/>
          </a:xfrm>
          <a:solidFill>
            <a:schemeClr val="bg1">
              <a:alpha val="5000"/>
            </a:schemeClr>
          </a:solidFill>
        </p:grpSpPr>
        <p:sp>
          <p:nvSpPr>
            <p:cNvPr id="19" name="Freeform 18"/>
            <p:cNvSpPr>
              <a:spLocks/>
            </p:cNvSpPr>
            <p:nvPr userDrawn="1"/>
          </p:nvSpPr>
          <p:spPr bwMode="auto">
            <a:xfrm>
              <a:off x="11304825" y="5592639"/>
              <a:ext cx="161099" cy="398038"/>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19"/>
            <p:cNvSpPr>
              <a:spLocks/>
            </p:cNvSpPr>
            <p:nvPr userDrawn="1"/>
          </p:nvSpPr>
          <p:spPr bwMode="auto">
            <a:xfrm>
              <a:off x="10253507" y="4707058"/>
              <a:ext cx="961818" cy="1598468"/>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1" name="Freeform 20"/>
            <p:cNvSpPr>
              <a:spLocks/>
            </p:cNvSpPr>
            <p:nvPr userDrawn="1"/>
          </p:nvSpPr>
          <p:spPr bwMode="auto">
            <a:xfrm>
              <a:off x="10986207" y="5311485"/>
              <a:ext cx="158712" cy="679191"/>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2" name="Freeform 21"/>
            <p:cNvSpPr>
              <a:spLocks/>
            </p:cNvSpPr>
            <p:nvPr userDrawn="1"/>
          </p:nvSpPr>
          <p:spPr bwMode="auto">
            <a:xfrm>
              <a:off x="11144920" y="5450483"/>
              <a:ext cx="389023" cy="142157"/>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3" name="Freeform 22"/>
            <p:cNvSpPr>
              <a:spLocks/>
            </p:cNvSpPr>
            <p:nvPr userDrawn="1"/>
          </p:nvSpPr>
          <p:spPr bwMode="auto">
            <a:xfrm>
              <a:off x="9959950" y="4962940"/>
              <a:ext cx="547735" cy="929808"/>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4" name="Freeform 23"/>
            <p:cNvSpPr>
              <a:spLocks/>
            </p:cNvSpPr>
            <p:nvPr userDrawn="1"/>
          </p:nvSpPr>
          <p:spPr bwMode="auto">
            <a:xfrm>
              <a:off x="9963530" y="5602116"/>
              <a:ext cx="1022678" cy="1101448"/>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 name="Freeform 24"/>
            <p:cNvSpPr>
              <a:spLocks/>
            </p:cNvSpPr>
            <p:nvPr userDrawn="1"/>
          </p:nvSpPr>
          <p:spPr bwMode="auto">
            <a:xfrm>
              <a:off x="11465923" y="5813771"/>
              <a:ext cx="523869" cy="407515"/>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6" name="Rectangle 25"/>
          <p:cNvSpPr/>
          <p:nvPr userDrawn="1"/>
        </p:nvSpPr>
        <p:spPr>
          <a:xfrm>
            <a:off x="0" y="0"/>
            <a:ext cx="12188825" cy="6978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solidFill>
                <a:prstClr val="white"/>
              </a:solidFill>
            </a:endParaRPr>
          </a:p>
        </p:txBody>
      </p:sp>
      <p:grpSp>
        <p:nvGrpSpPr>
          <p:cNvPr id="28" name="Group 27"/>
          <p:cNvGrpSpPr>
            <a:grpSpLocks noChangeAspect="1"/>
          </p:cNvGrpSpPr>
          <p:nvPr userDrawn="1"/>
        </p:nvGrpSpPr>
        <p:grpSpPr>
          <a:xfrm>
            <a:off x="403282" y="151854"/>
            <a:ext cx="1297406" cy="418699"/>
            <a:chOff x="254000" y="6443663"/>
            <a:chExt cx="1096963" cy="354012"/>
          </a:xfrm>
          <a:solidFill>
            <a:schemeClr val="bg1"/>
          </a:solidFill>
        </p:grpSpPr>
        <p:sp>
          <p:nvSpPr>
            <p:cNvPr id="29" name="Freeform 28"/>
            <p:cNvSpPr>
              <a:spLocks/>
            </p:cNvSpPr>
            <p:nvPr/>
          </p:nvSpPr>
          <p:spPr bwMode="auto">
            <a:xfrm>
              <a:off x="465138" y="6600825"/>
              <a:ext cx="25400" cy="71437"/>
            </a:xfrm>
            <a:custGeom>
              <a:avLst/>
              <a:gdLst>
                <a:gd name="T0" fmla="*/ 16 w 16"/>
                <a:gd name="T1" fmla="*/ 16 h 45"/>
                <a:gd name="T2" fmla="*/ 0 w 16"/>
                <a:gd name="T3" fmla="*/ 0 h 45"/>
                <a:gd name="T4" fmla="*/ 0 w 16"/>
                <a:gd name="T5" fmla="*/ 45 h 45"/>
                <a:gd name="T6" fmla="*/ 16 w 16"/>
                <a:gd name="T7" fmla="*/ 45 h 45"/>
                <a:gd name="T8" fmla="*/ 16 w 16"/>
                <a:gd name="T9" fmla="*/ 16 h 45"/>
              </a:gdLst>
              <a:ahLst/>
              <a:cxnLst>
                <a:cxn ang="0">
                  <a:pos x="T0" y="T1"/>
                </a:cxn>
                <a:cxn ang="0">
                  <a:pos x="T2" y="T3"/>
                </a:cxn>
                <a:cxn ang="0">
                  <a:pos x="T4" y="T5"/>
                </a:cxn>
                <a:cxn ang="0">
                  <a:pos x="T6" y="T7"/>
                </a:cxn>
                <a:cxn ang="0">
                  <a:pos x="T8" y="T9"/>
                </a:cxn>
              </a:cxnLst>
              <a:rect l="0" t="0" r="r" b="b"/>
              <a:pathLst>
                <a:path w="16" h="45">
                  <a:moveTo>
                    <a:pt x="16" y="16"/>
                  </a:moveTo>
                  <a:lnTo>
                    <a:pt x="0" y="0"/>
                  </a:lnTo>
                  <a:lnTo>
                    <a:pt x="0" y="45"/>
                  </a:lnTo>
                  <a:lnTo>
                    <a:pt x="16" y="45"/>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29"/>
            <p:cNvSpPr>
              <a:spLocks/>
            </p:cNvSpPr>
            <p:nvPr/>
          </p:nvSpPr>
          <p:spPr bwMode="auto">
            <a:xfrm>
              <a:off x="300038" y="6443663"/>
              <a:ext cx="150813" cy="284162"/>
            </a:xfrm>
            <a:custGeom>
              <a:avLst/>
              <a:gdLst>
                <a:gd name="T0" fmla="*/ 178 w 299"/>
                <a:gd name="T1" fmla="*/ 212 h 563"/>
                <a:gd name="T2" fmla="*/ 299 w 299"/>
                <a:gd name="T3" fmla="*/ 212 h 563"/>
                <a:gd name="T4" fmla="*/ 250 w 299"/>
                <a:gd name="T5" fmla="*/ 163 h 563"/>
                <a:gd name="T6" fmla="*/ 249 w 299"/>
                <a:gd name="T7" fmla="*/ 163 h 563"/>
                <a:gd name="T8" fmla="*/ 186 w 299"/>
                <a:gd name="T9" fmla="*/ 163 h 563"/>
                <a:gd name="T10" fmla="*/ 260 w 299"/>
                <a:gd name="T11" fmla="*/ 81 h 563"/>
                <a:gd name="T12" fmla="*/ 178 w 299"/>
                <a:gd name="T13" fmla="*/ 0 h 563"/>
                <a:gd name="T14" fmla="*/ 178 w 299"/>
                <a:gd name="T15" fmla="*/ 163 h 563"/>
                <a:gd name="T16" fmla="*/ 178 w 299"/>
                <a:gd name="T17" fmla="*/ 163 h 563"/>
                <a:gd name="T18" fmla="*/ 43 w 299"/>
                <a:gd name="T19" fmla="*/ 28 h 563"/>
                <a:gd name="T20" fmla="*/ 22 w 299"/>
                <a:gd name="T21" fmla="*/ 40 h 563"/>
                <a:gd name="T22" fmla="*/ 0 w 299"/>
                <a:gd name="T23" fmla="*/ 55 h 563"/>
                <a:gd name="T24" fmla="*/ 129 w 299"/>
                <a:gd name="T25" fmla="*/ 183 h 563"/>
                <a:gd name="T26" fmla="*/ 129 w 299"/>
                <a:gd name="T27" fmla="*/ 464 h 563"/>
                <a:gd name="T28" fmla="*/ 228 w 299"/>
                <a:gd name="T29" fmla="*/ 563 h 563"/>
                <a:gd name="T30" fmla="*/ 228 w 299"/>
                <a:gd name="T31" fmla="*/ 493 h 563"/>
                <a:gd name="T32" fmla="*/ 178 w 299"/>
                <a:gd name="T33" fmla="*/ 443 h 563"/>
                <a:gd name="T34" fmla="*/ 178 w 299"/>
                <a:gd name="T35" fmla="*/ 21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563">
                  <a:moveTo>
                    <a:pt x="178" y="212"/>
                  </a:moveTo>
                  <a:cubicBezTo>
                    <a:pt x="299" y="212"/>
                    <a:pt x="299" y="212"/>
                    <a:pt x="299" y="212"/>
                  </a:cubicBezTo>
                  <a:cubicBezTo>
                    <a:pt x="250" y="163"/>
                    <a:pt x="250" y="163"/>
                    <a:pt x="250" y="163"/>
                  </a:cubicBezTo>
                  <a:cubicBezTo>
                    <a:pt x="249" y="163"/>
                    <a:pt x="249" y="163"/>
                    <a:pt x="249" y="163"/>
                  </a:cubicBezTo>
                  <a:cubicBezTo>
                    <a:pt x="186" y="163"/>
                    <a:pt x="186" y="163"/>
                    <a:pt x="186" y="163"/>
                  </a:cubicBezTo>
                  <a:cubicBezTo>
                    <a:pt x="227" y="159"/>
                    <a:pt x="260" y="124"/>
                    <a:pt x="260" y="81"/>
                  </a:cubicBezTo>
                  <a:cubicBezTo>
                    <a:pt x="260" y="36"/>
                    <a:pt x="223" y="0"/>
                    <a:pt x="178" y="0"/>
                  </a:cubicBezTo>
                  <a:cubicBezTo>
                    <a:pt x="178" y="163"/>
                    <a:pt x="178" y="163"/>
                    <a:pt x="178" y="163"/>
                  </a:cubicBezTo>
                  <a:cubicBezTo>
                    <a:pt x="178" y="163"/>
                    <a:pt x="178" y="163"/>
                    <a:pt x="178" y="163"/>
                  </a:cubicBezTo>
                  <a:cubicBezTo>
                    <a:pt x="43" y="28"/>
                    <a:pt x="43" y="28"/>
                    <a:pt x="43" y="28"/>
                  </a:cubicBezTo>
                  <a:cubicBezTo>
                    <a:pt x="36" y="31"/>
                    <a:pt x="29" y="35"/>
                    <a:pt x="22" y="40"/>
                  </a:cubicBezTo>
                  <a:cubicBezTo>
                    <a:pt x="14" y="45"/>
                    <a:pt x="7" y="50"/>
                    <a:pt x="0" y="55"/>
                  </a:cubicBezTo>
                  <a:cubicBezTo>
                    <a:pt x="129" y="183"/>
                    <a:pt x="129" y="183"/>
                    <a:pt x="129" y="183"/>
                  </a:cubicBezTo>
                  <a:cubicBezTo>
                    <a:pt x="129" y="464"/>
                    <a:pt x="129" y="464"/>
                    <a:pt x="129" y="464"/>
                  </a:cubicBezTo>
                  <a:cubicBezTo>
                    <a:pt x="228" y="563"/>
                    <a:pt x="228" y="563"/>
                    <a:pt x="228" y="563"/>
                  </a:cubicBezTo>
                  <a:cubicBezTo>
                    <a:pt x="228" y="493"/>
                    <a:pt x="228" y="493"/>
                    <a:pt x="228" y="493"/>
                  </a:cubicBezTo>
                  <a:cubicBezTo>
                    <a:pt x="178" y="443"/>
                    <a:pt x="178" y="443"/>
                    <a:pt x="178" y="443"/>
                  </a:cubicBezTo>
                  <a:lnTo>
                    <a:pt x="178"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30"/>
            <p:cNvSpPr>
              <a:spLocks/>
            </p:cNvSpPr>
            <p:nvPr/>
          </p:nvSpPr>
          <p:spPr bwMode="auto">
            <a:xfrm>
              <a:off x="414338" y="6550025"/>
              <a:ext cx="25400" cy="122237"/>
            </a:xfrm>
            <a:custGeom>
              <a:avLst/>
              <a:gdLst>
                <a:gd name="T0" fmla="*/ 0 w 16"/>
                <a:gd name="T1" fmla="*/ 0 h 77"/>
                <a:gd name="T2" fmla="*/ 0 w 16"/>
                <a:gd name="T3" fmla="*/ 77 h 77"/>
                <a:gd name="T4" fmla="*/ 16 w 16"/>
                <a:gd name="T5" fmla="*/ 77 h 77"/>
                <a:gd name="T6" fmla="*/ 16 w 16"/>
                <a:gd name="T7" fmla="*/ 16 h 77"/>
                <a:gd name="T8" fmla="*/ 0 w 16"/>
                <a:gd name="T9" fmla="*/ 0 h 77"/>
              </a:gdLst>
              <a:ahLst/>
              <a:cxnLst>
                <a:cxn ang="0">
                  <a:pos x="T0" y="T1"/>
                </a:cxn>
                <a:cxn ang="0">
                  <a:pos x="T2" y="T3"/>
                </a:cxn>
                <a:cxn ang="0">
                  <a:pos x="T4" y="T5"/>
                </a:cxn>
                <a:cxn ang="0">
                  <a:pos x="T6" y="T7"/>
                </a:cxn>
                <a:cxn ang="0">
                  <a:pos x="T8" y="T9"/>
                </a:cxn>
              </a:cxnLst>
              <a:rect l="0" t="0" r="r" b="b"/>
              <a:pathLst>
                <a:path w="16" h="77">
                  <a:moveTo>
                    <a:pt x="0" y="0"/>
                  </a:moveTo>
                  <a:lnTo>
                    <a:pt x="0" y="77"/>
                  </a:lnTo>
                  <a:lnTo>
                    <a:pt x="16" y="77"/>
                  </a:lnTo>
                  <a:lnTo>
                    <a:pt x="16"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31"/>
            <p:cNvSpPr>
              <a:spLocks/>
            </p:cNvSpPr>
            <p:nvPr/>
          </p:nvSpPr>
          <p:spPr bwMode="auto">
            <a:xfrm>
              <a:off x="439738" y="6575425"/>
              <a:ext cx="60325" cy="25400"/>
            </a:xfrm>
            <a:custGeom>
              <a:avLst/>
              <a:gdLst>
                <a:gd name="T0" fmla="*/ 38 w 38"/>
                <a:gd name="T1" fmla="*/ 16 h 16"/>
                <a:gd name="T2" fmla="*/ 22 w 38"/>
                <a:gd name="T3" fmla="*/ 0 h 16"/>
                <a:gd name="T4" fmla="*/ 0 w 38"/>
                <a:gd name="T5" fmla="*/ 0 h 16"/>
                <a:gd name="T6" fmla="*/ 16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22" y="0"/>
                  </a:lnTo>
                  <a:lnTo>
                    <a:pt x="0" y="0"/>
                  </a:lnTo>
                  <a:lnTo>
                    <a:pt x="16" y="1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2"/>
            <p:cNvSpPr>
              <a:spLocks/>
            </p:cNvSpPr>
            <p:nvPr/>
          </p:nvSpPr>
          <p:spPr bwMode="auto">
            <a:xfrm>
              <a:off x="254000" y="6489700"/>
              <a:ext cx="85725" cy="163512"/>
            </a:xfrm>
            <a:custGeom>
              <a:avLst/>
              <a:gdLst>
                <a:gd name="T0" fmla="*/ 170 w 170"/>
                <a:gd name="T1" fmla="*/ 327 h 327"/>
                <a:gd name="T2" fmla="*/ 170 w 170"/>
                <a:gd name="T3" fmla="*/ 324 h 327"/>
                <a:gd name="T4" fmla="*/ 170 w 170"/>
                <a:gd name="T5" fmla="*/ 324 h 327"/>
                <a:gd name="T6" fmla="*/ 170 w 170"/>
                <a:gd name="T7" fmla="*/ 114 h 327"/>
                <a:gd name="T8" fmla="*/ 56 w 170"/>
                <a:gd name="T9" fmla="*/ 0 h 327"/>
                <a:gd name="T10" fmla="*/ 29 w 170"/>
                <a:gd name="T11" fmla="*/ 43 h 327"/>
                <a:gd name="T12" fmla="*/ 121 w 170"/>
                <a:gd name="T13" fmla="*/ 135 h 327"/>
                <a:gd name="T14" fmla="*/ 121 w 170"/>
                <a:gd name="T15" fmla="*/ 205 h 327"/>
                <a:gd name="T16" fmla="*/ 121 w 170"/>
                <a:gd name="T17" fmla="*/ 205 h 327"/>
                <a:gd name="T18" fmla="*/ 9 w 170"/>
                <a:gd name="T19" fmla="*/ 93 h 327"/>
                <a:gd name="T20" fmla="*/ 0 w 170"/>
                <a:gd name="T21" fmla="*/ 155 h 327"/>
                <a:gd name="T22" fmla="*/ 170 w 170"/>
                <a:gd name="T23"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327">
                  <a:moveTo>
                    <a:pt x="170" y="327"/>
                  </a:moveTo>
                  <a:cubicBezTo>
                    <a:pt x="170" y="324"/>
                    <a:pt x="170" y="324"/>
                    <a:pt x="170" y="324"/>
                  </a:cubicBezTo>
                  <a:cubicBezTo>
                    <a:pt x="170" y="324"/>
                    <a:pt x="170" y="324"/>
                    <a:pt x="170" y="324"/>
                  </a:cubicBezTo>
                  <a:cubicBezTo>
                    <a:pt x="170" y="114"/>
                    <a:pt x="170" y="114"/>
                    <a:pt x="170" y="114"/>
                  </a:cubicBezTo>
                  <a:cubicBezTo>
                    <a:pt x="56" y="0"/>
                    <a:pt x="56" y="0"/>
                    <a:pt x="56" y="0"/>
                  </a:cubicBezTo>
                  <a:cubicBezTo>
                    <a:pt x="46" y="13"/>
                    <a:pt x="36" y="28"/>
                    <a:pt x="29" y="43"/>
                  </a:cubicBezTo>
                  <a:cubicBezTo>
                    <a:pt x="121" y="135"/>
                    <a:pt x="121" y="135"/>
                    <a:pt x="121" y="135"/>
                  </a:cubicBezTo>
                  <a:cubicBezTo>
                    <a:pt x="121" y="205"/>
                    <a:pt x="121" y="205"/>
                    <a:pt x="121" y="205"/>
                  </a:cubicBezTo>
                  <a:cubicBezTo>
                    <a:pt x="121" y="205"/>
                    <a:pt x="121" y="205"/>
                    <a:pt x="121" y="205"/>
                  </a:cubicBezTo>
                  <a:cubicBezTo>
                    <a:pt x="9" y="93"/>
                    <a:pt x="9" y="93"/>
                    <a:pt x="9" y="93"/>
                  </a:cubicBezTo>
                  <a:cubicBezTo>
                    <a:pt x="4" y="113"/>
                    <a:pt x="1" y="133"/>
                    <a:pt x="0" y="155"/>
                  </a:cubicBezTo>
                  <a:cubicBezTo>
                    <a:pt x="0" y="155"/>
                    <a:pt x="165" y="322"/>
                    <a:pt x="170"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33"/>
            <p:cNvSpPr>
              <a:spLocks/>
            </p:cNvSpPr>
            <p:nvPr/>
          </p:nvSpPr>
          <p:spPr bwMode="auto">
            <a:xfrm>
              <a:off x="254000" y="6602413"/>
              <a:ext cx="160338" cy="195262"/>
            </a:xfrm>
            <a:custGeom>
              <a:avLst/>
              <a:gdLst>
                <a:gd name="T0" fmla="*/ 0 w 101"/>
                <a:gd name="T1" fmla="*/ 0 h 123"/>
                <a:gd name="T2" fmla="*/ 0 w 101"/>
                <a:gd name="T3" fmla="*/ 23 h 123"/>
                <a:gd name="T4" fmla="*/ 101 w 101"/>
                <a:gd name="T5" fmla="*/ 123 h 123"/>
                <a:gd name="T6" fmla="*/ 101 w 101"/>
                <a:gd name="T7" fmla="*/ 101 h 123"/>
                <a:gd name="T8" fmla="*/ 0 w 101"/>
                <a:gd name="T9" fmla="*/ 0 h 123"/>
              </a:gdLst>
              <a:ahLst/>
              <a:cxnLst>
                <a:cxn ang="0">
                  <a:pos x="T0" y="T1"/>
                </a:cxn>
                <a:cxn ang="0">
                  <a:pos x="T2" y="T3"/>
                </a:cxn>
                <a:cxn ang="0">
                  <a:pos x="T4" y="T5"/>
                </a:cxn>
                <a:cxn ang="0">
                  <a:pos x="T6" y="T7"/>
                </a:cxn>
                <a:cxn ang="0">
                  <a:pos x="T8" y="T9"/>
                </a:cxn>
              </a:cxnLst>
              <a:rect l="0" t="0" r="r" b="b"/>
              <a:pathLst>
                <a:path w="101" h="123">
                  <a:moveTo>
                    <a:pt x="0" y="0"/>
                  </a:moveTo>
                  <a:lnTo>
                    <a:pt x="0" y="23"/>
                  </a:lnTo>
                  <a:lnTo>
                    <a:pt x="101" y="123"/>
                  </a:lnTo>
                  <a:lnTo>
                    <a:pt x="101" y="10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4"/>
            <p:cNvSpPr>
              <a:spLocks/>
            </p:cNvSpPr>
            <p:nvPr/>
          </p:nvSpPr>
          <p:spPr bwMode="auto">
            <a:xfrm>
              <a:off x="490538" y="6640513"/>
              <a:ext cx="80963" cy="73025"/>
            </a:xfrm>
            <a:custGeom>
              <a:avLst/>
              <a:gdLst>
                <a:gd name="T0" fmla="*/ 99 w 163"/>
                <a:gd name="T1" fmla="*/ 0 h 145"/>
                <a:gd name="T2" fmla="*/ 49 w 163"/>
                <a:gd name="T3" fmla="*/ 0 h 145"/>
                <a:gd name="T4" fmla="*/ 49 w 163"/>
                <a:gd name="T5" fmla="*/ 63 h 145"/>
                <a:gd name="T6" fmla="*/ 0 w 163"/>
                <a:gd name="T7" fmla="*/ 63 h 145"/>
                <a:gd name="T8" fmla="*/ 81 w 163"/>
                <a:gd name="T9" fmla="*/ 145 h 145"/>
                <a:gd name="T10" fmla="*/ 163 w 163"/>
                <a:gd name="T11" fmla="*/ 63 h 145"/>
                <a:gd name="T12" fmla="*/ 99 w 163"/>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63" h="145">
                  <a:moveTo>
                    <a:pt x="99" y="0"/>
                  </a:moveTo>
                  <a:cubicBezTo>
                    <a:pt x="49" y="0"/>
                    <a:pt x="49" y="0"/>
                    <a:pt x="49" y="0"/>
                  </a:cubicBezTo>
                  <a:cubicBezTo>
                    <a:pt x="49" y="63"/>
                    <a:pt x="49" y="63"/>
                    <a:pt x="49" y="63"/>
                  </a:cubicBezTo>
                  <a:cubicBezTo>
                    <a:pt x="0" y="63"/>
                    <a:pt x="0" y="63"/>
                    <a:pt x="0" y="63"/>
                  </a:cubicBezTo>
                  <a:cubicBezTo>
                    <a:pt x="0" y="108"/>
                    <a:pt x="36" y="145"/>
                    <a:pt x="81" y="145"/>
                  </a:cubicBezTo>
                  <a:cubicBezTo>
                    <a:pt x="126" y="145"/>
                    <a:pt x="163" y="108"/>
                    <a:pt x="163" y="63"/>
                  </a:cubicBez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5"/>
            <p:cNvSpPr>
              <a:spLocks/>
            </p:cNvSpPr>
            <p:nvPr/>
          </p:nvSpPr>
          <p:spPr bwMode="auto">
            <a:xfrm>
              <a:off x="606425" y="6526213"/>
              <a:ext cx="144463" cy="180975"/>
            </a:xfrm>
            <a:custGeom>
              <a:avLst/>
              <a:gdLst>
                <a:gd name="T0" fmla="*/ 87 w 91"/>
                <a:gd name="T1" fmla="*/ 92 h 114"/>
                <a:gd name="T2" fmla="*/ 74 w 91"/>
                <a:gd name="T3" fmla="*/ 114 h 114"/>
                <a:gd name="T4" fmla="*/ 0 w 91"/>
                <a:gd name="T5" fmla="*/ 114 h 114"/>
                <a:gd name="T6" fmla="*/ 48 w 91"/>
                <a:gd name="T7" fmla="*/ 23 h 114"/>
                <a:gd name="T8" fmla="*/ 6 w 91"/>
                <a:gd name="T9" fmla="*/ 23 h 114"/>
                <a:gd name="T10" fmla="*/ 18 w 91"/>
                <a:gd name="T11" fmla="*/ 0 h 114"/>
                <a:gd name="T12" fmla="*/ 91 w 91"/>
                <a:gd name="T13" fmla="*/ 0 h 114"/>
                <a:gd name="T14" fmla="*/ 44 w 91"/>
                <a:gd name="T15" fmla="*/ 92 h 114"/>
                <a:gd name="T16" fmla="*/ 87 w 91"/>
                <a:gd name="T17"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4">
                  <a:moveTo>
                    <a:pt x="87" y="92"/>
                  </a:moveTo>
                  <a:lnTo>
                    <a:pt x="74" y="114"/>
                  </a:lnTo>
                  <a:lnTo>
                    <a:pt x="0" y="114"/>
                  </a:lnTo>
                  <a:lnTo>
                    <a:pt x="48" y="23"/>
                  </a:lnTo>
                  <a:lnTo>
                    <a:pt x="6" y="23"/>
                  </a:lnTo>
                  <a:lnTo>
                    <a:pt x="18" y="0"/>
                  </a:lnTo>
                  <a:lnTo>
                    <a:pt x="91" y="0"/>
                  </a:lnTo>
                  <a:lnTo>
                    <a:pt x="44" y="92"/>
                  </a:lnTo>
                  <a:lnTo>
                    <a:pt x="87"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7" name="Freeform 36"/>
            <p:cNvSpPr>
              <a:spLocks/>
            </p:cNvSpPr>
            <p:nvPr/>
          </p:nvSpPr>
          <p:spPr bwMode="auto">
            <a:xfrm>
              <a:off x="766763" y="6526213"/>
              <a:ext cx="103188" cy="180975"/>
            </a:xfrm>
            <a:custGeom>
              <a:avLst/>
              <a:gdLst>
                <a:gd name="T0" fmla="*/ 28 w 65"/>
                <a:gd name="T1" fmla="*/ 46 h 114"/>
                <a:gd name="T2" fmla="*/ 65 w 65"/>
                <a:gd name="T3" fmla="*/ 46 h 114"/>
                <a:gd name="T4" fmla="*/ 65 w 65"/>
                <a:gd name="T5" fmla="*/ 68 h 114"/>
                <a:gd name="T6" fmla="*/ 28 w 65"/>
                <a:gd name="T7" fmla="*/ 68 h 114"/>
                <a:gd name="T8" fmla="*/ 28 w 65"/>
                <a:gd name="T9" fmla="*/ 92 h 114"/>
                <a:gd name="T10" fmla="*/ 65 w 65"/>
                <a:gd name="T11" fmla="*/ 92 h 114"/>
                <a:gd name="T12" fmla="*/ 65 w 65"/>
                <a:gd name="T13" fmla="*/ 114 h 114"/>
                <a:gd name="T14" fmla="*/ 0 w 65"/>
                <a:gd name="T15" fmla="*/ 114 h 114"/>
                <a:gd name="T16" fmla="*/ 0 w 65"/>
                <a:gd name="T17" fmla="*/ 0 h 114"/>
                <a:gd name="T18" fmla="*/ 65 w 65"/>
                <a:gd name="T19" fmla="*/ 0 h 114"/>
                <a:gd name="T20" fmla="*/ 65 w 65"/>
                <a:gd name="T21" fmla="*/ 23 h 114"/>
                <a:gd name="T22" fmla="*/ 28 w 65"/>
                <a:gd name="T23" fmla="*/ 23 h 114"/>
                <a:gd name="T24" fmla="*/ 28 w 65"/>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14">
                  <a:moveTo>
                    <a:pt x="28" y="46"/>
                  </a:moveTo>
                  <a:lnTo>
                    <a:pt x="65" y="46"/>
                  </a:lnTo>
                  <a:lnTo>
                    <a:pt x="65" y="68"/>
                  </a:lnTo>
                  <a:lnTo>
                    <a:pt x="28" y="68"/>
                  </a:lnTo>
                  <a:lnTo>
                    <a:pt x="28" y="92"/>
                  </a:lnTo>
                  <a:lnTo>
                    <a:pt x="65" y="92"/>
                  </a:lnTo>
                  <a:lnTo>
                    <a:pt x="65" y="114"/>
                  </a:lnTo>
                  <a:lnTo>
                    <a:pt x="0" y="114"/>
                  </a:lnTo>
                  <a:lnTo>
                    <a:pt x="0" y="0"/>
                  </a:lnTo>
                  <a:lnTo>
                    <a:pt x="65" y="0"/>
                  </a:lnTo>
                  <a:lnTo>
                    <a:pt x="65" y="23"/>
                  </a:lnTo>
                  <a:lnTo>
                    <a:pt x="28" y="23"/>
                  </a:lnTo>
                  <a:lnTo>
                    <a:pt x="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8" name="Freeform 37"/>
            <p:cNvSpPr>
              <a:spLocks noEditPoints="1"/>
            </p:cNvSpPr>
            <p:nvPr/>
          </p:nvSpPr>
          <p:spPr bwMode="auto">
            <a:xfrm>
              <a:off x="889000" y="6526213"/>
              <a:ext cx="131763" cy="180975"/>
            </a:xfrm>
            <a:custGeom>
              <a:avLst/>
              <a:gdLst>
                <a:gd name="T0" fmla="*/ 123 w 260"/>
                <a:gd name="T1" fmla="*/ 0 h 360"/>
                <a:gd name="T2" fmla="*/ 215 w 260"/>
                <a:gd name="T3" fmla="*/ 17 h 360"/>
                <a:gd name="T4" fmla="*/ 255 w 260"/>
                <a:gd name="T5" fmla="*/ 98 h 360"/>
                <a:gd name="T6" fmla="*/ 231 w 260"/>
                <a:gd name="T7" fmla="*/ 160 h 360"/>
                <a:gd name="T8" fmla="*/ 193 w 260"/>
                <a:gd name="T9" fmla="*/ 181 h 360"/>
                <a:gd name="T10" fmla="*/ 236 w 260"/>
                <a:gd name="T11" fmla="*/ 202 h 360"/>
                <a:gd name="T12" fmla="*/ 260 w 260"/>
                <a:gd name="T13" fmla="*/ 264 h 360"/>
                <a:gd name="T14" fmla="*/ 223 w 260"/>
                <a:gd name="T15" fmla="*/ 343 h 360"/>
                <a:gd name="T16" fmla="*/ 147 w 260"/>
                <a:gd name="T17" fmla="*/ 360 h 360"/>
                <a:gd name="T18" fmla="*/ 0 w 260"/>
                <a:gd name="T19" fmla="*/ 360 h 360"/>
                <a:gd name="T20" fmla="*/ 0 w 260"/>
                <a:gd name="T21" fmla="*/ 0 h 360"/>
                <a:gd name="T22" fmla="*/ 123 w 260"/>
                <a:gd name="T23" fmla="*/ 0 h 360"/>
                <a:gd name="T24" fmla="*/ 88 w 260"/>
                <a:gd name="T25" fmla="*/ 149 h 360"/>
                <a:gd name="T26" fmla="*/ 109 w 260"/>
                <a:gd name="T27" fmla="*/ 149 h 360"/>
                <a:gd name="T28" fmla="*/ 166 w 260"/>
                <a:gd name="T29" fmla="*/ 107 h 360"/>
                <a:gd name="T30" fmla="*/ 108 w 260"/>
                <a:gd name="T31" fmla="*/ 65 h 360"/>
                <a:gd name="T32" fmla="*/ 88 w 260"/>
                <a:gd name="T33" fmla="*/ 65 h 360"/>
                <a:gd name="T34" fmla="*/ 88 w 260"/>
                <a:gd name="T35" fmla="*/ 149 h 360"/>
                <a:gd name="T36" fmla="*/ 88 w 260"/>
                <a:gd name="T37" fmla="*/ 297 h 360"/>
                <a:gd name="T38" fmla="*/ 119 w 260"/>
                <a:gd name="T39" fmla="*/ 297 h 360"/>
                <a:gd name="T40" fmla="*/ 172 w 260"/>
                <a:gd name="T41" fmla="*/ 256 h 360"/>
                <a:gd name="T42" fmla="*/ 152 w 260"/>
                <a:gd name="T43" fmla="*/ 219 h 360"/>
                <a:gd name="T44" fmla="*/ 107 w 260"/>
                <a:gd name="T45" fmla="*/ 212 h 360"/>
                <a:gd name="T46" fmla="*/ 88 w 260"/>
                <a:gd name="T47" fmla="*/ 212 h 360"/>
                <a:gd name="T48" fmla="*/ 88 w 260"/>
                <a:gd name="T49" fmla="*/ 29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60">
                  <a:moveTo>
                    <a:pt x="123" y="0"/>
                  </a:moveTo>
                  <a:cubicBezTo>
                    <a:pt x="169" y="0"/>
                    <a:pt x="195" y="5"/>
                    <a:pt x="215" y="17"/>
                  </a:cubicBezTo>
                  <a:cubicBezTo>
                    <a:pt x="240" y="32"/>
                    <a:pt x="255" y="63"/>
                    <a:pt x="255" y="98"/>
                  </a:cubicBezTo>
                  <a:cubicBezTo>
                    <a:pt x="255" y="123"/>
                    <a:pt x="247" y="144"/>
                    <a:pt x="231" y="160"/>
                  </a:cubicBezTo>
                  <a:cubicBezTo>
                    <a:pt x="220" y="171"/>
                    <a:pt x="212" y="176"/>
                    <a:pt x="193" y="181"/>
                  </a:cubicBezTo>
                  <a:cubicBezTo>
                    <a:pt x="215" y="186"/>
                    <a:pt x="225" y="191"/>
                    <a:pt x="236" y="202"/>
                  </a:cubicBezTo>
                  <a:cubicBezTo>
                    <a:pt x="252" y="217"/>
                    <a:pt x="260" y="238"/>
                    <a:pt x="260" y="264"/>
                  </a:cubicBezTo>
                  <a:cubicBezTo>
                    <a:pt x="260" y="298"/>
                    <a:pt x="247" y="327"/>
                    <a:pt x="223" y="343"/>
                  </a:cubicBezTo>
                  <a:cubicBezTo>
                    <a:pt x="206" y="355"/>
                    <a:pt x="184" y="360"/>
                    <a:pt x="147" y="360"/>
                  </a:cubicBezTo>
                  <a:cubicBezTo>
                    <a:pt x="0" y="360"/>
                    <a:pt x="0" y="360"/>
                    <a:pt x="0" y="360"/>
                  </a:cubicBezTo>
                  <a:cubicBezTo>
                    <a:pt x="0" y="0"/>
                    <a:pt x="0" y="0"/>
                    <a:pt x="0" y="0"/>
                  </a:cubicBezTo>
                  <a:lnTo>
                    <a:pt x="123" y="0"/>
                  </a:lnTo>
                  <a:close/>
                  <a:moveTo>
                    <a:pt x="88" y="149"/>
                  </a:moveTo>
                  <a:cubicBezTo>
                    <a:pt x="109" y="149"/>
                    <a:pt x="109" y="149"/>
                    <a:pt x="109" y="149"/>
                  </a:cubicBezTo>
                  <a:cubicBezTo>
                    <a:pt x="149" y="149"/>
                    <a:pt x="166" y="136"/>
                    <a:pt x="166" y="107"/>
                  </a:cubicBezTo>
                  <a:cubicBezTo>
                    <a:pt x="166" y="78"/>
                    <a:pt x="149" y="65"/>
                    <a:pt x="108" y="65"/>
                  </a:cubicBezTo>
                  <a:cubicBezTo>
                    <a:pt x="88" y="65"/>
                    <a:pt x="88" y="65"/>
                    <a:pt x="88" y="65"/>
                  </a:cubicBezTo>
                  <a:lnTo>
                    <a:pt x="88" y="149"/>
                  </a:lnTo>
                  <a:close/>
                  <a:moveTo>
                    <a:pt x="88" y="297"/>
                  </a:moveTo>
                  <a:cubicBezTo>
                    <a:pt x="119" y="297"/>
                    <a:pt x="119" y="297"/>
                    <a:pt x="119" y="297"/>
                  </a:cubicBezTo>
                  <a:cubicBezTo>
                    <a:pt x="156" y="297"/>
                    <a:pt x="172" y="285"/>
                    <a:pt x="172" y="256"/>
                  </a:cubicBezTo>
                  <a:cubicBezTo>
                    <a:pt x="172" y="238"/>
                    <a:pt x="165" y="226"/>
                    <a:pt x="152" y="219"/>
                  </a:cubicBezTo>
                  <a:cubicBezTo>
                    <a:pt x="143" y="214"/>
                    <a:pt x="134" y="212"/>
                    <a:pt x="107" y="212"/>
                  </a:cubicBezTo>
                  <a:cubicBezTo>
                    <a:pt x="88" y="212"/>
                    <a:pt x="88" y="212"/>
                    <a:pt x="88" y="212"/>
                  </a:cubicBezTo>
                  <a:lnTo>
                    <a:pt x="88"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9" name="Freeform 38"/>
            <p:cNvSpPr>
              <a:spLocks noEditPoints="1"/>
            </p:cNvSpPr>
            <p:nvPr/>
          </p:nvSpPr>
          <p:spPr bwMode="auto">
            <a:xfrm>
              <a:off x="1039813" y="6526213"/>
              <a:ext cx="136525" cy="180975"/>
            </a:xfrm>
            <a:custGeom>
              <a:avLst/>
              <a:gdLst>
                <a:gd name="T0" fmla="*/ 88 w 271"/>
                <a:gd name="T1" fmla="*/ 360 h 360"/>
                <a:gd name="T2" fmla="*/ 0 w 271"/>
                <a:gd name="T3" fmla="*/ 360 h 360"/>
                <a:gd name="T4" fmla="*/ 0 w 271"/>
                <a:gd name="T5" fmla="*/ 0 h 360"/>
                <a:gd name="T6" fmla="*/ 117 w 271"/>
                <a:gd name="T7" fmla="*/ 0 h 360"/>
                <a:gd name="T8" fmla="*/ 222 w 271"/>
                <a:gd name="T9" fmla="*/ 27 h 360"/>
                <a:gd name="T10" fmla="*/ 261 w 271"/>
                <a:gd name="T11" fmla="*/ 118 h 360"/>
                <a:gd name="T12" fmla="*/ 192 w 271"/>
                <a:gd name="T13" fmla="*/ 228 h 360"/>
                <a:gd name="T14" fmla="*/ 271 w 271"/>
                <a:gd name="T15" fmla="*/ 360 h 360"/>
                <a:gd name="T16" fmla="*/ 166 w 271"/>
                <a:gd name="T17" fmla="*/ 360 h 360"/>
                <a:gd name="T18" fmla="*/ 88 w 271"/>
                <a:gd name="T19" fmla="*/ 221 h 360"/>
                <a:gd name="T20" fmla="*/ 88 w 271"/>
                <a:gd name="T21" fmla="*/ 360 h 360"/>
                <a:gd name="T22" fmla="*/ 116 w 271"/>
                <a:gd name="T23" fmla="*/ 171 h 360"/>
                <a:gd name="T24" fmla="*/ 173 w 271"/>
                <a:gd name="T25" fmla="*/ 122 h 360"/>
                <a:gd name="T26" fmla="*/ 121 w 271"/>
                <a:gd name="T27" fmla="*/ 72 h 360"/>
                <a:gd name="T28" fmla="*/ 88 w 271"/>
                <a:gd name="T29" fmla="*/ 72 h 360"/>
                <a:gd name="T30" fmla="*/ 88 w 271"/>
                <a:gd name="T31" fmla="*/ 171 h 360"/>
                <a:gd name="T32" fmla="*/ 116 w 271"/>
                <a:gd name="T33" fmla="*/ 17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360">
                  <a:moveTo>
                    <a:pt x="88" y="360"/>
                  </a:moveTo>
                  <a:cubicBezTo>
                    <a:pt x="0" y="360"/>
                    <a:pt x="0" y="360"/>
                    <a:pt x="0" y="360"/>
                  </a:cubicBezTo>
                  <a:cubicBezTo>
                    <a:pt x="0" y="0"/>
                    <a:pt x="0" y="0"/>
                    <a:pt x="0" y="0"/>
                  </a:cubicBezTo>
                  <a:cubicBezTo>
                    <a:pt x="117" y="0"/>
                    <a:pt x="117" y="0"/>
                    <a:pt x="117" y="0"/>
                  </a:cubicBezTo>
                  <a:cubicBezTo>
                    <a:pt x="164" y="0"/>
                    <a:pt x="199" y="9"/>
                    <a:pt x="222" y="27"/>
                  </a:cubicBezTo>
                  <a:cubicBezTo>
                    <a:pt x="247" y="46"/>
                    <a:pt x="261" y="79"/>
                    <a:pt x="261" y="118"/>
                  </a:cubicBezTo>
                  <a:cubicBezTo>
                    <a:pt x="261" y="173"/>
                    <a:pt x="238" y="209"/>
                    <a:pt x="192" y="228"/>
                  </a:cubicBezTo>
                  <a:cubicBezTo>
                    <a:pt x="271" y="360"/>
                    <a:pt x="271" y="360"/>
                    <a:pt x="271" y="360"/>
                  </a:cubicBezTo>
                  <a:cubicBezTo>
                    <a:pt x="166" y="360"/>
                    <a:pt x="166" y="360"/>
                    <a:pt x="166" y="360"/>
                  </a:cubicBezTo>
                  <a:cubicBezTo>
                    <a:pt x="88" y="221"/>
                    <a:pt x="88" y="221"/>
                    <a:pt x="88" y="221"/>
                  </a:cubicBezTo>
                  <a:lnTo>
                    <a:pt x="88" y="360"/>
                  </a:lnTo>
                  <a:close/>
                  <a:moveTo>
                    <a:pt x="116" y="171"/>
                  </a:moveTo>
                  <a:cubicBezTo>
                    <a:pt x="151" y="171"/>
                    <a:pt x="173" y="153"/>
                    <a:pt x="173" y="122"/>
                  </a:cubicBezTo>
                  <a:cubicBezTo>
                    <a:pt x="173" y="92"/>
                    <a:pt x="152" y="72"/>
                    <a:pt x="121" y="72"/>
                  </a:cubicBezTo>
                  <a:cubicBezTo>
                    <a:pt x="88" y="72"/>
                    <a:pt x="88" y="72"/>
                    <a:pt x="88" y="72"/>
                  </a:cubicBezTo>
                  <a:cubicBezTo>
                    <a:pt x="88" y="171"/>
                    <a:pt x="88" y="171"/>
                    <a:pt x="88" y="171"/>
                  </a:cubicBezTo>
                  <a:lnTo>
                    <a:pt x="11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0" name="Freeform 39"/>
            <p:cNvSpPr>
              <a:spLocks noEditPoints="1"/>
            </p:cNvSpPr>
            <p:nvPr/>
          </p:nvSpPr>
          <p:spPr bwMode="auto">
            <a:xfrm>
              <a:off x="1176338" y="6526213"/>
              <a:ext cx="174625" cy="180975"/>
            </a:xfrm>
            <a:custGeom>
              <a:avLst/>
              <a:gdLst>
                <a:gd name="T0" fmla="*/ 73 w 110"/>
                <a:gd name="T1" fmla="*/ 0 h 114"/>
                <a:gd name="T2" fmla="*/ 38 w 110"/>
                <a:gd name="T3" fmla="*/ 0 h 114"/>
                <a:gd name="T4" fmla="*/ 0 w 110"/>
                <a:gd name="T5" fmla="*/ 114 h 114"/>
                <a:gd name="T6" fmla="*/ 29 w 110"/>
                <a:gd name="T7" fmla="*/ 114 h 114"/>
                <a:gd name="T8" fmla="*/ 36 w 110"/>
                <a:gd name="T9" fmla="*/ 92 h 114"/>
                <a:gd name="T10" fmla="*/ 73 w 110"/>
                <a:gd name="T11" fmla="*/ 92 h 114"/>
                <a:gd name="T12" fmla="*/ 80 w 110"/>
                <a:gd name="T13" fmla="*/ 114 h 114"/>
                <a:gd name="T14" fmla="*/ 110 w 110"/>
                <a:gd name="T15" fmla="*/ 114 h 114"/>
                <a:gd name="T16" fmla="*/ 73 w 110"/>
                <a:gd name="T17" fmla="*/ 0 h 114"/>
                <a:gd name="T18" fmla="*/ 43 w 110"/>
                <a:gd name="T19" fmla="*/ 70 h 114"/>
                <a:gd name="T20" fmla="*/ 55 w 110"/>
                <a:gd name="T21" fmla="*/ 33 h 114"/>
                <a:gd name="T22" fmla="*/ 66 w 110"/>
                <a:gd name="T23" fmla="*/ 70 h 114"/>
                <a:gd name="T24" fmla="*/ 43 w 110"/>
                <a:gd name="T25" fmla="*/ 7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14">
                  <a:moveTo>
                    <a:pt x="73" y="0"/>
                  </a:moveTo>
                  <a:lnTo>
                    <a:pt x="38" y="0"/>
                  </a:lnTo>
                  <a:lnTo>
                    <a:pt x="0" y="114"/>
                  </a:lnTo>
                  <a:lnTo>
                    <a:pt x="29" y="114"/>
                  </a:lnTo>
                  <a:lnTo>
                    <a:pt x="36" y="92"/>
                  </a:lnTo>
                  <a:lnTo>
                    <a:pt x="73" y="92"/>
                  </a:lnTo>
                  <a:lnTo>
                    <a:pt x="80" y="114"/>
                  </a:lnTo>
                  <a:lnTo>
                    <a:pt x="110" y="114"/>
                  </a:lnTo>
                  <a:lnTo>
                    <a:pt x="73" y="0"/>
                  </a:lnTo>
                  <a:close/>
                  <a:moveTo>
                    <a:pt x="43" y="70"/>
                  </a:moveTo>
                  <a:lnTo>
                    <a:pt x="55" y="33"/>
                  </a:lnTo>
                  <a:lnTo>
                    <a:pt x="66" y="70"/>
                  </a:lnTo>
                  <a:lnTo>
                    <a:pt x="43"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3" name="Picture Placeholder 2"/>
          <p:cNvSpPr>
            <a:spLocks noGrp="1"/>
          </p:cNvSpPr>
          <p:nvPr>
            <p:ph type="pic" idx="1"/>
          </p:nvPr>
        </p:nvSpPr>
        <p:spPr>
          <a:xfrm>
            <a:off x="0" y="691376"/>
            <a:ext cx="6348346" cy="6166624"/>
          </a:xfrm>
          <a:solidFill>
            <a:schemeClr val="bg1">
              <a:lumMod val="65000"/>
            </a:schemeClr>
          </a:solidFill>
          <a:ln w="12700">
            <a:noFill/>
          </a:ln>
          <a:effectLst/>
        </p:spPr>
        <p:txBody>
          <a:bodyPr anchor="ctr" anchorCtr="0"/>
          <a:lstStyle>
            <a:lvl1pPr marL="0" indent="0" algn="ctr">
              <a:buFont typeface="Courier New" panose="02070309020205020404" pitchFamily="49" charse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2" name="Title 1"/>
          <p:cNvSpPr>
            <a:spLocks noGrp="1"/>
          </p:cNvSpPr>
          <p:nvPr>
            <p:ph type="title"/>
          </p:nvPr>
        </p:nvSpPr>
        <p:spPr>
          <a:xfrm>
            <a:off x="6756228" y="1048213"/>
            <a:ext cx="4670795" cy="2509025"/>
          </a:xfrm>
        </p:spPr>
        <p:txBody>
          <a:bodyPr anchor="b">
            <a:normAutofit/>
          </a:bodyPr>
          <a:lstStyle>
            <a:lvl1pPr algn="l">
              <a:defRPr sz="3400">
                <a:solidFill>
                  <a:schemeClr val="bg1"/>
                </a:solidFill>
              </a:defRPr>
            </a:lvl1pPr>
          </a:lstStyle>
          <a:p>
            <a:r>
              <a:rPr lang="en-US" dirty="0"/>
              <a:t>Click to edit Master title style</a:t>
            </a:r>
          </a:p>
        </p:txBody>
      </p:sp>
      <p:sp>
        <p:nvSpPr>
          <p:cNvPr id="4" name="Text Placeholder 3"/>
          <p:cNvSpPr>
            <a:spLocks noGrp="1"/>
          </p:cNvSpPr>
          <p:nvPr>
            <p:ph type="body" sz="half" idx="2"/>
          </p:nvPr>
        </p:nvSpPr>
        <p:spPr>
          <a:xfrm>
            <a:off x="6756228" y="3757961"/>
            <a:ext cx="4670795" cy="2103089"/>
          </a:xfrm>
        </p:spPr>
        <p:txBody>
          <a:bodyPr>
            <a:normAutofit/>
          </a:bodyPr>
          <a:lstStyle>
            <a:lvl1pPr marL="0" indent="0" algn="l">
              <a:buNone/>
              <a:defRPr sz="1800">
                <a:solidFill>
                  <a:schemeClr val="accent6"/>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Edit Master text styles</a:t>
            </a:r>
          </a:p>
        </p:txBody>
      </p:sp>
      <p:sp>
        <p:nvSpPr>
          <p:cNvPr id="9" name="Footer Placeholder 8"/>
          <p:cNvSpPr>
            <a:spLocks noGrp="1"/>
          </p:cNvSpPr>
          <p:nvPr>
            <p:ph type="ftr" sz="quarter" idx="11"/>
          </p:nvPr>
        </p:nvSpPr>
        <p:spPr/>
        <p:txBody>
          <a:bodyPr/>
          <a:lstStyle/>
          <a:p>
            <a:r>
              <a:rPr lang="en-US" dirty="0"/>
              <a:t> Confidential: For Internal Use Only</a:t>
            </a:r>
          </a:p>
        </p:txBody>
      </p:sp>
      <p:sp>
        <p:nvSpPr>
          <p:cNvPr id="10" name="Slide Number Placeholder 9"/>
          <p:cNvSpPr>
            <a:spLocks noGrp="1"/>
          </p:cNvSpPr>
          <p:nvPr>
            <p:ph type="sldNum" sz="quarter" idx="12"/>
          </p:nvPr>
        </p:nvSpPr>
        <p:spPr/>
        <p:txBody>
          <a:bodyPr/>
          <a:lstStyle/>
          <a:p>
            <a:fld id="{C62155A9-2BEA-4E1A-A809-3AB570F0F126}" type="slidenum">
              <a:rPr lang="en-US" smtClean="0"/>
              <a:pPr/>
              <a:t>‹#›</a:t>
            </a:fld>
            <a:endParaRPr lang="en-US" dirty="0"/>
          </a:p>
        </p:txBody>
      </p:sp>
    </p:spTree>
    <p:extLst>
      <p:ext uri="{BB962C8B-B14F-4D97-AF65-F5344CB8AC3E}">
        <p14:creationId xmlns:p14="http://schemas.microsoft.com/office/powerpoint/2010/main" val="2194477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Content with Picture">
    <p:bg>
      <p:bgPr>
        <a:solidFill>
          <a:schemeClr val="accent1"/>
        </a:solidFill>
        <a:effectLst/>
      </p:bgPr>
    </p:bg>
    <p:spTree>
      <p:nvGrpSpPr>
        <p:cNvPr id="1" name=""/>
        <p:cNvGrpSpPr/>
        <p:nvPr/>
      </p:nvGrpSpPr>
      <p:grpSpPr>
        <a:xfrm>
          <a:off x="0" y="0"/>
          <a:ext cx="0" cy="0"/>
          <a:chOff x="0" y="0"/>
          <a:chExt cx="0" cy="0"/>
        </a:xfrm>
      </p:grpSpPr>
      <p:grpSp>
        <p:nvGrpSpPr>
          <p:cNvPr id="41" name="Group 40"/>
          <p:cNvGrpSpPr/>
          <p:nvPr userDrawn="1"/>
        </p:nvGrpSpPr>
        <p:grpSpPr>
          <a:xfrm>
            <a:off x="1014762" y="1248451"/>
            <a:ext cx="4240024" cy="4864498"/>
            <a:chOff x="9959950" y="4707058"/>
            <a:chExt cx="2029842" cy="1996506"/>
          </a:xfrm>
          <a:solidFill>
            <a:schemeClr val="bg1">
              <a:alpha val="10000"/>
            </a:schemeClr>
          </a:solidFill>
        </p:grpSpPr>
        <p:sp>
          <p:nvSpPr>
            <p:cNvPr id="42" name="Freeform 41"/>
            <p:cNvSpPr>
              <a:spLocks/>
            </p:cNvSpPr>
            <p:nvPr userDrawn="1"/>
          </p:nvSpPr>
          <p:spPr bwMode="auto">
            <a:xfrm>
              <a:off x="11304825" y="5592639"/>
              <a:ext cx="161099" cy="398038"/>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3" name="Freeform 42"/>
            <p:cNvSpPr>
              <a:spLocks/>
            </p:cNvSpPr>
            <p:nvPr userDrawn="1"/>
          </p:nvSpPr>
          <p:spPr bwMode="auto">
            <a:xfrm>
              <a:off x="10253507" y="4707058"/>
              <a:ext cx="961818" cy="1598468"/>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4" name="Freeform 43"/>
            <p:cNvSpPr>
              <a:spLocks/>
            </p:cNvSpPr>
            <p:nvPr userDrawn="1"/>
          </p:nvSpPr>
          <p:spPr bwMode="auto">
            <a:xfrm>
              <a:off x="10986207" y="5311485"/>
              <a:ext cx="158712" cy="679191"/>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5" name="Freeform 44"/>
            <p:cNvSpPr>
              <a:spLocks/>
            </p:cNvSpPr>
            <p:nvPr userDrawn="1"/>
          </p:nvSpPr>
          <p:spPr bwMode="auto">
            <a:xfrm>
              <a:off x="11144920" y="5450483"/>
              <a:ext cx="389023" cy="142157"/>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6" name="Freeform 45"/>
            <p:cNvSpPr>
              <a:spLocks/>
            </p:cNvSpPr>
            <p:nvPr userDrawn="1"/>
          </p:nvSpPr>
          <p:spPr bwMode="auto">
            <a:xfrm>
              <a:off x="9959950" y="4962940"/>
              <a:ext cx="547735" cy="929808"/>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7" name="Freeform 46"/>
            <p:cNvSpPr>
              <a:spLocks/>
            </p:cNvSpPr>
            <p:nvPr userDrawn="1"/>
          </p:nvSpPr>
          <p:spPr bwMode="auto">
            <a:xfrm>
              <a:off x="9963530" y="5602116"/>
              <a:ext cx="1022678" cy="1101448"/>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8" name="Freeform 47"/>
            <p:cNvSpPr>
              <a:spLocks/>
            </p:cNvSpPr>
            <p:nvPr userDrawn="1"/>
          </p:nvSpPr>
          <p:spPr bwMode="auto">
            <a:xfrm>
              <a:off x="11465923" y="5813771"/>
              <a:ext cx="523869" cy="407515"/>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6" name="Rectangle 25"/>
          <p:cNvSpPr/>
          <p:nvPr userDrawn="1"/>
        </p:nvSpPr>
        <p:spPr>
          <a:xfrm>
            <a:off x="0" y="0"/>
            <a:ext cx="12188825" cy="6978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solidFill>
                <a:prstClr val="white"/>
              </a:solidFill>
            </a:endParaRPr>
          </a:p>
        </p:txBody>
      </p:sp>
      <p:grpSp>
        <p:nvGrpSpPr>
          <p:cNvPr id="28" name="Group 27"/>
          <p:cNvGrpSpPr>
            <a:grpSpLocks noChangeAspect="1"/>
          </p:cNvGrpSpPr>
          <p:nvPr userDrawn="1"/>
        </p:nvGrpSpPr>
        <p:grpSpPr>
          <a:xfrm>
            <a:off x="403282" y="151854"/>
            <a:ext cx="1297406" cy="418699"/>
            <a:chOff x="254000" y="6443663"/>
            <a:chExt cx="1096963" cy="354012"/>
          </a:xfrm>
          <a:solidFill>
            <a:schemeClr val="bg1"/>
          </a:solidFill>
        </p:grpSpPr>
        <p:sp>
          <p:nvSpPr>
            <p:cNvPr id="29" name="Freeform 28"/>
            <p:cNvSpPr>
              <a:spLocks/>
            </p:cNvSpPr>
            <p:nvPr/>
          </p:nvSpPr>
          <p:spPr bwMode="auto">
            <a:xfrm>
              <a:off x="465138" y="6600825"/>
              <a:ext cx="25400" cy="71437"/>
            </a:xfrm>
            <a:custGeom>
              <a:avLst/>
              <a:gdLst>
                <a:gd name="T0" fmla="*/ 16 w 16"/>
                <a:gd name="T1" fmla="*/ 16 h 45"/>
                <a:gd name="T2" fmla="*/ 0 w 16"/>
                <a:gd name="T3" fmla="*/ 0 h 45"/>
                <a:gd name="T4" fmla="*/ 0 w 16"/>
                <a:gd name="T5" fmla="*/ 45 h 45"/>
                <a:gd name="T6" fmla="*/ 16 w 16"/>
                <a:gd name="T7" fmla="*/ 45 h 45"/>
                <a:gd name="T8" fmla="*/ 16 w 16"/>
                <a:gd name="T9" fmla="*/ 16 h 45"/>
              </a:gdLst>
              <a:ahLst/>
              <a:cxnLst>
                <a:cxn ang="0">
                  <a:pos x="T0" y="T1"/>
                </a:cxn>
                <a:cxn ang="0">
                  <a:pos x="T2" y="T3"/>
                </a:cxn>
                <a:cxn ang="0">
                  <a:pos x="T4" y="T5"/>
                </a:cxn>
                <a:cxn ang="0">
                  <a:pos x="T6" y="T7"/>
                </a:cxn>
                <a:cxn ang="0">
                  <a:pos x="T8" y="T9"/>
                </a:cxn>
              </a:cxnLst>
              <a:rect l="0" t="0" r="r" b="b"/>
              <a:pathLst>
                <a:path w="16" h="45">
                  <a:moveTo>
                    <a:pt x="16" y="16"/>
                  </a:moveTo>
                  <a:lnTo>
                    <a:pt x="0" y="0"/>
                  </a:lnTo>
                  <a:lnTo>
                    <a:pt x="0" y="45"/>
                  </a:lnTo>
                  <a:lnTo>
                    <a:pt x="16" y="45"/>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29"/>
            <p:cNvSpPr>
              <a:spLocks/>
            </p:cNvSpPr>
            <p:nvPr/>
          </p:nvSpPr>
          <p:spPr bwMode="auto">
            <a:xfrm>
              <a:off x="300038" y="6443663"/>
              <a:ext cx="150813" cy="284162"/>
            </a:xfrm>
            <a:custGeom>
              <a:avLst/>
              <a:gdLst>
                <a:gd name="T0" fmla="*/ 178 w 299"/>
                <a:gd name="T1" fmla="*/ 212 h 563"/>
                <a:gd name="T2" fmla="*/ 299 w 299"/>
                <a:gd name="T3" fmla="*/ 212 h 563"/>
                <a:gd name="T4" fmla="*/ 250 w 299"/>
                <a:gd name="T5" fmla="*/ 163 h 563"/>
                <a:gd name="T6" fmla="*/ 249 w 299"/>
                <a:gd name="T7" fmla="*/ 163 h 563"/>
                <a:gd name="T8" fmla="*/ 186 w 299"/>
                <a:gd name="T9" fmla="*/ 163 h 563"/>
                <a:gd name="T10" fmla="*/ 260 w 299"/>
                <a:gd name="T11" fmla="*/ 81 h 563"/>
                <a:gd name="T12" fmla="*/ 178 w 299"/>
                <a:gd name="T13" fmla="*/ 0 h 563"/>
                <a:gd name="T14" fmla="*/ 178 w 299"/>
                <a:gd name="T15" fmla="*/ 163 h 563"/>
                <a:gd name="T16" fmla="*/ 178 w 299"/>
                <a:gd name="T17" fmla="*/ 163 h 563"/>
                <a:gd name="T18" fmla="*/ 43 w 299"/>
                <a:gd name="T19" fmla="*/ 28 h 563"/>
                <a:gd name="T20" fmla="*/ 22 w 299"/>
                <a:gd name="T21" fmla="*/ 40 h 563"/>
                <a:gd name="T22" fmla="*/ 0 w 299"/>
                <a:gd name="T23" fmla="*/ 55 h 563"/>
                <a:gd name="T24" fmla="*/ 129 w 299"/>
                <a:gd name="T25" fmla="*/ 183 h 563"/>
                <a:gd name="T26" fmla="*/ 129 w 299"/>
                <a:gd name="T27" fmla="*/ 464 h 563"/>
                <a:gd name="T28" fmla="*/ 228 w 299"/>
                <a:gd name="T29" fmla="*/ 563 h 563"/>
                <a:gd name="T30" fmla="*/ 228 w 299"/>
                <a:gd name="T31" fmla="*/ 493 h 563"/>
                <a:gd name="T32" fmla="*/ 178 w 299"/>
                <a:gd name="T33" fmla="*/ 443 h 563"/>
                <a:gd name="T34" fmla="*/ 178 w 299"/>
                <a:gd name="T35" fmla="*/ 21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563">
                  <a:moveTo>
                    <a:pt x="178" y="212"/>
                  </a:moveTo>
                  <a:cubicBezTo>
                    <a:pt x="299" y="212"/>
                    <a:pt x="299" y="212"/>
                    <a:pt x="299" y="212"/>
                  </a:cubicBezTo>
                  <a:cubicBezTo>
                    <a:pt x="250" y="163"/>
                    <a:pt x="250" y="163"/>
                    <a:pt x="250" y="163"/>
                  </a:cubicBezTo>
                  <a:cubicBezTo>
                    <a:pt x="249" y="163"/>
                    <a:pt x="249" y="163"/>
                    <a:pt x="249" y="163"/>
                  </a:cubicBezTo>
                  <a:cubicBezTo>
                    <a:pt x="186" y="163"/>
                    <a:pt x="186" y="163"/>
                    <a:pt x="186" y="163"/>
                  </a:cubicBezTo>
                  <a:cubicBezTo>
                    <a:pt x="227" y="159"/>
                    <a:pt x="260" y="124"/>
                    <a:pt x="260" y="81"/>
                  </a:cubicBezTo>
                  <a:cubicBezTo>
                    <a:pt x="260" y="36"/>
                    <a:pt x="223" y="0"/>
                    <a:pt x="178" y="0"/>
                  </a:cubicBezTo>
                  <a:cubicBezTo>
                    <a:pt x="178" y="163"/>
                    <a:pt x="178" y="163"/>
                    <a:pt x="178" y="163"/>
                  </a:cubicBezTo>
                  <a:cubicBezTo>
                    <a:pt x="178" y="163"/>
                    <a:pt x="178" y="163"/>
                    <a:pt x="178" y="163"/>
                  </a:cubicBezTo>
                  <a:cubicBezTo>
                    <a:pt x="43" y="28"/>
                    <a:pt x="43" y="28"/>
                    <a:pt x="43" y="28"/>
                  </a:cubicBezTo>
                  <a:cubicBezTo>
                    <a:pt x="36" y="31"/>
                    <a:pt x="29" y="35"/>
                    <a:pt x="22" y="40"/>
                  </a:cubicBezTo>
                  <a:cubicBezTo>
                    <a:pt x="14" y="45"/>
                    <a:pt x="7" y="50"/>
                    <a:pt x="0" y="55"/>
                  </a:cubicBezTo>
                  <a:cubicBezTo>
                    <a:pt x="129" y="183"/>
                    <a:pt x="129" y="183"/>
                    <a:pt x="129" y="183"/>
                  </a:cubicBezTo>
                  <a:cubicBezTo>
                    <a:pt x="129" y="464"/>
                    <a:pt x="129" y="464"/>
                    <a:pt x="129" y="464"/>
                  </a:cubicBezTo>
                  <a:cubicBezTo>
                    <a:pt x="228" y="563"/>
                    <a:pt x="228" y="563"/>
                    <a:pt x="228" y="563"/>
                  </a:cubicBezTo>
                  <a:cubicBezTo>
                    <a:pt x="228" y="493"/>
                    <a:pt x="228" y="493"/>
                    <a:pt x="228" y="493"/>
                  </a:cubicBezTo>
                  <a:cubicBezTo>
                    <a:pt x="178" y="443"/>
                    <a:pt x="178" y="443"/>
                    <a:pt x="178" y="443"/>
                  </a:cubicBezTo>
                  <a:lnTo>
                    <a:pt x="178"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30"/>
            <p:cNvSpPr>
              <a:spLocks/>
            </p:cNvSpPr>
            <p:nvPr/>
          </p:nvSpPr>
          <p:spPr bwMode="auto">
            <a:xfrm>
              <a:off x="414338" y="6550025"/>
              <a:ext cx="25400" cy="122237"/>
            </a:xfrm>
            <a:custGeom>
              <a:avLst/>
              <a:gdLst>
                <a:gd name="T0" fmla="*/ 0 w 16"/>
                <a:gd name="T1" fmla="*/ 0 h 77"/>
                <a:gd name="T2" fmla="*/ 0 w 16"/>
                <a:gd name="T3" fmla="*/ 77 h 77"/>
                <a:gd name="T4" fmla="*/ 16 w 16"/>
                <a:gd name="T5" fmla="*/ 77 h 77"/>
                <a:gd name="T6" fmla="*/ 16 w 16"/>
                <a:gd name="T7" fmla="*/ 16 h 77"/>
                <a:gd name="T8" fmla="*/ 0 w 16"/>
                <a:gd name="T9" fmla="*/ 0 h 77"/>
              </a:gdLst>
              <a:ahLst/>
              <a:cxnLst>
                <a:cxn ang="0">
                  <a:pos x="T0" y="T1"/>
                </a:cxn>
                <a:cxn ang="0">
                  <a:pos x="T2" y="T3"/>
                </a:cxn>
                <a:cxn ang="0">
                  <a:pos x="T4" y="T5"/>
                </a:cxn>
                <a:cxn ang="0">
                  <a:pos x="T6" y="T7"/>
                </a:cxn>
                <a:cxn ang="0">
                  <a:pos x="T8" y="T9"/>
                </a:cxn>
              </a:cxnLst>
              <a:rect l="0" t="0" r="r" b="b"/>
              <a:pathLst>
                <a:path w="16" h="77">
                  <a:moveTo>
                    <a:pt x="0" y="0"/>
                  </a:moveTo>
                  <a:lnTo>
                    <a:pt x="0" y="77"/>
                  </a:lnTo>
                  <a:lnTo>
                    <a:pt x="16" y="77"/>
                  </a:lnTo>
                  <a:lnTo>
                    <a:pt x="16"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31"/>
            <p:cNvSpPr>
              <a:spLocks/>
            </p:cNvSpPr>
            <p:nvPr/>
          </p:nvSpPr>
          <p:spPr bwMode="auto">
            <a:xfrm>
              <a:off x="439738" y="6575425"/>
              <a:ext cx="60325" cy="25400"/>
            </a:xfrm>
            <a:custGeom>
              <a:avLst/>
              <a:gdLst>
                <a:gd name="T0" fmla="*/ 38 w 38"/>
                <a:gd name="T1" fmla="*/ 16 h 16"/>
                <a:gd name="T2" fmla="*/ 22 w 38"/>
                <a:gd name="T3" fmla="*/ 0 h 16"/>
                <a:gd name="T4" fmla="*/ 0 w 38"/>
                <a:gd name="T5" fmla="*/ 0 h 16"/>
                <a:gd name="T6" fmla="*/ 16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22" y="0"/>
                  </a:lnTo>
                  <a:lnTo>
                    <a:pt x="0" y="0"/>
                  </a:lnTo>
                  <a:lnTo>
                    <a:pt x="16" y="1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2"/>
            <p:cNvSpPr>
              <a:spLocks/>
            </p:cNvSpPr>
            <p:nvPr/>
          </p:nvSpPr>
          <p:spPr bwMode="auto">
            <a:xfrm>
              <a:off x="254000" y="6489700"/>
              <a:ext cx="85725" cy="163512"/>
            </a:xfrm>
            <a:custGeom>
              <a:avLst/>
              <a:gdLst>
                <a:gd name="T0" fmla="*/ 170 w 170"/>
                <a:gd name="T1" fmla="*/ 327 h 327"/>
                <a:gd name="T2" fmla="*/ 170 w 170"/>
                <a:gd name="T3" fmla="*/ 324 h 327"/>
                <a:gd name="T4" fmla="*/ 170 w 170"/>
                <a:gd name="T5" fmla="*/ 324 h 327"/>
                <a:gd name="T6" fmla="*/ 170 w 170"/>
                <a:gd name="T7" fmla="*/ 114 h 327"/>
                <a:gd name="T8" fmla="*/ 56 w 170"/>
                <a:gd name="T9" fmla="*/ 0 h 327"/>
                <a:gd name="T10" fmla="*/ 29 w 170"/>
                <a:gd name="T11" fmla="*/ 43 h 327"/>
                <a:gd name="T12" fmla="*/ 121 w 170"/>
                <a:gd name="T13" fmla="*/ 135 h 327"/>
                <a:gd name="T14" fmla="*/ 121 w 170"/>
                <a:gd name="T15" fmla="*/ 205 h 327"/>
                <a:gd name="T16" fmla="*/ 121 w 170"/>
                <a:gd name="T17" fmla="*/ 205 h 327"/>
                <a:gd name="T18" fmla="*/ 9 w 170"/>
                <a:gd name="T19" fmla="*/ 93 h 327"/>
                <a:gd name="T20" fmla="*/ 0 w 170"/>
                <a:gd name="T21" fmla="*/ 155 h 327"/>
                <a:gd name="T22" fmla="*/ 170 w 170"/>
                <a:gd name="T23"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327">
                  <a:moveTo>
                    <a:pt x="170" y="327"/>
                  </a:moveTo>
                  <a:cubicBezTo>
                    <a:pt x="170" y="324"/>
                    <a:pt x="170" y="324"/>
                    <a:pt x="170" y="324"/>
                  </a:cubicBezTo>
                  <a:cubicBezTo>
                    <a:pt x="170" y="324"/>
                    <a:pt x="170" y="324"/>
                    <a:pt x="170" y="324"/>
                  </a:cubicBezTo>
                  <a:cubicBezTo>
                    <a:pt x="170" y="114"/>
                    <a:pt x="170" y="114"/>
                    <a:pt x="170" y="114"/>
                  </a:cubicBezTo>
                  <a:cubicBezTo>
                    <a:pt x="56" y="0"/>
                    <a:pt x="56" y="0"/>
                    <a:pt x="56" y="0"/>
                  </a:cubicBezTo>
                  <a:cubicBezTo>
                    <a:pt x="46" y="13"/>
                    <a:pt x="36" y="28"/>
                    <a:pt x="29" y="43"/>
                  </a:cubicBezTo>
                  <a:cubicBezTo>
                    <a:pt x="121" y="135"/>
                    <a:pt x="121" y="135"/>
                    <a:pt x="121" y="135"/>
                  </a:cubicBezTo>
                  <a:cubicBezTo>
                    <a:pt x="121" y="205"/>
                    <a:pt x="121" y="205"/>
                    <a:pt x="121" y="205"/>
                  </a:cubicBezTo>
                  <a:cubicBezTo>
                    <a:pt x="121" y="205"/>
                    <a:pt x="121" y="205"/>
                    <a:pt x="121" y="205"/>
                  </a:cubicBezTo>
                  <a:cubicBezTo>
                    <a:pt x="9" y="93"/>
                    <a:pt x="9" y="93"/>
                    <a:pt x="9" y="93"/>
                  </a:cubicBezTo>
                  <a:cubicBezTo>
                    <a:pt x="4" y="113"/>
                    <a:pt x="1" y="133"/>
                    <a:pt x="0" y="155"/>
                  </a:cubicBezTo>
                  <a:cubicBezTo>
                    <a:pt x="0" y="155"/>
                    <a:pt x="165" y="322"/>
                    <a:pt x="170"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33"/>
            <p:cNvSpPr>
              <a:spLocks/>
            </p:cNvSpPr>
            <p:nvPr/>
          </p:nvSpPr>
          <p:spPr bwMode="auto">
            <a:xfrm>
              <a:off x="254000" y="6602413"/>
              <a:ext cx="160338" cy="195262"/>
            </a:xfrm>
            <a:custGeom>
              <a:avLst/>
              <a:gdLst>
                <a:gd name="T0" fmla="*/ 0 w 101"/>
                <a:gd name="T1" fmla="*/ 0 h 123"/>
                <a:gd name="T2" fmla="*/ 0 w 101"/>
                <a:gd name="T3" fmla="*/ 23 h 123"/>
                <a:gd name="T4" fmla="*/ 101 w 101"/>
                <a:gd name="T5" fmla="*/ 123 h 123"/>
                <a:gd name="T6" fmla="*/ 101 w 101"/>
                <a:gd name="T7" fmla="*/ 101 h 123"/>
                <a:gd name="T8" fmla="*/ 0 w 101"/>
                <a:gd name="T9" fmla="*/ 0 h 123"/>
              </a:gdLst>
              <a:ahLst/>
              <a:cxnLst>
                <a:cxn ang="0">
                  <a:pos x="T0" y="T1"/>
                </a:cxn>
                <a:cxn ang="0">
                  <a:pos x="T2" y="T3"/>
                </a:cxn>
                <a:cxn ang="0">
                  <a:pos x="T4" y="T5"/>
                </a:cxn>
                <a:cxn ang="0">
                  <a:pos x="T6" y="T7"/>
                </a:cxn>
                <a:cxn ang="0">
                  <a:pos x="T8" y="T9"/>
                </a:cxn>
              </a:cxnLst>
              <a:rect l="0" t="0" r="r" b="b"/>
              <a:pathLst>
                <a:path w="101" h="123">
                  <a:moveTo>
                    <a:pt x="0" y="0"/>
                  </a:moveTo>
                  <a:lnTo>
                    <a:pt x="0" y="23"/>
                  </a:lnTo>
                  <a:lnTo>
                    <a:pt x="101" y="123"/>
                  </a:lnTo>
                  <a:lnTo>
                    <a:pt x="101" y="10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4"/>
            <p:cNvSpPr>
              <a:spLocks/>
            </p:cNvSpPr>
            <p:nvPr/>
          </p:nvSpPr>
          <p:spPr bwMode="auto">
            <a:xfrm>
              <a:off x="490538" y="6640513"/>
              <a:ext cx="80963" cy="73025"/>
            </a:xfrm>
            <a:custGeom>
              <a:avLst/>
              <a:gdLst>
                <a:gd name="T0" fmla="*/ 99 w 163"/>
                <a:gd name="T1" fmla="*/ 0 h 145"/>
                <a:gd name="T2" fmla="*/ 49 w 163"/>
                <a:gd name="T3" fmla="*/ 0 h 145"/>
                <a:gd name="T4" fmla="*/ 49 w 163"/>
                <a:gd name="T5" fmla="*/ 63 h 145"/>
                <a:gd name="T6" fmla="*/ 0 w 163"/>
                <a:gd name="T7" fmla="*/ 63 h 145"/>
                <a:gd name="T8" fmla="*/ 81 w 163"/>
                <a:gd name="T9" fmla="*/ 145 h 145"/>
                <a:gd name="T10" fmla="*/ 163 w 163"/>
                <a:gd name="T11" fmla="*/ 63 h 145"/>
                <a:gd name="T12" fmla="*/ 99 w 163"/>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63" h="145">
                  <a:moveTo>
                    <a:pt x="99" y="0"/>
                  </a:moveTo>
                  <a:cubicBezTo>
                    <a:pt x="49" y="0"/>
                    <a:pt x="49" y="0"/>
                    <a:pt x="49" y="0"/>
                  </a:cubicBezTo>
                  <a:cubicBezTo>
                    <a:pt x="49" y="63"/>
                    <a:pt x="49" y="63"/>
                    <a:pt x="49" y="63"/>
                  </a:cubicBezTo>
                  <a:cubicBezTo>
                    <a:pt x="0" y="63"/>
                    <a:pt x="0" y="63"/>
                    <a:pt x="0" y="63"/>
                  </a:cubicBezTo>
                  <a:cubicBezTo>
                    <a:pt x="0" y="108"/>
                    <a:pt x="36" y="145"/>
                    <a:pt x="81" y="145"/>
                  </a:cubicBezTo>
                  <a:cubicBezTo>
                    <a:pt x="126" y="145"/>
                    <a:pt x="163" y="108"/>
                    <a:pt x="163" y="63"/>
                  </a:cubicBez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5"/>
            <p:cNvSpPr>
              <a:spLocks/>
            </p:cNvSpPr>
            <p:nvPr/>
          </p:nvSpPr>
          <p:spPr bwMode="auto">
            <a:xfrm>
              <a:off x="606425" y="6526213"/>
              <a:ext cx="144463" cy="180975"/>
            </a:xfrm>
            <a:custGeom>
              <a:avLst/>
              <a:gdLst>
                <a:gd name="T0" fmla="*/ 87 w 91"/>
                <a:gd name="T1" fmla="*/ 92 h 114"/>
                <a:gd name="T2" fmla="*/ 74 w 91"/>
                <a:gd name="T3" fmla="*/ 114 h 114"/>
                <a:gd name="T4" fmla="*/ 0 w 91"/>
                <a:gd name="T5" fmla="*/ 114 h 114"/>
                <a:gd name="T6" fmla="*/ 48 w 91"/>
                <a:gd name="T7" fmla="*/ 23 h 114"/>
                <a:gd name="T8" fmla="*/ 6 w 91"/>
                <a:gd name="T9" fmla="*/ 23 h 114"/>
                <a:gd name="T10" fmla="*/ 18 w 91"/>
                <a:gd name="T11" fmla="*/ 0 h 114"/>
                <a:gd name="T12" fmla="*/ 91 w 91"/>
                <a:gd name="T13" fmla="*/ 0 h 114"/>
                <a:gd name="T14" fmla="*/ 44 w 91"/>
                <a:gd name="T15" fmla="*/ 92 h 114"/>
                <a:gd name="T16" fmla="*/ 87 w 91"/>
                <a:gd name="T17"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4">
                  <a:moveTo>
                    <a:pt x="87" y="92"/>
                  </a:moveTo>
                  <a:lnTo>
                    <a:pt x="74" y="114"/>
                  </a:lnTo>
                  <a:lnTo>
                    <a:pt x="0" y="114"/>
                  </a:lnTo>
                  <a:lnTo>
                    <a:pt x="48" y="23"/>
                  </a:lnTo>
                  <a:lnTo>
                    <a:pt x="6" y="23"/>
                  </a:lnTo>
                  <a:lnTo>
                    <a:pt x="18" y="0"/>
                  </a:lnTo>
                  <a:lnTo>
                    <a:pt x="91" y="0"/>
                  </a:lnTo>
                  <a:lnTo>
                    <a:pt x="44" y="92"/>
                  </a:lnTo>
                  <a:lnTo>
                    <a:pt x="87"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7" name="Freeform 36"/>
            <p:cNvSpPr>
              <a:spLocks/>
            </p:cNvSpPr>
            <p:nvPr/>
          </p:nvSpPr>
          <p:spPr bwMode="auto">
            <a:xfrm>
              <a:off x="766763" y="6526213"/>
              <a:ext cx="103188" cy="180975"/>
            </a:xfrm>
            <a:custGeom>
              <a:avLst/>
              <a:gdLst>
                <a:gd name="T0" fmla="*/ 28 w 65"/>
                <a:gd name="T1" fmla="*/ 46 h 114"/>
                <a:gd name="T2" fmla="*/ 65 w 65"/>
                <a:gd name="T3" fmla="*/ 46 h 114"/>
                <a:gd name="T4" fmla="*/ 65 w 65"/>
                <a:gd name="T5" fmla="*/ 68 h 114"/>
                <a:gd name="T6" fmla="*/ 28 w 65"/>
                <a:gd name="T7" fmla="*/ 68 h 114"/>
                <a:gd name="T8" fmla="*/ 28 w 65"/>
                <a:gd name="T9" fmla="*/ 92 h 114"/>
                <a:gd name="T10" fmla="*/ 65 w 65"/>
                <a:gd name="T11" fmla="*/ 92 h 114"/>
                <a:gd name="T12" fmla="*/ 65 w 65"/>
                <a:gd name="T13" fmla="*/ 114 h 114"/>
                <a:gd name="T14" fmla="*/ 0 w 65"/>
                <a:gd name="T15" fmla="*/ 114 h 114"/>
                <a:gd name="T16" fmla="*/ 0 w 65"/>
                <a:gd name="T17" fmla="*/ 0 h 114"/>
                <a:gd name="T18" fmla="*/ 65 w 65"/>
                <a:gd name="T19" fmla="*/ 0 h 114"/>
                <a:gd name="T20" fmla="*/ 65 w 65"/>
                <a:gd name="T21" fmla="*/ 23 h 114"/>
                <a:gd name="T22" fmla="*/ 28 w 65"/>
                <a:gd name="T23" fmla="*/ 23 h 114"/>
                <a:gd name="T24" fmla="*/ 28 w 65"/>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14">
                  <a:moveTo>
                    <a:pt x="28" y="46"/>
                  </a:moveTo>
                  <a:lnTo>
                    <a:pt x="65" y="46"/>
                  </a:lnTo>
                  <a:lnTo>
                    <a:pt x="65" y="68"/>
                  </a:lnTo>
                  <a:lnTo>
                    <a:pt x="28" y="68"/>
                  </a:lnTo>
                  <a:lnTo>
                    <a:pt x="28" y="92"/>
                  </a:lnTo>
                  <a:lnTo>
                    <a:pt x="65" y="92"/>
                  </a:lnTo>
                  <a:lnTo>
                    <a:pt x="65" y="114"/>
                  </a:lnTo>
                  <a:lnTo>
                    <a:pt x="0" y="114"/>
                  </a:lnTo>
                  <a:lnTo>
                    <a:pt x="0" y="0"/>
                  </a:lnTo>
                  <a:lnTo>
                    <a:pt x="65" y="0"/>
                  </a:lnTo>
                  <a:lnTo>
                    <a:pt x="65" y="23"/>
                  </a:lnTo>
                  <a:lnTo>
                    <a:pt x="28" y="23"/>
                  </a:lnTo>
                  <a:lnTo>
                    <a:pt x="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8" name="Freeform 37"/>
            <p:cNvSpPr>
              <a:spLocks noEditPoints="1"/>
            </p:cNvSpPr>
            <p:nvPr/>
          </p:nvSpPr>
          <p:spPr bwMode="auto">
            <a:xfrm>
              <a:off x="889000" y="6526213"/>
              <a:ext cx="131763" cy="180975"/>
            </a:xfrm>
            <a:custGeom>
              <a:avLst/>
              <a:gdLst>
                <a:gd name="T0" fmla="*/ 123 w 260"/>
                <a:gd name="T1" fmla="*/ 0 h 360"/>
                <a:gd name="T2" fmla="*/ 215 w 260"/>
                <a:gd name="T3" fmla="*/ 17 h 360"/>
                <a:gd name="T4" fmla="*/ 255 w 260"/>
                <a:gd name="T5" fmla="*/ 98 h 360"/>
                <a:gd name="T6" fmla="*/ 231 w 260"/>
                <a:gd name="T7" fmla="*/ 160 h 360"/>
                <a:gd name="T8" fmla="*/ 193 w 260"/>
                <a:gd name="T9" fmla="*/ 181 h 360"/>
                <a:gd name="T10" fmla="*/ 236 w 260"/>
                <a:gd name="T11" fmla="*/ 202 h 360"/>
                <a:gd name="T12" fmla="*/ 260 w 260"/>
                <a:gd name="T13" fmla="*/ 264 h 360"/>
                <a:gd name="T14" fmla="*/ 223 w 260"/>
                <a:gd name="T15" fmla="*/ 343 h 360"/>
                <a:gd name="T16" fmla="*/ 147 w 260"/>
                <a:gd name="T17" fmla="*/ 360 h 360"/>
                <a:gd name="T18" fmla="*/ 0 w 260"/>
                <a:gd name="T19" fmla="*/ 360 h 360"/>
                <a:gd name="T20" fmla="*/ 0 w 260"/>
                <a:gd name="T21" fmla="*/ 0 h 360"/>
                <a:gd name="T22" fmla="*/ 123 w 260"/>
                <a:gd name="T23" fmla="*/ 0 h 360"/>
                <a:gd name="T24" fmla="*/ 88 w 260"/>
                <a:gd name="T25" fmla="*/ 149 h 360"/>
                <a:gd name="T26" fmla="*/ 109 w 260"/>
                <a:gd name="T27" fmla="*/ 149 h 360"/>
                <a:gd name="T28" fmla="*/ 166 w 260"/>
                <a:gd name="T29" fmla="*/ 107 h 360"/>
                <a:gd name="T30" fmla="*/ 108 w 260"/>
                <a:gd name="T31" fmla="*/ 65 h 360"/>
                <a:gd name="T32" fmla="*/ 88 w 260"/>
                <a:gd name="T33" fmla="*/ 65 h 360"/>
                <a:gd name="T34" fmla="*/ 88 w 260"/>
                <a:gd name="T35" fmla="*/ 149 h 360"/>
                <a:gd name="T36" fmla="*/ 88 w 260"/>
                <a:gd name="T37" fmla="*/ 297 h 360"/>
                <a:gd name="T38" fmla="*/ 119 w 260"/>
                <a:gd name="T39" fmla="*/ 297 h 360"/>
                <a:gd name="T40" fmla="*/ 172 w 260"/>
                <a:gd name="T41" fmla="*/ 256 h 360"/>
                <a:gd name="T42" fmla="*/ 152 w 260"/>
                <a:gd name="T43" fmla="*/ 219 h 360"/>
                <a:gd name="T44" fmla="*/ 107 w 260"/>
                <a:gd name="T45" fmla="*/ 212 h 360"/>
                <a:gd name="T46" fmla="*/ 88 w 260"/>
                <a:gd name="T47" fmla="*/ 212 h 360"/>
                <a:gd name="T48" fmla="*/ 88 w 260"/>
                <a:gd name="T49" fmla="*/ 29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60">
                  <a:moveTo>
                    <a:pt x="123" y="0"/>
                  </a:moveTo>
                  <a:cubicBezTo>
                    <a:pt x="169" y="0"/>
                    <a:pt x="195" y="5"/>
                    <a:pt x="215" y="17"/>
                  </a:cubicBezTo>
                  <a:cubicBezTo>
                    <a:pt x="240" y="32"/>
                    <a:pt x="255" y="63"/>
                    <a:pt x="255" y="98"/>
                  </a:cubicBezTo>
                  <a:cubicBezTo>
                    <a:pt x="255" y="123"/>
                    <a:pt x="247" y="144"/>
                    <a:pt x="231" y="160"/>
                  </a:cubicBezTo>
                  <a:cubicBezTo>
                    <a:pt x="220" y="171"/>
                    <a:pt x="212" y="176"/>
                    <a:pt x="193" y="181"/>
                  </a:cubicBezTo>
                  <a:cubicBezTo>
                    <a:pt x="215" y="186"/>
                    <a:pt x="225" y="191"/>
                    <a:pt x="236" y="202"/>
                  </a:cubicBezTo>
                  <a:cubicBezTo>
                    <a:pt x="252" y="217"/>
                    <a:pt x="260" y="238"/>
                    <a:pt x="260" y="264"/>
                  </a:cubicBezTo>
                  <a:cubicBezTo>
                    <a:pt x="260" y="298"/>
                    <a:pt x="247" y="327"/>
                    <a:pt x="223" y="343"/>
                  </a:cubicBezTo>
                  <a:cubicBezTo>
                    <a:pt x="206" y="355"/>
                    <a:pt x="184" y="360"/>
                    <a:pt x="147" y="360"/>
                  </a:cubicBezTo>
                  <a:cubicBezTo>
                    <a:pt x="0" y="360"/>
                    <a:pt x="0" y="360"/>
                    <a:pt x="0" y="360"/>
                  </a:cubicBezTo>
                  <a:cubicBezTo>
                    <a:pt x="0" y="0"/>
                    <a:pt x="0" y="0"/>
                    <a:pt x="0" y="0"/>
                  </a:cubicBezTo>
                  <a:lnTo>
                    <a:pt x="123" y="0"/>
                  </a:lnTo>
                  <a:close/>
                  <a:moveTo>
                    <a:pt x="88" y="149"/>
                  </a:moveTo>
                  <a:cubicBezTo>
                    <a:pt x="109" y="149"/>
                    <a:pt x="109" y="149"/>
                    <a:pt x="109" y="149"/>
                  </a:cubicBezTo>
                  <a:cubicBezTo>
                    <a:pt x="149" y="149"/>
                    <a:pt x="166" y="136"/>
                    <a:pt x="166" y="107"/>
                  </a:cubicBezTo>
                  <a:cubicBezTo>
                    <a:pt x="166" y="78"/>
                    <a:pt x="149" y="65"/>
                    <a:pt x="108" y="65"/>
                  </a:cubicBezTo>
                  <a:cubicBezTo>
                    <a:pt x="88" y="65"/>
                    <a:pt x="88" y="65"/>
                    <a:pt x="88" y="65"/>
                  </a:cubicBezTo>
                  <a:lnTo>
                    <a:pt x="88" y="149"/>
                  </a:lnTo>
                  <a:close/>
                  <a:moveTo>
                    <a:pt x="88" y="297"/>
                  </a:moveTo>
                  <a:cubicBezTo>
                    <a:pt x="119" y="297"/>
                    <a:pt x="119" y="297"/>
                    <a:pt x="119" y="297"/>
                  </a:cubicBezTo>
                  <a:cubicBezTo>
                    <a:pt x="156" y="297"/>
                    <a:pt x="172" y="285"/>
                    <a:pt x="172" y="256"/>
                  </a:cubicBezTo>
                  <a:cubicBezTo>
                    <a:pt x="172" y="238"/>
                    <a:pt x="165" y="226"/>
                    <a:pt x="152" y="219"/>
                  </a:cubicBezTo>
                  <a:cubicBezTo>
                    <a:pt x="143" y="214"/>
                    <a:pt x="134" y="212"/>
                    <a:pt x="107" y="212"/>
                  </a:cubicBezTo>
                  <a:cubicBezTo>
                    <a:pt x="88" y="212"/>
                    <a:pt x="88" y="212"/>
                    <a:pt x="88" y="212"/>
                  </a:cubicBezTo>
                  <a:lnTo>
                    <a:pt x="88"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9" name="Freeform 38"/>
            <p:cNvSpPr>
              <a:spLocks noEditPoints="1"/>
            </p:cNvSpPr>
            <p:nvPr/>
          </p:nvSpPr>
          <p:spPr bwMode="auto">
            <a:xfrm>
              <a:off x="1039813" y="6526213"/>
              <a:ext cx="136525" cy="180975"/>
            </a:xfrm>
            <a:custGeom>
              <a:avLst/>
              <a:gdLst>
                <a:gd name="T0" fmla="*/ 88 w 271"/>
                <a:gd name="T1" fmla="*/ 360 h 360"/>
                <a:gd name="T2" fmla="*/ 0 w 271"/>
                <a:gd name="T3" fmla="*/ 360 h 360"/>
                <a:gd name="T4" fmla="*/ 0 w 271"/>
                <a:gd name="T5" fmla="*/ 0 h 360"/>
                <a:gd name="T6" fmla="*/ 117 w 271"/>
                <a:gd name="T7" fmla="*/ 0 h 360"/>
                <a:gd name="T8" fmla="*/ 222 w 271"/>
                <a:gd name="T9" fmla="*/ 27 h 360"/>
                <a:gd name="T10" fmla="*/ 261 w 271"/>
                <a:gd name="T11" fmla="*/ 118 h 360"/>
                <a:gd name="T12" fmla="*/ 192 w 271"/>
                <a:gd name="T13" fmla="*/ 228 h 360"/>
                <a:gd name="T14" fmla="*/ 271 w 271"/>
                <a:gd name="T15" fmla="*/ 360 h 360"/>
                <a:gd name="T16" fmla="*/ 166 w 271"/>
                <a:gd name="T17" fmla="*/ 360 h 360"/>
                <a:gd name="T18" fmla="*/ 88 w 271"/>
                <a:gd name="T19" fmla="*/ 221 h 360"/>
                <a:gd name="T20" fmla="*/ 88 w 271"/>
                <a:gd name="T21" fmla="*/ 360 h 360"/>
                <a:gd name="T22" fmla="*/ 116 w 271"/>
                <a:gd name="T23" fmla="*/ 171 h 360"/>
                <a:gd name="T24" fmla="*/ 173 w 271"/>
                <a:gd name="T25" fmla="*/ 122 h 360"/>
                <a:gd name="T26" fmla="*/ 121 w 271"/>
                <a:gd name="T27" fmla="*/ 72 h 360"/>
                <a:gd name="T28" fmla="*/ 88 w 271"/>
                <a:gd name="T29" fmla="*/ 72 h 360"/>
                <a:gd name="T30" fmla="*/ 88 w 271"/>
                <a:gd name="T31" fmla="*/ 171 h 360"/>
                <a:gd name="T32" fmla="*/ 116 w 271"/>
                <a:gd name="T33" fmla="*/ 17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360">
                  <a:moveTo>
                    <a:pt x="88" y="360"/>
                  </a:moveTo>
                  <a:cubicBezTo>
                    <a:pt x="0" y="360"/>
                    <a:pt x="0" y="360"/>
                    <a:pt x="0" y="360"/>
                  </a:cubicBezTo>
                  <a:cubicBezTo>
                    <a:pt x="0" y="0"/>
                    <a:pt x="0" y="0"/>
                    <a:pt x="0" y="0"/>
                  </a:cubicBezTo>
                  <a:cubicBezTo>
                    <a:pt x="117" y="0"/>
                    <a:pt x="117" y="0"/>
                    <a:pt x="117" y="0"/>
                  </a:cubicBezTo>
                  <a:cubicBezTo>
                    <a:pt x="164" y="0"/>
                    <a:pt x="199" y="9"/>
                    <a:pt x="222" y="27"/>
                  </a:cubicBezTo>
                  <a:cubicBezTo>
                    <a:pt x="247" y="46"/>
                    <a:pt x="261" y="79"/>
                    <a:pt x="261" y="118"/>
                  </a:cubicBezTo>
                  <a:cubicBezTo>
                    <a:pt x="261" y="173"/>
                    <a:pt x="238" y="209"/>
                    <a:pt x="192" y="228"/>
                  </a:cubicBezTo>
                  <a:cubicBezTo>
                    <a:pt x="271" y="360"/>
                    <a:pt x="271" y="360"/>
                    <a:pt x="271" y="360"/>
                  </a:cubicBezTo>
                  <a:cubicBezTo>
                    <a:pt x="166" y="360"/>
                    <a:pt x="166" y="360"/>
                    <a:pt x="166" y="360"/>
                  </a:cubicBezTo>
                  <a:cubicBezTo>
                    <a:pt x="88" y="221"/>
                    <a:pt x="88" y="221"/>
                    <a:pt x="88" y="221"/>
                  </a:cubicBezTo>
                  <a:lnTo>
                    <a:pt x="88" y="360"/>
                  </a:lnTo>
                  <a:close/>
                  <a:moveTo>
                    <a:pt x="116" y="171"/>
                  </a:moveTo>
                  <a:cubicBezTo>
                    <a:pt x="151" y="171"/>
                    <a:pt x="173" y="153"/>
                    <a:pt x="173" y="122"/>
                  </a:cubicBezTo>
                  <a:cubicBezTo>
                    <a:pt x="173" y="92"/>
                    <a:pt x="152" y="72"/>
                    <a:pt x="121" y="72"/>
                  </a:cubicBezTo>
                  <a:cubicBezTo>
                    <a:pt x="88" y="72"/>
                    <a:pt x="88" y="72"/>
                    <a:pt x="88" y="72"/>
                  </a:cubicBezTo>
                  <a:cubicBezTo>
                    <a:pt x="88" y="171"/>
                    <a:pt x="88" y="171"/>
                    <a:pt x="88" y="171"/>
                  </a:cubicBezTo>
                  <a:lnTo>
                    <a:pt x="11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0" name="Freeform 39"/>
            <p:cNvSpPr>
              <a:spLocks noEditPoints="1"/>
            </p:cNvSpPr>
            <p:nvPr/>
          </p:nvSpPr>
          <p:spPr bwMode="auto">
            <a:xfrm>
              <a:off x="1176338" y="6526213"/>
              <a:ext cx="174625" cy="180975"/>
            </a:xfrm>
            <a:custGeom>
              <a:avLst/>
              <a:gdLst>
                <a:gd name="T0" fmla="*/ 73 w 110"/>
                <a:gd name="T1" fmla="*/ 0 h 114"/>
                <a:gd name="T2" fmla="*/ 38 w 110"/>
                <a:gd name="T3" fmla="*/ 0 h 114"/>
                <a:gd name="T4" fmla="*/ 0 w 110"/>
                <a:gd name="T5" fmla="*/ 114 h 114"/>
                <a:gd name="T6" fmla="*/ 29 w 110"/>
                <a:gd name="T7" fmla="*/ 114 h 114"/>
                <a:gd name="T8" fmla="*/ 36 w 110"/>
                <a:gd name="T9" fmla="*/ 92 h 114"/>
                <a:gd name="T10" fmla="*/ 73 w 110"/>
                <a:gd name="T11" fmla="*/ 92 h 114"/>
                <a:gd name="T12" fmla="*/ 80 w 110"/>
                <a:gd name="T13" fmla="*/ 114 h 114"/>
                <a:gd name="T14" fmla="*/ 110 w 110"/>
                <a:gd name="T15" fmla="*/ 114 h 114"/>
                <a:gd name="T16" fmla="*/ 73 w 110"/>
                <a:gd name="T17" fmla="*/ 0 h 114"/>
                <a:gd name="T18" fmla="*/ 43 w 110"/>
                <a:gd name="T19" fmla="*/ 70 h 114"/>
                <a:gd name="T20" fmla="*/ 55 w 110"/>
                <a:gd name="T21" fmla="*/ 33 h 114"/>
                <a:gd name="T22" fmla="*/ 66 w 110"/>
                <a:gd name="T23" fmla="*/ 70 h 114"/>
                <a:gd name="T24" fmla="*/ 43 w 110"/>
                <a:gd name="T25" fmla="*/ 7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14">
                  <a:moveTo>
                    <a:pt x="73" y="0"/>
                  </a:moveTo>
                  <a:lnTo>
                    <a:pt x="38" y="0"/>
                  </a:lnTo>
                  <a:lnTo>
                    <a:pt x="0" y="114"/>
                  </a:lnTo>
                  <a:lnTo>
                    <a:pt x="29" y="114"/>
                  </a:lnTo>
                  <a:lnTo>
                    <a:pt x="36" y="92"/>
                  </a:lnTo>
                  <a:lnTo>
                    <a:pt x="73" y="92"/>
                  </a:lnTo>
                  <a:lnTo>
                    <a:pt x="80" y="114"/>
                  </a:lnTo>
                  <a:lnTo>
                    <a:pt x="110" y="114"/>
                  </a:lnTo>
                  <a:lnTo>
                    <a:pt x="73" y="0"/>
                  </a:lnTo>
                  <a:close/>
                  <a:moveTo>
                    <a:pt x="43" y="70"/>
                  </a:moveTo>
                  <a:lnTo>
                    <a:pt x="55" y="33"/>
                  </a:lnTo>
                  <a:lnTo>
                    <a:pt x="66" y="70"/>
                  </a:lnTo>
                  <a:lnTo>
                    <a:pt x="43"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5" name="Bildplatzhalter 4"/>
          <p:cNvSpPr>
            <a:spLocks noGrp="1"/>
          </p:cNvSpPr>
          <p:nvPr>
            <p:ph type="pic" sz="quarter" idx="12"/>
          </p:nvPr>
        </p:nvSpPr>
        <p:spPr>
          <a:xfrm>
            <a:off x="6462617" y="0"/>
            <a:ext cx="5726208" cy="6858000"/>
          </a:xfrm>
          <a:solidFill>
            <a:schemeClr val="bg1">
              <a:lumMod val="65000"/>
            </a:schemeClr>
          </a:solidFill>
          <a:ln w="12700">
            <a:noFill/>
          </a:ln>
        </p:spPr>
        <p:txBody>
          <a:bodyPr anchor="ctr" anchorCtr="0"/>
          <a:lstStyle>
            <a:lvl1pPr algn="ctr">
              <a:defRPr/>
            </a:lvl1pPr>
          </a:lstStyle>
          <a:p>
            <a:r>
              <a:rPr lang="en-US" dirty="0"/>
              <a:t>Click icon to add picture</a:t>
            </a:r>
            <a:endParaRPr lang="de-CH" dirty="0"/>
          </a:p>
        </p:txBody>
      </p:sp>
      <p:sp>
        <p:nvSpPr>
          <p:cNvPr id="2" name="Title 1"/>
          <p:cNvSpPr>
            <a:spLocks noGrp="1"/>
          </p:cNvSpPr>
          <p:nvPr>
            <p:ph type="title"/>
          </p:nvPr>
        </p:nvSpPr>
        <p:spPr>
          <a:xfrm>
            <a:off x="526912" y="600076"/>
            <a:ext cx="5548456" cy="1752980"/>
          </a:xfrm>
          <a:prstGeom prst="rect">
            <a:avLst/>
          </a:prstGeom>
        </p:spPr>
        <p:txBody>
          <a:bodyPr anchor="b" anchorCtr="0">
            <a:noAutofit/>
          </a:bodyPr>
          <a:lstStyle>
            <a:lvl1pPr algn="l">
              <a:defRPr sz="3000" b="1" cap="none" baseline="0">
                <a:solidFill>
                  <a:schemeClr val="bg1"/>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26913" y="2692050"/>
            <a:ext cx="5548456" cy="2880000"/>
          </a:xfrm>
          <a:prstGeom prst="rect">
            <a:avLst/>
          </a:prstGeom>
        </p:spPr>
        <p:txBody>
          <a:bodyPr lIns="0" tIns="0" rIns="0" bIns="0" anchor="t"/>
          <a:lstStyle>
            <a:lvl1pPr marL="228600" indent="-228600">
              <a:lnSpc>
                <a:spcPct val="90000"/>
              </a:lnSpc>
              <a:spcBef>
                <a:spcPts val="1500"/>
              </a:spcBef>
              <a:buClr>
                <a:schemeClr val="accent6"/>
              </a:buClr>
              <a:buFont typeface="Wingdings" charset="2"/>
              <a:buChar char="§"/>
              <a:defRPr sz="2000">
                <a:solidFill>
                  <a:schemeClr val="bg1"/>
                </a:solidFill>
              </a:defRPr>
            </a:lvl1pPr>
            <a:lvl2pPr marL="514350" indent="-228600">
              <a:lnSpc>
                <a:spcPct val="90000"/>
              </a:lnSpc>
              <a:buClr>
                <a:schemeClr val="accent6"/>
              </a:buClr>
              <a:buFont typeface="Wingdings" charset="2"/>
              <a:buChar char="§"/>
              <a:tabLst/>
              <a:defRPr sz="1800">
                <a:solidFill>
                  <a:schemeClr val="bg1"/>
                </a:solidFill>
              </a:defRPr>
            </a:lvl2pPr>
            <a:lvl3pPr marL="1200150" indent="-285750">
              <a:lnSpc>
                <a:spcPct val="90000"/>
              </a:lnSpc>
              <a:buClr>
                <a:schemeClr val="accent6"/>
              </a:buClr>
              <a:buFont typeface="Wingdings" charset="2"/>
              <a:buChar char="§"/>
              <a:defRPr sz="1600">
                <a:solidFill>
                  <a:schemeClr val="bg1"/>
                </a:solidFill>
              </a:defRPr>
            </a:lvl3pPr>
            <a:lvl4pPr marL="1657350" indent="-285750">
              <a:lnSpc>
                <a:spcPct val="90000"/>
              </a:lnSpc>
              <a:buClr>
                <a:schemeClr val="accent6"/>
              </a:buClr>
              <a:buFont typeface="Wingdings" charset="2"/>
              <a:buChar char="§"/>
              <a:defRPr sz="1400">
                <a:solidFill>
                  <a:schemeClr val="bg1"/>
                </a:solidFill>
              </a:defRPr>
            </a:lvl4pPr>
            <a:lvl5pPr marL="2114550" indent="-285750">
              <a:lnSpc>
                <a:spcPct val="90000"/>
              </a:lnSpc>
              <a:buClr>
                <a:schemeClr val="accent6"/>
              </a:buClr>
              <a:buFont typeface="Wingdings" charset="2"/>
              <a:buChar char="§"/>
              <a:defRPr sz="1400">
                <a:solidFill>
                  <a:schemeClr val="bg1"/>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10"/>
          </p:nvPr>
        </p:nvSpPr>
        <p:spPr/>
        <p:txBody>
          <a:bodyPr/>
          <a:lstStyle/>
          <a:p>
            <a:r>
              <a:rPr lang="en-US" dirty="0"/>
              <a:t> Confidential: For Internal Use Only</a:t>
            </a:r>
            <a:endParaRPr lang="en-GB" dirty="0"/>
          </a:p>
        </p:txBody>
      </p:sp>
      <p:sp>
        <p:nvSpPr>
          <p:cNvPr id="8" name="Slide Number Placeholder 7"/>
          <p:cNvSpPr>
            <a:spLocks noGrp="1"/>
          </p:cNvSpPr>
          <p:nvPr>
            <p:ph type="sldNum" sz="quarter" idx="11"/>
          </p:nvPr>
        </p:nvSpPr>
        <p:spPr/>
        <p:txBody>
          <a:bodyPr/>
          <a:lstStyle/>
          <a:p>
            <a:fld id="{EBA4241B-C98C-456F-BAB7-949B8A5FA995}" type="slidenum">
              <a:rPr lang="en-GB" smtClean="0"/>
              <a:pPr/>
              <a:t>‹#›</a:t>
            </a:fld>
            <a:endParaRPr lang="en-GB" dirty="0"/>
          </a:p>
        </p:txBody>
      </p:sp>
    </p:spTree>
    <p:extLst>
      <p:ext uri="{BB962C8B-B14F-4D97-AF65-F5344CB8AC3E}">
        <p14:creationId xmlns:p14="http://schemas.microsoft.com/office/powerpoint/2010/main" val="1139387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bg>
      <p:bgPr>
        <a:solidFill>
          <a:schemeClr val="accent4"/>
        </a:solidFill>
        <a:effectLst/>
      </p:bgPr>
    </p:bg>
    <p:spTree>
      <p:nvGrpSpPr>
        <p:cNvPr id="1" name=""/>
        <p:cNvGrpSpPr/>
        <p:nvPr/>
      </p:nvGrpSpPr>
      <p:grpSpPr>
        <a:xfrm>
          <a:off x="0" y="0"/>
          <a:ext cx="0" cy="0"/>
          <a:chOff x="0" y="0"/>
          <a:chExt cx="0" cy="0"/>
        </a:xfrm>
      </p:grpSpPr>
      <p:sp>
        <p:nvSpPr>
          <p:cNvPr id="41" name="Rectangle 40"/>
          <p:cNvSpPr/>
          <p:nvPr userDrawn="1"/>
        </p:nvSpPr>
        <p:spPr>
          <a:xfrm>
            <a:off x="-2" y="691376"/>
            <a:ext cx="6348348" cy="6166624"/>
          </a:xfrm>
          <a:prstGeom prst="rect">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grpSp>
        <p:nvGrpSpPr>
          <p:cNvPr id="18" name="Group 17"/>
          <p:cNvGrpSpPr/>
          <p:nvPr userDrawn="1"/>
        </p:nvGrpSpPr>
        <p:grpSpPr>
          <a:xfrm>
            <a:off x="7404412" y="1248451"/>
            <a:ext cx="4240024" cy="4864498"/>
            <a:chOff x="9959950" y="4707058"/>
            <a:chExt cx="2029842" cy="1996506"/>
          </a:xfrm>
          <a:solidFill>
            <a:schemeClr val="bg1">
              <a:alpha val="5000"/>
            </a:schemeClr>
          </a:solidFill>
        </p:grpSpPr>
        <p:sp>
          <p:nvSpPr>
            <p:cNvPr id="19" name="Freeform 18"/>
            <p:cNvSpPr>
              <a:spLocks/>
            </p:cNvSpPr>
            <p:nvPr userDrawn="1"/>
          </p:nvSpPr>
          <p:spPr bwMode="auto">
            <a:xfrm>
              <a:off x="11304825" y="5592639"/>
              <a:ext cx="161099" cy="398038"/>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19"/>
            <p:cNvSpPr>
              <a:spLocks/>
            </p:cNvSpPr>
            <p:nvPr userDrawn="1"/>
          </p:nvSpPr>
          <p:spPr bwMode="auto">
            <a:xfrm>
              <a:off x="10253507" y="4707058"/>
              <a:ext cx="961818" cy="1598468"/>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1" name="Freeform 20"/>
            <p:cNvSpPr>
              <a:spLocks/>
            </p:cNvSpPr>
            <p:nvPr userDrawn="1"/>
          </p:nvSpPr>
          <p:spPr bwMode="auto">
            <a:xfrm>
              <a:off x="10986207" y="5311485"/>
              <a:ext cx="158712" cy="679191"/>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2" name="Freeform 21"/>
            <p:cNvSpPr>
              <a:spLocks/>
            </p:cNvSpPr>
            <p:nvPr userDrawn="1"/>
          </p:nvSpPr>
          <p:spPr bwMode="auto">
            <a:xfrm>
              <a:off x="11144920" y="5450483"/>
              <a:ext cx="389023" cy="142157"/>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3" name="Freeform 22"/>
            <p:cNvSpPr>
              <a:spLocks/>
            </p:cNvSpPr>
            <p:nvPr userDrawn="1"/>
          </p:nvSpPr>
          <p:spPr bwMode="auto">
            <a:xfrm>
              <a:off x="9959950" y="4962940"/>
              <a:ext cx="547735" cy="929808"/>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4" name="Freeform 23"/>
            <p:cNvSpPr>
              <a:spLocks/>
            </p:cNvSpPr>
            <p:nvPr userDrawn="1"/>
          </p:nvSpPr>
          <p:spPr bwMode="auto">
            <a:xfrm>
              <a:off x="9963530" y="5602116"/>
              <a:ext cx="1022678" cy="1101448"/>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 name="Freeform 24"/>
            <p:cNvSpPr>
              <a:spLocks/>
            </p:cNvSpPr>
            <p:nvPr userDrawn="1"/>
          </p:nvSpPr>
          <p:spPr bwMode="auto">
            <a:xfrm>
              <a:off x="11465923" y="5813771"/>
              <a:ext cx="523869" cy="407515"/>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6" name="Rectangle 25"/>
          <p:cNvSpPr/>
          <p:nvPr userDrawn="1"/>
        </p:nvSpPr>
        <p:spPr>
          <a:xfrm>
            <a:off x="0" y="0"/>
            <a:ext cx="12188825" cy="6978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solidFill>
                <a:prstClr val="white"/>
              </a:solidFill>
            </a:endParaRPr>
          </a:p>
        </p:txBody>
      </p:sp>
      <p:grpSp>
        <p:nvGrpSpPr>
          <p:cNvPr id="28" name="Group 27"/>
          <p:cNvGrpSpPr>
            <a:grpSpLocks noChangeAspect="1"/>
          </p:cNvGrpSpPr>
          <p:nvPr userDrawn="1"/>
        </p:nvGrpSpPr>
        <p:grpSpPr>
          <a:xfrm>
            <a:off x="403282" y="151854"/>
            <a:ext cx="1297406" cy="418699"/>
            <a:chOff x="254000" y="6443663"/>
            <a:chExt cx="1096963" cy="354012"/>
          </a:xfrm>
          <a:solidFill>
            <a:schemeClr val="bg1"/>
          </a:solidFill>
        </p:grpSpPr>
        <p:sp>
          <p:nvSpPr>
            <p:cNvPr id="29" name="Freeform 28"/>
            <p:cNvSpPr>
              <a:spLocks/>
            </p:cNvSpPr>
            <p:nvPr/>
          </p:nvSpPr>
          <p:spPr bwMode="auto">
            <a:xfrm>
              <a:off x="465138" y="6600825"/>
              <a:ext cx="25400" cy="71437"/>
            </a:xfrm>
            <a:custGeom>
              <a:avLst/>
              <a:gdLst>
                <a:gd name="T0" fmla="*/ 16 w 16"/>
                <a:gd name="T1" fmla="*/ 16 h 45"/>
                <a:gd name="T2" fmla="*/ 0 w 16"/>
                <a:gd name="T3" fmla="*/ 0 h 45"/>
                <a:gd name="T4" fmla="*/ 0 w 16"/>
                <a:gd name="T5" fmla="*/ 45 h 45"/>
                <a:gd name="T6" fmla="*/ 16 w 16"/>
                <a:gd name="T7" fmla="*/ 45 h 45"/>
                <a:gd name="T8" fmla="*/ 16 w 16"/>
                <a:gd name="T9" fmla="*/ 16 h 45"/>
              </a:gdLst>
              <a:ahLst/>
              <a:cxnLst>
                <a:cxn ang="0">
                  <a:pos x="T0" y="T1"/>
                </a:cxn>
                <a:cxn ang="0">
                  <a:pos x="T2" y="T3"/>
                </a:cxn>
                <a:cxn ang="0">
                  <a:pos x="T4" y="T5"/>
                </a:cxn>
                <a:cxn ang="0">
                  <a:pos x="T6" y="T7"/>
                </a:cxn>
                <a:cxn ang="0">
                  <a:pos x="T8" y="T9"/>
                </a:cxn>
              </a:cxnLst>
              <a:rect l="0" t="0" r="r" b="b"/>
              <a:pathLst>
                <a:path w="16" h="45">
                  <a:moveTo>
                    <a:pt x="16" y="16"/>
                  </a:moveTo>
                  <a:lnTo>
                    <a:pt x="0" y="0"/>
                  </a:lnTo>
                  <a:lnTo>
                    <a:pt x="0" y="45"/>
                  </a:lnTo>
                  <a:lnTo>
                    <a:pt x="16" y="45"/>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29"/>
            <p:cNvSpPr>
              <a:spLocks/>
            </p:cNvSpPr>
            <p:nvPr/>
          </p:nvSpPr>
          <p:spPr bwMode="auto">
            <a:xfrm>
              <a:off x="300038" y="6443663"/>
              <a:ext cx="150813" cy="284162"/>
            </a:xfrm>
            <a:custGeom>
              <a:avLst/>
              <a:gdLst>
                <a:gd name="T0" fmla="*/ 178 w 299"/>
                <a:gd name="T1" fmla="*/ 212 h 563"/>
                <a:gd name="T2" fmla="*/ 299 w 299"/>
                <a:gd name="T3" fmla="*/ 212 h 563"/>
                <a:gd name="T4" fmla="*/ 250 w 299"/>
                <a:gd name="T5" fmla="*/ 163 h 563"/>
                <a:gd name="T6" fmla="*/ 249 w 299"/>
                <a:gd name="T7" fmla="*/ 163 h 563"/>
                <a:gd name="T8" fmla="*/ 186 w 299"/>
                <a:gd name="T9" fmla="*/ 163 h 563"/>
                <a:gd name="T10" fmla="*/ 260 w 299"/>
                <a:gd name="T11" fmla="*/ 81 h 563"/>
                <a:gd name="T12" fmla="*/ 178 w 299"/>
                <a:gd name="T13" fmla="*/ 0 h 563"/>
                <a:gd name="T14" fmla="*/ 178 w 299"/>
                <a:gd name="T15" fmla="*/ 163 h 563"/>
                <a:gd name="T16" fmla="*/ 178 w 299"/>
                <a:gd name="T17" fmla="*/ 163 h 563"/>
                <a:gd name="T18" fmla="*/ 43 w 299"/>
                <a:gd name="T19" fmla="*/ 28 h 563"/>
                <a:gd name="T20" fmla="*/ 22 w 299"/>
                <a:gd name="T21" fmla="*/ 40 h 563"/>
                <a:gd name="T22" fmla="*/ 0 w 299"/>
                <a:gd name="T23" fmla="*/ 55 h 563"/>
                <a:gd name="T24" fmla="*/ 129 w 299"/>
                <a:gd name="T25" fmla="*/ 183 h 563"/>
                <a:gd name="T26" fmla="*/ 129 w 299"/>
                <a:gd name="T27" fmla="*/ 464 h 563"/>
                <a:gd name="T28" fmla="*/ 228 w 299"/>
                <a:gd name="T29" fmla="*/ 563 h 563"/>
                <a:gd name="T30" fmla="*/ 228 w 299"/>
                <a:gd name="T31" fmla="*/ 493 h 563"/>
                <a:gd name="T32" fmla="*/ 178 w 299"/>
                <a:gd name="T33" fmla="*/ 443 h 563"/>
                <a:gd name="T34" fmla="*/ 178 w 299"/>
                <a:gd name="T35" fmla="*/ 21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563">
                  <a:moveTo>
                    <a:pt x="178" y="212"/>
                  </a:moveTo>
                  <a:cubicBezTo>
                    <a:pt x="299" y="212"/>
                    <a:pt x="299" y="212"/>
                    <a:pt x="299" y="212"/>
                  </a:cubicBezTo>
                  <a:cubicBezTo>
                    <a:pt x="250" y="163"/>
                    <a:pt x="250" y="163"/>
                    <a:pt x="250" y="163"/>
                  </a:cubicBezTo>
                  <a:cubicBezTo>
                    <a:pt x="249" y="163"/>
                    <a:pt x="249" y="163"/>
                    <a:pt x="249" y="163"/>
                  </a:cubicBezTo>
                  <a:cubicBezTo>
                    <a:pt x="186" y="163"/>
                    <a:pt x="186" y="163"/>
                    <a:pt x="186" y="163"/>
                  </a:cubicBezTo>
                  <a:cubicBezTo>
                    <a:pt x="227" y="159"/>
                    <a:pt x="260" y="124"/>
                    <a:pt x="260" y="81"/>
                  </a:cubicBezTo>
                  <a:cubicBezTo>
                    <a:pt x="260" y="36"/>
                    <a:pt x="223" y="0"/>
                    <a:pt x="178" y="0"/>
                  </a:cubicBezTo>
                  <a:cubicBezTo>
                    <a:pt x="178" y="163"/>
                    <a:pt x="178" y="163"/>
                    <a:pt x="178" y="163"/>
                  </a:cubicBezTo>
                  <a:cubicBezTo>
                    <a:pt x="178" y="163"/>
                    <a:pt x="178" y="163"/>
                    <a:pt x="178" y="163"/>
                  </a:cubicBezTo>
                  <a:cubicBezTo>
                    <a:pt x="43" y="28"/>
                    <a:pt x="43" y="28"/>
                    <a:pt x="43" y="28"/>
                  </a:cubicBezTo>
                  <a:cubicBezTo>
                    <a:pt x="36" y="31"/>
                    <a:pt x="29" y="35"/>
                    <a:pt x="22" y="40"/>
                  </a:cubicBezTo>
                  <a:cubicBezTo>
                    <a:pt x="14" y="45"/>
                    <a:pt x="7" y="50"/>
                    <a:pt x="0" y="55"/>
                  </a:cubicBezTo>
                  <a:cubicBezTo>
                    <a:pt x="129" y="183"/>
                    <a:pt x="129" y="183"/>
                    <a:pt x="129" y="183"/>
                  </a:cubicBezTo>
                  <a:cubicBezTo>
                    <a:pt x="129" y="464"/>
                    <a:pt x="129" y="464"/>
                    <a:pt x="129" y="464"/>
                  </a:cubicBezTo>
                  <a:cubicBezTo>
                    <a:pt x="228" y="563"/>
                    <a:pt x="228" y="563"/>
                    <a:pt x="228" y="563"/>
                  </a:cubicBezTo>
                  <a:cubicBezTo>
                    <a:pt x="228" y="493"/>
                    <a:pt x="228" y="493"/>
                    <a:pt x="228" y="493"/>
                  </a:cubicBezTo>
                  <a:cubicBezTo>
                    <a:pt x="178" y="443"/>
                    <a:pt x="178" y="443"/>
                    <a:pt x="178" y="443"/>
                  </a:cubicBezTo>
                  <a:lnTo>
                    <a:pt x="178"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30"/>
            <p:cNvSpPr>
              <a:spLocks/>
            </p:cNvSpPr>
            <p:nvPr/>
          </p:nvSpPr>
          <p:spPr bwMode="auto">
            <a:xfrm>
              <a:off x="414338" y="6550025"/>
              <a:ext cx="25400" cy="122237"/>
            </a:xfrm>
            <a:custGeom>
              <a:avLst/>
              <a:gdLst>
                <a:gd name="T0" fmla="*/ 0 w 16"/>
                <a:gd name="T1" fmla="*/ 0 h 77"/>
                <a:gd name="T2" fmla="*/ 0 w 16"/>
                <a:gd name="T3" fmla="*/ 77 h 77"/>
                <a:gd name="T4" fmla="*/ 16 w 16"/>
                <a:gd name="T5" fmla="*/ 77 h 77"/>
                <a:gd name="T6" fmla="*/ 16 w 16"/>
                <a:gd name="T7" fmla="*/ 16 h 77"/>
                <a:gd name="T8" fmla="*/ 0 w 16"/>
                <a:gd name="T9" fmla="*/ 0 h 77"/>
              </a:gdLst>
              <a:ahLst/>
              <a:cxnLst>
                <a:cxn ang="0">
                  <a:pos x="T0" y="T1"/>
                </a:cxn>
                <a:cxn ang="0">
                  <a:pos x="T2" y="T3"/>
                </a:cxn>
                <a:cxn ang="0">
                  <a:pos x="T4" y="T5"/>
                </a:cxn>
                <a:cxn ang="0">
                  <a:pos x="T6" y="T7"/>
                </a:cxn>
                <a:cxn ang="0">
                  <a:pos x="T8" y="T9"/>
                </a:cxn>
              </a:cxnLst>
              <a:rect l="0" t="0" r="r" b="b"/>
              <a:pathLst>
                <a:path w="16" h="77">
                  <a:moveTo>
                    <a:pt x="0" y="0"/>
                  </a:moveTo>
                  <a:lnTo>
                    <a:pt x="0" y="77"/>
                  </a:lnTo>
                  <a:lnTo>
                    <a:pt x="16" y="77"/>
                  </a:lnTo>
                  <a:lnTo>
                    <a:pt x="16"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31"/>
            <p:cNvSpPr>
              <a:spLocks/>
            </p:cNvSpPr>
            <p:nvPr/>
          </p:nvSpPr>
          <p:spPr bwMode="auto">
            <a:xfrm>
              <a:off x="439738" y="6575425"/>
              <a:ext cx="60325" cy="25400"/>
            </a:xfrm>
            <a:custGeom>
              <a:avLst/>
              <a:gdLst>
                <a:gd name="T0" fmla="*/ 38 w 38"/>
                <a:gd name="T1" fmla="*/ 16 h 16"/>
                <a:gd name="T2" fmla="*/ 22 w 38"/>
                <a:gd name="T3" fmla="*/ 0 h 16"/>
                <a:gd name="T4" fmla="*/ 0 w 38"/>
                <a:gd name="T5" fmla="*/ 0 h 16"/>
                <a:gd name="T6" fmla="*/ 16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22" y="0"/>
                  </a:lnTo>
                  <a:lnTo>
                    <a:pt x="0" y="0"/>
                  </a:lnTo>
                  <a:lnTo>
                    <a:pt x="16" y="1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2"/>
            <p:cNvSpPr>
              <a:spLocks/>
            </p:cNvSpPr>
            <p:nvPr/>
          </p:nvSpPr>
          <p:spPr bwMode="auto">
            <a:xfrm>
              <a:off x="254000" y="6489700"/>
              <a:ext cx="85725" cy="163512"/>
            </a:xfrm>
            <a:custGeom>
              <a:avLst/>
              <a:gdLst>
                <a:gd name="T0" fmla="*/ 170 w 170"/>
                <a:gd name="T1" fmla="*/ 327 h 327"/>
                <a:gd name="T2" fmla="*/ 170 w 170"/>
                <a:gd name="T3" fmla="*/ 324 h 327"/>
                <a:gd name="T4" fmla="*/ 170 w 170"/>
                <a:gd name="T5" fmla="*/ 324 h 327"/>
                <a:gd name="T6" fmla="*/ 170 w 170"/>
                <a:gd name="T7" fmla="*/ 114 h 327"/>
                <a:gd name="T8" fmla="*/ 56 w 170"/>
                <a:gd name="T9" fmla="*/ 0 h 327"/>
                <a:gd name="T10" fmla="*/ 29 w 170"/>
                <a:gd name="T11" fmla="*/ 43 h 327"/>
                <a:gd name="T12" fmla="*/ 121 w 170"/>
                <a:gd name="T13" fmla="*/ 135 h 327"/>
                <a:gd name="T14" fmla="*/ 121 w 170"/>
                <a:gd name="T15" fmla="*/ 205 h 327"/>
                <a:gd name="T16" fmla="*/ 121 w 170"/>
                <a:gd name="T17" fmla="*/ 205 h 327"/>
                <a:gd name="T18" fmla="*/ 9 w 170"/>
                <a:gd name="T19" fmla="*/ 93 h 327"/>
                <a:gd name="T20" fmla="*/ 0 w 170"/>
                <a:gd name="T21" fmla="*/ 155 h 327"/>
                <a:gd name="T22" fmla="*/ 170 w 170"/>
                <a:gd name="T23"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327">
                  <a:moveTo>
                    <a:pt x="170" y="327"/>
                  </a:moveTo>
                  <a:cubicBezTo>
                    <a:pt x="170" y="324"/>
                    <a:pt x="170" y="324"/>
                    <a:pt x="170" y="324"/>
                  </a:cubicBezTo>
                  <a:cubicBezTo>
                    <a:pt x="170" y="324"/>
                    <a:pt x="170" y="324"/>
                    <a:pt x="170" y="324"/>
                  </a:cubicBezTo>
                  <a:cubicBezTo>
                    <a:pt x="170" y="114"/>
                    <a:pt x="170" y="114"/>
                    <a:pt x="170" y="114"/>
                  </a:cubicBezTo>
                  <a:cubicBezTo>
                    <a:pt x="56" y="0"/>
                    <a:pt x="56" y="0"/>
                    <a:pt x="56" y="0"/>
                  </a:cubicBezTo>
                  <a:cubicBezTo>
                    <a:pt x="46" y="13"/>
                    <a:pt x="36" y="28"/>
                    <a:pt x="29" y="43"/>
                  </a:cubicBezTo>
                  <a:cubicBezTo>
                    <a:pt x="121" y="135"/>
                    <a:pt x="121" y="135"/>
                    <a:pt x="121" y="135"/>
                  </a:cubicBezTo>
                  <a:cubicBezTo>
                    <a:pt x="121" y="205"/>
                    <a:pt x="121" y="205"/>
                    <a:pt x="121" y="205"/>
                  </a:cubicBezTo>
                  <a:cubicBezTo>
                    <a:pt x="121" y="205"/>
                    <a:pt x="121" y="205"/>
                    <a:pt x="121" y="205"/>
                  </a:cubicBezTo>
                  <a:cubicBezTo>
                    <a:pt x="9" y="93"/>
                    <a:pt x="9" y="93"/>
                    <a:pt x="9" y="93"/>
                  </a:cubicBezTo>
                  <a:cubicBezTo>
                    <a:pt x="4" y="113"/>
                    <a:pt x="1" y="133"/>
                    <a:pt x="0" y="155"/>
                  </a:cubicBezTo>
                  <a:cubicBezTo>
                    <a:pt x="0" y="155"/>
                    <a:pt x="165" y="322"/>
                    <a:pt x="170"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33"/>
            <p:cNvSpPr>
              <a:spLocks/>
            </p:cNvSpPr>
            <p:nvPr/>
          </p:nvSpPr>
          <p:spPr bwMode="auto">
            <a:xfrm>
              <a:off x="254000" y="6602413"/>
              <a:ext cx="160338" cy="195262"/>
            </a:xfrm>
            <a:custGeom>
              <a:avLst/>
              <a:gdLst>
                <a:gd name="T0" fmla="*/ 0 w 101"/>
                <a:gd name="T1" fmla="*/ 0 h 123"/>
                <a:gd name="T2" fmla="*/ 0 w 101"/>
                <a:gd name="T3" fmla="*/ 23 h 123"/>
                <a:gd name="T4" fmla="*/ 101 w 101"/>
                <a:gd name="T5" fmla="*/ 123 h 123"/>
                <a:gd name="T6" fmla="*/ 101 w 101"/>
                <a:gd name="T7" fmla="*/ 101 h 123"/>
                <a:gd name="T8" fmla="*/ 0 w 101"/>
                <a:gd name="T9" fmla="*/ 0 h 123"/>
              </a:gdLst>
              <a:ahLst/>
              <a:cxnLst>
                <a:cxn ang="0">
                  <a:pos x="T0" y="T1"/>
                </a:cxn>
                <a:cxn ang="0">
                  <a:pos x="T2" y="T3"/>
                </a:cxn>
                <a:cxn ang="0">
                  <a:pos x="T4" y="T5"/>
                </a:cxn>
                <a:cxn ang="0">
                  <a:pos x="T6" y="T7"/>
                </a:cxn>
                <a:cxn ang="0">
                  <a:pos x="T8" y="T9"/>
                </a:cxn>
              </a:cxnLst>
              <a:rect l="0" t="0" r="r" b="b"/>
              <a:pathLst>
                <a:path w="101" h="123">
                  <a:moveTo>
                    <a:pt x="0" y="0"/>
                  </a:moveTo>
                  <a:lnTo>
                    <a:pt x="0" y="23"/>
                  </a:lnTo>
                  <a:lnTo>
                    <a:pt x="101" y="123"/>
                  </a:lnTo>
                  <a:lnTo>
                    <a:pt x="101" y="10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4"/>
            <p:cNvSpPr>
              <a:spLocks/>
            </p:cNvSpPr>
            <p:nvPr/>
          </p:nvSpPr>
          <p:spPr bwMode="auto">
            <a:xfrm>
              <a:off x="490538" y="6640513"/>
              <a:ext cx="80963" cy="73025"/>
            </a:xfrm>
            <a:custGeom>
              <a:avLst/>
              <a:gdLst>
                <a:gd name="T0" fmla="*/ 99 w 163"/>
                <a:gd name="T1" fmla="*/ 0 h 145"/>
                <a:gd name="T2" fmla="*/ 49 w 163"/>
                <a:gd name="T3" fmla="*/ 0 h 145"/>
                <a:gd name="T4" fmla="*/ 49 w 163"/>
                <a:gd name="T5" fmla="*/ 63 h 145"/>
                <a:gd name="T6" fmla="*/ 0 w 163"/>
                <a:gd name="T7" fmla="*/ 63 h 145"/>
                <a:gd name="T8" fmla="*/ 81 w 163"/>
                <a:gd name="T9" fmla="*/ 145 h 145"/>
                <a:gd name="T10" fmla="*/ 163 w 163"/>
                <a:gd name="T11" fmla="*/ 63 h 145"/>
                <a:gd name="T12" fmla="*/ 99 w 163"/>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63" h="145">
                  <a:moveTo>
                    <a:pt x="99" y="0"/>
                  </a:moveTo>
                  <a:cubicBezTo>
                    <a:pt x="49" y="0"/>
                    <a:pt x="49" y="0"/>
                    <a:pt x="49" y="0"/>
                  </a:cubicBezTo>
                  <a:cubicBezTo>
                    <a:pt x="49" y="63"/>
                    <a:pt x="49" y="63"/>
                    <a:pt x="49" y="63"/>
                  </a:cubicBezTo>
                  <a:cubicBezTo>
                    <a:pt x="0" y="63"/>
                    <a:pt x="0" y="63"/>
                    <a:pt x="0" y="63"/>
                  </a:cubicBezTo>
                  <a:cubicBezTo>
                    <a:pt x="0" y="108"/>
                    <a:pt x="36" y="145"/>
                    <a:pt x="81" y="145"/>
                  </a:cubicBezTo>
                  <a:cubicBezTo>
                    <a:pt x="126" y="145"/>
                    <a:pt x="163" y="108"/>
                    <a:pt x="163" y="63"/>
                  </a:cubicBez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5"/>
            <p:cNvSpPr>
              <a:spLocks/>
            </p:cNvSpPr>
            <p:nvPr/>
          </p:nvSpPr>
          <p:spPr bwMode="auto">
            <a:xfrm>
              <a:off x="606425" y="6526213"/>
              <a:ext cx="144463" cy="180975"/>
            </a:xfrm>
            <a:custGeom>
              <a:avLst/>
              <a:gdLst>
                <a:gd name="T0" fmla="*/ 87 w 91"/>
                <a:gd name="T1" fmla="*/ 92 h 114"/>
                <a:gd name="T2" fmla="*/ 74 w 91"/>
                <a:gd name="T3" fmla="*/ 114 h 114"/>
                <a:gd name="T4" fmla="*/ 0 w 91"/>
                <a:gd name="T5" fmla="*/ 114 h 114"/>
                <a:gd name="T6" fmla="*/ 48 w 91"/>
                <a:gd name="T7" fmla="*/ 23 h 114"/>
                <a:gd name="T8" fmla="*/ 6 w 91"/>
                <a:gd name="T9" fmla="*/ 23 h 114"/>
                <a:gd name="T10" fmla="*/ 18 w 91"/>
                <a:gd name="T11" fmla="*/ 0 h 114"/>
                <a:gd name="T12" fmla="*/ 91 w 91"/>
                <a:gd name="T13" fmla="*/ 0 h 114"/>
                <a:gd name="T14" fmla="*/ 44 w 91"/>
                <a:gd name="T15" fmla="*/ 92 h 114"/>
                <a:gd name="T16" fmla="*/ 87 w 91"/>
                <a:gd name="T17"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4">
                  <a:moveTo>
                    <a:pt x="87" y="92"/>
                  </a:moveTo>
                  <a:lnTo>
                    <a:pt x="74" y="114"/>
                  </a:lnTo>
                  <a:lnTo>
                    <a:pt x="0" y="114"/>
                  </a:lnTo>
                  <a:lnTo>
                    <a:pt x="48" y="23"/>
                  </a:lnTo>
                  <a:lnTo>
                    <a:pt x="6" y="23"/>
                  </a:lnTo>
                  <a:lnTo>
                    <a:pt x="18" y="0"/>
                  </a:lnTo>
                  <a:lnTo>
                    <a:pt x="91" y="0"/>
                  </a:lnTo>
                  <a:lnTo>
                    <a:pt x="44" y="92"/>
                  </a:lnTo>
                  <a:lnTo>
                    <a:pt x="87"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7" name="Freeform 36"/>
            <p:cNvSpPr>
              <a:spLocks/>
            </p:cNvSpPr>
            <p:nvPr/>
          </p:nvSpPr>
          <p:spPr bwMode="auto">
            <a:xfrm>
              <a:off x="766763" y="6526213"/>
              <a:ext cx="103188" cy="180975"/>
            </a:xfrm>
            <a:custGeom>
              <a:avLst/>
              <a:gdLst>
                <a:gd name="T0" fmla="*/ 28 w 65"/>
                <a:gd name="T1" fmla="*/ 46 h 114"/>
                <a:gd name="T2" fmla="*/ 65 w 65"/>
                <a:gd name="T3" fmla="*/ 46 h 114"/>
                <a:gd name="T4" fmla="*/ 65 w 65"/>
                <a:gd name="T5" fmla="*/ 68 h 114"/>
                <a:gd name="T6" fmla="*/ 28 w 65"/>
                <a:gd name="T7" fmla="*/ 68 h 114"/>
                <a:gd name="T8" fmla="*/ 28 w 65"/>
                <a:gd name="T9" fmla="*/ 92 h 114"/>
                <a:gd name="T10" fmla="*/ 65 w 65"/>
                <a:gd name="T11" fmla="*/ 92 h 114"/>
                <a:gd name="T12" fmla="*/ 65 w 65"/>
                <a:gd name="T13" fmla="*/ 114 h 114"/>
                <a:gd name="T14" fmla="*/ 0 w 65"/>
                <a:gd name="T15" fmla="*/ 114 h 114"/>
                <a:gd name="T16" fmla="*/ 0 w 65"/>
                <a:gd name="T17" fmla="*/ 0 h 114"/>
                <a:gd name="T18" fmla="*/ 65 w 65"/>
                <a:gd name="T19" fmla="*/ 0 h 114"/>
                <a:gd name="T20" fmla="*/ 65 w 65"/>
                <a:gd name="T21" fmla="*/ 23 h 114"/>
                <a:gd name="T22" fmla="*/ 28 w 65"/>
                <a:gd name="T23" fmla="*/ 23 h 114"/>
                <a:gd name="T24" fmla="*/ 28 w 65"/>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14">
                  <a:moveTo>
                    <a:pt x="28" y="46"/>
                  </a:moveTo>
                  <a:lnTo>
                    <a:pt x="65" y="46"/>
                  </a:lnTo>
                  <a:lnTo>
                    <a:pt x="65" y="68"/>
                  </a:lnTo>
                  <a:lnTo>
                    <a:pt x="28" y="68"/>
                  </a:lnTo>
                  <a:lnTo>
                    <a:pt x="28" y="92"/>
                  </a:lnTo>
                  <a:lnTo>
                    <a:pt x="65" y="92"/>
                  </a:lnTo>
                  <a:lnTo>
                    <a:pt x="65" y="114"/>
                  </a:lnTo>
                  <a:lnTo>
                    <a:pt x="0" y="114"/>
                  </a:lnTo>
                  <a:lnTo>
                    <a:pt x="0" y="0"/>
                  </a:lnTo>
                  <a:lnTo>
                    <a:pt x="65" y="0"/>
                  </a:lnTo>
                  <a:lnTo>
                    <a:pt x="65" y="23"/>
                  </a:lnTo>
                  <a:lnTo>
                    <a:pt x="28" y="23"/>
                  </a:lnTo>
                  <a:lnTo>
                    <a:pt x="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8" name="Freeform 37"/>
            <p:cNvSpPr>
              <a:spLocks noEditPoints="1"/>
            </p:cNvSpPr>
            <p:nvPr/>
          </p:nvSpPr>
          <p:spPr bwMode="auto">
            <a:xfrm>
              <a:off x="889000" y="6526213"/>
              <a:ext cx="131763" cy="180975"/>
            </a:xfrm>
            <a:custGeom>
              <a:avLst/>
              <a:gdLst>
                <a:gd name="T0" fmla="*/ 123 w 260"/>
                <a:gd name="T1" fmla="*/ 0 h 360"/>
                <a:gd name="T2" fmla="*/ 215 w 260"/>
                <a:gd name="T3" fmla="*/ 17 h 360"/>
                <a:gd name="T4" fmla="*/ 255 w 260"/>
                <a:gd name="T5" fmla="*/ 98 h 360"/>
                <a:gd name="T6" fmla="*/ 231 w 260"/>
                <a:gd name="T7" fmla="*/ 160 h 360"/>
                <a:gd name="T8" fmla="*/ 193 w 260"/>
                <a:gd name="T9" fmla="*/ 181 h 360"/>
                <a:gd name="T10" fmla="*/ 236 w 260"/>
                <a:gd name="T11" fmla="*/ 202 h 360"/>
                <a:gd name="T12" fmla="*/ 260 w 260"/>
                <a:gd name="T13" fmla="*/ 264 h 360"/>
                <a:gd name="T14" fmla="*/ 223 w 260"/>
                <a:gd name="T15" fmla="*/ 343 h 360"/>
                <a:gd name="T16" fmla="*/ 147 w 260"/>
                <a:gd name="T17" fmla="*/ 360 h 360"/>
                <a:gd name="T18" fmla="*/ 0 w 260"/>
                <a:gd name="T19" fmla="*/ 360 h 360"/>
                <a:gd name="T20" fmla="*/ 0 w 260"/>
                <a:gd name="T21" fmla="*/ 0 h 360"/>
                <a:gd name="T22" fmla="*/ 123 w 260"/>
                <a:gd name="T23" fmla="*/ 0 h 360"/>
                <a:gd name="T24" fmla="*/ 88 w 260"/>
                <a:gd name="T25" fmla="*/ 149 h 360"/>
                <a:gd name="T26" fmla="*/ 109 w 260"/>
                <a:gd name="T27" fmla="*/ 149 h 360"/>
                <a:gd name="T28" fmla="*/ 166 w 260"/>
                <a:gd name="T29" fmla="*/ 107 h 360"/>
                <a:gd name="T30" fmla="*/ 108 w 260"/>
                <a:gd name="T31" fmla="*/ 65 h 360"/>
                <a:gd name="T32" fmla="*/ 88 w 260"/>
                <a:gd name="T33" fmla="*/ 65 h 360"/>
                <a:gd name="T34" fmla="*/ 88 w 260"/>
                <a:gd name="T35" fmla="*/ 149 h 360"/>
                <a:gd name="T36" fmla="*/ 88 w 260"/>
                <a:gd name="T37" fmla="*/ 297 h 360"/>
                <a:gd name="T38" fmla="*/ 119 w 260"/>
                <a:gd name="T39" fmla="*/ 297 h 360"/>
                <a:gd name="T40" fmla="*/ 172 w 260"/>
                <a:gd name="T41" fmla="*/ 256 h 360"/>
                <a:gd name="T42" fmla="*/ 152 w 260"/>
                <a:gd name="T43" fmla="*/ 219 h 360"/>
                <a:gd name="T44" fmla="*/ 107 w 260"/>
                <a:gd name="T45" fmla="*/ 212 h 360"/>
                <a:gd name="T46" fmla="*/ 88 w 260"/>
                <a:gd name="T47" fmla="*/ 212 h 360"/>
                <a:gd name="T48" fmla="*/ 88 w 260"/>
                <a:gd name="T49" fmla="*/ 29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60">
                  <a:moveTo>
                    <a:pt x="123" y="0"/>
                  </a:moveTo>
                  <a:cubicBezTo>
                    <a:pt x="169" y="0"/>
                    <a:pt x="195" y="5"/>
                    <a:pt x="215" y="17"/>
                  </a:cubicBezTo>
                  <a:cubicBezTo>
                    <a:pt x="240" y="32"/>
                    <a:pt x="255" y="63"/>
                    <a:pt x="255" y="98"/>
                  </a:cubicBezTo>
                  <a:cubicBezTo>
                    <a:pt x="255" y="123"/>
                    <a:pt x="247" y="144"/>
                    <a:pt x="231" y="160"/>
                  </a:cubicBezTo>
                  <a:cubicBezTo>
                    <a:pt x="220" y="171"/>
                    <a:pt x="212" y="176"/>
                    <a:pt x="193" y="181"/>
                  </a:cubicBezTo>
                  <a:cubicBezTo>
                    <a:pt x="215" y="186"/>
                    <a:pt x="225" y="191"/>
                    <a:pt x="236" y="202"/>
                  </a:cubicBezTo>
                  <a:cubicBezTo>
                    <a:pt x="252" y="217"/>
                    <a:pt x="260" y="238"/>
                    <a:pt x="260" y="264"/>
                  </a:cubicBezTo>
                  <a:cubicBezTo>
                    <a:pt x="260" y="298"/>
                    <a:pt x="247" y="327"/>
                    <a:pt x="223" y="343"/>
                  </a:cubicBezTo>
                  <a:cubicBezTo>
                    <a:pt x="206" y="355"/>
                    <a:pt x="184" y="360"/>
                    <a:pt x="147" y="360"/>
                  </a:cubicBezTo>
                  <a:cubicBezTo>
                    <a:pt x="0" y="360"/>
                    <a:pt x="0" y="360"/>
                    <a:pt x="0" y="360"/>
                  </a:cubicBezTo>
                  <a:cubicBezTo>
                    <a:pt x="0" y="0"/>
                    <a:pt x="0" y="0"/>
                    <a:pt x="0" y="0"/>
                  </a:cubicBezTo>
                  <a:lnTo>
                    <a:pt x="123" y="0"/>
                  </a:lnTo>
                  <a:close/>
                  <a:moveTo>
                    <a:pt x="88" y="149"/>
                  </a:moveTo>
                  <a:cubicBezTo>
                    <a:pt x="109" y="149"/>
                    <a:pt x="109" y="149"/>
                    <a:pt x="109" y="149"/>
                  </a:cubicBezTo>
                  <a:cubicBezTo>
                    <a:pt x="149" y="149"/>
                    <a:pt x="166" y="136"/>
                    <a:pt x="166" y="107"/>
                  </a:cubicBezTo>
                  <a:cubicBezTo>
                    <a:pt x="166" y="78"/>
                    <a:pt x="149" y="65"/>
                    <a:pt x="108" y="65"/>
                  </a:cubicBezTo>
                  <a:cubicBezTo>
                    <a:pt x="88" y="65"/>
                    <a:pt x="88" y="65"/>
                    <a:pt x="88" y="65"/>
                  </a:cubicBezTo>
                  <a:lnTo>
                    <a:pt x="88" y="149"/>
                  </a:lnTo>
                  <a:close/>
                  <a:moveTo>
                    <a:pt x="88" y="297"/>
                  </a:moveTo>
                  <a:cubicBezTo>
                    <a:pt x="119" y="297"/>
                    <a:pt x="119" y="297"/>
                    <a:pt x="119" y="297"/>
                  </a:cubicBezTo>
                  <a:cubicBezTo>
                    <a:pt x="156" y="297"/>
                    <a:pt x="172" y="285"/>
                    <a:pt x="172" y="256"/>
                  </a:cubicBezTo>
                  <a:cubicBezTo>
                    <a:pt x="172" y="238"/>
                    <a:pt x="165" y="226"/>
                    <a:pt x="152" y="219"/>
                  </a:cubicBezTo>
                  <a:cubicBezTo>
                    <a:pt x="143" y="214"/>
                    <a:pt x="134" y="212"/>
                    <a:pt x="107" y="212"/>
                  </a:cubicBezTo>
                  <a:cubicBezTo>
                    <a:pt x="88" y="212"/>
                    <a:pt x="88" y="212"/>
                    <a:pt x="88" y="212"/>
                  </a:cubicBezTo>
                  <a:lnTo>
                    <a:pt x="88"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9" name="Freeform 38"/>
            <p:cNvSpPr>
              <a:spLocks noEditPoints="1"/>
            </p:cNvSpPr>
            <p:nvPr/>
          </p:nvSpPr>
          <p:spPr bwMode="auto">
            <a:xfrm>
              <a:off x="1039813" y="6526213"/>
              <a:ext cx="136525" cy="180975"/>
            </a:xfrm>
            <a:custGeom>
              <a:avLst/>
              <a:gdLst>
                <a:gd name="T0" fmla="*/ 88 w 271"/>
                <a:gd name="T1" fmla="*/ 360 h 360"/>
                <a:gd name="T2" fmla="*/ 0 w 271"/>
                <a:gd name="T3" fmla="*/ 360 h 360"/>
                <a:gd name="T4" fmla="*/ 0 w 271"/>
                <a:gd name="T5" fmla="*/ 0 h 360"/>
                <a:gd name="T6" fmla="*/ 117 w 271"/>
                <a:gd name="T7" fmla="*/ 0 h 360"/>
                <a:gd name="T8" fmla="*/ 222 w 271"/>
                <a:gd name="T9" fmla="*/ 27 h 360"/>
                <a:gd name="T10" fmla="*/ 261 w 271"/>
                <a:gd name="T11" fmla="*/ 118 h 360"/>
                <a:gd name="T12" fmla="*/ 192 w 271"/>
                <a:gd name="T13" fmla="*/ 228 h 360"/>
                <a:gd name="T14" fmla="*/ 271 w 271"/>
                <a:gd name="T15" fmla="*/ 360 h 360"/>
                <a:gd name="T16" fmla="*/ 166 w 271"/>
                <a:gd name="T17" fmla="*/ 360 h 360"/>
                <a:gd name="T18" fmla="*/ 88 w 271"/>
                <a:gd name="T19" fmla="*/ 221 h 360"/>
                <a:gd name="T20" fmla="*/ 88 w 271"/>
                <a:gd name="T21" fmla="*/ 360 h 360"/>
                <a:gd name="T22" fmla="*/ 116 w 271"/>
                <a:gd name="T23" fmla="*/ 171 h 360"/>
                <a:gd name="T24" fmla="*/ 173 w 271"/>
                <a:gd name="T25" fmla="*/ 122 h 360"/>
                <a:gd name="T26" fmla="*/ 121 w 271"/>
                <a:gd name="T27" fmla="*/ 72 h 360"/>
                <a:gd name="T28" fmla="*/ 88 w 271"/>
                <a:gd name="T29" fmla="*/ 72 h 360"/>
                <a:gd name="T30" fmla="*/ 88 w 271"/>
                <a:gd name="T31" fmla="*/ 171 h 360"/>
                <a:gd name="T32" fmla="*/ 116 w 271"/>
                <a:gd name="T33" fmla="*/ 17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360">
                  <a:moveTo>
                    <a:pt x="88" y="360"/>
                  </a:moveTo>
                  <a:cubicBezTo>
                    <a:pt x="0" y="360"/>
                    <a:pt x="0" y="360"/>
                    <a:pt x="0" y="360"/>
                  </a:cubicBezTo>
                  <a:cubicBezTo>
                    <a:pt x="0" y="0"/>
                    <a:pt x="0" y="0"/>
                    <a:pt x="0" y="0"/>
                  </a:cubicBezTo>
                  <a:cubicBezTo>
                    <a:pt x="117" y="0"/>
                    <a:pt x="117" y="0"/>
                    <a:pt x="117" y="0"/>
                  </a:cubicBezTo>
                  <a:cubicBezTo>
                    <a:pt x="164" y="0"/>
                    <a:pt x="199" y="9"/>
                    <a:pt x="222" y="27"/>
                  </a:cubicBezTo>
                  <a:cubicBezTo>
                    <a:pt x="247" y="46"/>
                    <a:pt x="261" y="79"/>
                    <a:pt x="261" y="118"/>
                  </a:cubicBezTo>
                  <a:cubicBezTo>
                    <a:pt x="261" y="173"/>
                    <a:pt x="238" y="209"/>
                    <a:pt x="192" y="228"/>
                  </a:cubicBezTo>
                  <a:cubicBezTo>
                    <a:pt x="271" y="360"/>
                    <a:pt x="271" y="360"/>
                    <a:pt x="271" y="360"/>
                  </a:cubicBezTo>
                  <a:cubicBezTo>
                    <a:pt x="166" y="360"/>
                    <a:pt x="166" y="360"/>
                    <a:pt x="166" y="360"/>
                  </a:cubicBezTo>
                  <a:cubicBezTo>
                    <a:pt x="88" y="221"/>
                    <a:pt x="88" y="221"/>
                    <a:pt x="88" y="221"/>
                  </a:cubicBezTo>
                  <a:lnTo>
                    <a:pt x="88" y="360"/>
                  </a:lnTo>
                  <a:close/>
                  <a:moveTo>
                    <a:pt x="116" y="171"/>
                  </a:moveTo>
                  <a:cubicBezTo>
                    <a:pt x="151" y="171"/>
                    <a:pt x="173" y="153"/>
                    <a:pt x="173" y="122"/>
                  </a:cubicBezTo>
                  <a:cubicBezTo>
                    <a:pt x="173" y="92"/>
                    <a:pt x="152" y="72"/>
                    <a:pt x="121" y="72"/>
                  </a:cubicBezTo>
                  <a:cubicBezTo>
                    <a:pt x="88" y="72"/>
                    <a:pt x="88" y="72"/>
                    <a:pt x="88" y="72"/>
                  </a:cubicBezTo>
                  <a:cubicBezTo>
                    <a:pt x="88" y="171"/>
                    <a:pt x="88" y="171"/>
                    <a:pt x="88" y="171"/>
                  </a:cubicBezTo>
                  <a:lnTo>
                    <a:pt x="11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0" name="Freeform 39"/>
            <p:cNvSpPr>
              <a:spLocks noEditPoints="1"/>
            </p:cNvSpPr>
            <p:nvPr/>
          </p:nvSpPr>
          <p:spPr bwMode="auto">
            <a:xfrm>
              <a:off x="1176338" y="6526213"/>
              <a:ext cx="174625" cy="180975"/>
            </a:xfrm>
            <a:custGeom>
              <a:avLst/>
              <a:gdLst>
                <a:gd name="T0" fmla="*/ 73 w 110"/>
                <a:gd name="T1" fmla="*/ 0 h 114"/>
                <a:gd name="T2" fmla="*/ 38 w 110"/>
                <a:gd name="T3" fmla="*/ 0 h 114"/>
                <a:gd name="T4" fmla="*/ 0 w 110"/>
                <a:gd name="T5" fmla="*/ 114 h 114"/>
                <a:gd name="T6" fmla="*/ 29 w 110"/>
                <a:gd name="T7" fmla="*/ 114 h 114"/>
                <a:gd name="T8" fmla="*/ 36 w 110"/>
                <a:gd name="T9" fmla="*/ 92 h 114"/>
                <a:gd name="T10" fmla="*/ 73 w 110"/>
                <a:gd name="T11" fmla="*/ 92 h 114"/>
                <a:gd name="T12" fmla="*/ 80 w 110"/>
                <a:gd name="T13" fmla="*/ 114 h 114"/>
                <a:gd name="T14" fmla="*/ 110 w 110"/>
                <a:gd name="T15" fmla="*/ 114 h 114"/>
                <a:gd name="T16" fmla="*/ 73 w 110"/>
                <a:gd name="T17" fmla="*/ 0 h 114"/>
                <a:gd name="T18" fmla="*/ 43 w 110"/>
                <a:gd name="T19" fmla="*/ 70 h 114"/>
                <a:gd name="T20" fmla="*/ 55 w 110"/>
                <a:gd name="T21" fmla="*/ 33 h 114"/>
                <a:gd name="T22" fmla="*/ 66 w 110"/>
                <a:gd name="T23" fmla="*/ 70 h 114"/>
                <a:gd name="T24" fmla="*/ 43 w 110"/>
                <a:gd name="T25" fmla="*/ 7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14">
                  <a:moveTo>
                    <a:pt x="73" y="0"/>
                  </a:moveTo>
                  <a:lnTo>
                    <a:pt x="38" y="0"/>
                  </a:lnTo>
                  <a:lnTo>
                    <a:pt x="0" y="114"/>
                  </a:lnTo>
                  <a:lnTo>
                    <a:pt x="29" y="114"/>
                  </a:lnTo>
                  <a:lnTo>
                    <a:pt x="36" y="92"/>
                  </a:lnTo>
                  <a:lnTo>
                    <a:pt x="73" y="92"/>
                  </a:lnTo>
                  <a:lnTo>
                    <a:pt x="80" y="114"/>
                  </a:lnTo>
                  <a:lnTo>
                    <a:pt x="110" y="114"/>
                  </a:lnTo>
                  <a:lnTo>
                    <a:pt x="73" y="0"/>
                  </a:lnTo>
                  <a:close/>
                  <a:moveTo>
                    <a:pt x="43" y="70"/>
                  </a:moveTo>
                  <a:lnTo>
                    <a:pt x="55" y="33"/>
                  </a:lnTo>
                  <a:lnTo>
                    <a:pt x="66" y="70"/>
                  </a:lnTo>
                  <a:lnTo>
                    <a:pt x="43"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6756228" y="845013"/>
            <a:ext cx="4670795" cy="2509025"/>
          </a:xfrm>
        </p:spPr>
        <p:txBody>
          <a:bodyPr anchor="b">
            <a:normAutofit/>
          </a:bodyPr>
          <a:lstStyle>
            <a:lvl1pPr algn="l">
              <a:defRPr sz="3400">
                <a:solidFill>
                  <a:schemeClr val="bg1"/>
                </a:solidFill>
              </a:defRPr>
            </a:lvl1pPr>
          </a:lstStyle>
          <a:p>
            <a:r>
              <a:rPr lang="en-US" dirty="0"/>
              <a:t>Click to edit Master title style</a:t>
            </a:r>
          </a:p>
        </p:txBody>
      </p:sp>
      <p:sp>
        <p:nvSpPr>
          <p:cNvPr id="4" name="Text Placeholder 3"/>
          <p:cNvSpPr>
            <a:spLocks noGrp="1"/>
          </p:cNvSpPr>
          <p:nvPr>
            <p:ph type="body" sz="half" idx="2"/>
          </p:nvPr>
        </p:nvSpPr>
        <p:spPr>
          <a:xfrm>
            <a:off x="6756228" y="3554761"/>
            <a:ext cx="4670795" cy="2103089"/>
          </a:xfrm>
        </p:spPr>
        <p:txBody>
          <a:bodyPr>
            <a:normAutofit/>
          </a:bodyPr>
          <a:lstStyle>
            <a:lvl1pPr marL="0" indent="0" algn="l">
              <a:buNone/>
              <a:defRPr sz="18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Edit Master text styles</a:t>
            </a:r>
          </a:p>
        </p:txBody>
      </p:sp>
      <p:sp>
        <p:nvSpPr>
          <p:cNvPr id="9" name="Footer Placeholder 8"/>
          <p:cNvSpPr>
            <a:spLocks noGrp="1"/>
          </p:cNvSpPr>
          <p:nvPr>
            <p:ph type="ftr" sz="quarter" idx="11"/>
          </p:nvPr>
        </p:nvSpPr>
        <p:spPr/>
        <p:txBody>
          <a:bodyPr/>
          <a:lstStyle/>
          <a:p>
            <a:r>
              <a:rPr lang="en-US" dirty="0"/>
              <a:t> Confidential: For Internal Use Only</a:t>
            </a:r>
          </a:p>
        </p:txBody>
      </p:sp>
      <p:sp>
        <p:nvSpPr>
          <p:cNvPr id="10" name="Slide Number Placeholder 9"/>
          <p:cNvSpPr>
            <a:spLocks noGrp="1"/>
          </p:cNvSpPr>
          <p:nvPr>
            <p:ph type="sldNum" sz="quarter" idx="12"/>
          </p:nvPr>
        </p:nvSpPr>
        <p:spPr/>
        <p:txBody>
          <a:bodyPr/>
          <a:lstStyle/>
          <a:p>
            <a:fld id="{C62155A9-2BEA-4E1A-A809-3AB570F0F126}" type="slidenum">
              <a:rPr lang="en-US" smtClean="0"/>
              <a:pPr/>
              <a:t>‹#›</a:t>
            </a:fld>
            <a:endParaRPr lang="en-US" dirty="0"/>
          </a:p>
        </p:txBody>
      </p:sp>
      <p:sp>
        <p:nvSpPr>
          <p:cNvPr id="6" name="Content Placeholder 5"/>
          <p:cNvSpPr>
            <a:spLocks noGrp="1"/>
          </p:cNvSpPr>
          <p:nvPr>
            <p:ph sz="quarter" idx="13"/>
          </p:nvPr>
        </p:nvSpPr>
        <p:spPr>
          <a:xfrm>
            <a:off x="0" y="698500"/>
            <a:ext cx="6355824" cy="615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46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4_Picture with Caption Headline">
    <p:bg>
      <p:bgPr>
        <a:solidFill>
          <a:schemeClr val="accent4"/>
        </a:solidFill>
        <a:effectLst/>
      </p:bgPr>
    </p:bg>
    <p:spTree>
      <p:nvGrpSpPr>
        <p:cNvPr id="1" name=""/>
        <p:cNvGrpSpPr/>
        <p:nvPr/>
      </p:nvGrpSpPr>
      <p:grpSpPr>
        <a:xfrm>
          <a:off x="0" y="0"/>
          <a:ext cx="0" cy="0"/>
          <a:chOff x="0" y="0"/>
          <a:chExt cx="0" cy="0"/>
        </a:xfrm>
      </p:grpSpPr>
      <p:sp>
        <p:nvSpPr>
          <p:cNvPr id="41" name="Rectangle 40"/>
          <p:cNvSpPr/>
          <p:nvPr userDrawn="1"/>
        </p:nvSpPr>
        <p:spPr>
          <a:xfrm>
            <a:off x="-2" y="691376"/>
            <a:ext cx="6348348" cy="6166624"/>
          </a:xfrm>
          <a:prstGeom prst="rect">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grpSp>
        <p:nvGrpSpPr>
          <p:cNvPr id="18" name="Group 17"/>
          <p:cNvGrpSpPr/>
          <p:nvPr userDrawn="1"/>
        </p:nvGrpSpPr>
        <p:grpSpPr>
          <a:xfrm>
            <a:off x="7404412" y="1248451"/>
            <a:ext cx="4240024" cy="4864498"/>
            <a:chOff x="9959950" y="4707058"/>
            <a:chExt cx="2029842" cy="1996506"/>
          </a:xfrm>
          <a:solidFill>
            <a:schemeClr val="bg1">
              <a:alpha val="5000"/>
            </a:schemeClr>
          </a:solidFill>
        </p:grpSpPr>
        <p:sp>
          <p:nvSpPr>
            <p:cNvPr id="19" name="Freeform 18"/>
            <p:cNvSpPr>
              <a:spLocks/>
            </p:cNvSpPr>
            <p:nvPr userDrawn="1"/>
          </p:nvSpPr>
          <p:spPr bwMode="auto">
            <a:xfrm>
              <a:off x="11304825" y="5592639"/>
              <a:ext cx="161099" cy="398038"/>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19"/>
            <p:cNvSpPr>
              <a:spLocks/>
            </p:cNvSpPr>
            <p:nvPr userDrawn="1"/>
          </p:nvSpPr>
          <p:spPr bwMode="auto">
            <a:xfrm>
              <a:off x="10253507" y="4707058"/>
              <a:ext cx="961818" cy="1598468"/>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1" name="Freeform 20"/>
            <p:cNvSpPr>
              <a:spLocks/>
            </p:cNvSpPr>
            <p:nvPr userDrawn="1"/>
          </p:nvSpPr>
          <p:spPr bwMode="auto">
            <a:xfrm>
              <a:off x="10986207" y="5311485"/>
              <a:ext cx="158712" cy="679191"/>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2" name="Freeform 21"/>
            <p:cNvSpPr>
              <a:spLocks/>
            </p:cNvSpPr>
            <p:nvPr userDrawn="1"/>
          </p:nvSpPr>
          <p:spPr bwMode="auto">
            <a:xfrm>
              <a:off x="11144920" y="5450483"/>
              <a:ext cx="389023" cy="142157"/>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3" name="Freeform 22"/>
            <p:cNvSpPr>
              <a:spLocks/>
            </p:cNvSpPr>
            <p:nvPr userDrawn="1"/>
          </p:nvSpPr>
          <p:spPr bwMode="auto">
            <a:xfrm>
              <a:off x="9959950" y="4962940"/>
              <a:ext cx="547735" cy="929808"/>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4" name="Freeform 23"/>
            <p:cNvSpPr>
              <a:spLocks/>
            </p:cNvSpPr>
            <p:nvPr userDrawn="1"/>
          </p:nvSpPr>
          <p:spPr bwMode="auto">
            <a:xfrm>
              <a:off x="9963530" y="5602116"/>
              <a:ext cx="1022678" cy="1101448"/>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 name="Freeform 24"/>
            <p:cNvSpPr>
              <a:spLocks/>
            </p:cNvSpPr>
            <p:nvPr userDrawn="1"/>
          </p:nvSpPr>
          <p:spPr bwMode="auto">
            <a:xfrm>
              <a:off x="11465923" y="5813771"/>
              <a:ext cx="523869" cy="407515"/>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6" name="Rectangle 25"/>
          <p:cNvSpPr/>
          <p:nvPr userDrawn="1"/>
        </p:nvSpPr>
        <p:spPr>
          <a:xfrm>
            <a:off x="0" y="0"/>
            <a:ext cx="12188825" cy="6978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solidFill>
                <a:prstClr val="white"/>
              </a:solidFill>
            </a:endParaRPr>
          </a:p>
        </p:txBody>
      </p:sp>
      <p:grpSp>
        <p:nvGrpSpPr>
          <p:cNvPr id="28" name="Group 27"/>
          <p:cNvGrpSpPr>
            <a:grpSpLocks noChangeAspect="1"/>
          </p:cNvGrpSpPr>
          <p:nvPr userDrawn="1"/>
        </p:nvGrpSpPr>
        <p:grpSpPr>
          <a:xfrm>
            <a:off x="403282" y="151854"/>
            <a:ext cx="1297406" cy="418699"/>
            <a:chOff x="254000" y="6443663"/>
            <a:chExt cx="1096963" cy="354012"/>
          </a:xfrm>
          <a:solidFill>
            <a:schemeClr val="bg1"/>
          </a:solidFill>
        </p:grpSpPr>
        <p:sp>
          <p:nvSpPr>
            <p:cNvPr id="29" name="Freeform 28"/>
            <p:cNvSpPr>
              <a:spLocks/>
            </p:cNvSpPr>
            <p:nvPr/>
          </p:nvSpPr>
          <p:spPr bwMode="auto">
            <a:xfrm>
              <a:off x="465138" y="6600825"/>
              <a:ext cx="25400" cy="71437"/>
            </a:xfrm>
            <a:custGeom>
              <a:avLst/>
              <a:gdLst>
                <a:gd name="T0" fmla="*/ 16 w 16"/>
                <a:gd name="T1" fmla="*/ 16 h 45"/>
                <a:gd name="T2" fmla="*/ 0 w 16"/>
                <a:gd name="T3" fmla="*/ 0 h 45"/>
                <a:gd name="T4" fmla="*/ 0 w 16"/>
                <a:gd name="T5" fmla="*/ 45 h 45"/>
                <a:gd name="T6" fmla="*/ 16 w 16"/>
                <a:gd name="T7" fmla="*/ 45 h 45"/>
                <a:gd name="T8" fmla="*/ 16 w 16"/>
                <a:gd name="T9" fmla="*/ 16 h 45"/>
              </a:gdLst>
              <a:ahLst/>
              <a:cxnLst>
                <a:cxn ang="0">
                  <a:pos x="T0" y="T1"/>
                </a:cxn>
                <a:cxn ang="0">
                  <a:pos x="T2" y="T3"/>
                </a:cxn>
                <a:cxn ang="0">
                  <a:pos x="T4" y="T5"/>
                </a:cxn>
                <a:cxn ang="0">
                  <a:pos x="T6" y="T7"/>
                </a:cxn>
                <a:cxn ang="0">
                  <a:pos x="T8" y="T9"/>
                </a:cxn>
              </a:cxnLst>
              <a:rect l="0" t="0" r="r" b="b"/>
              <a:pathLst>
                <a:path w="16" h="45">
                  <a:moveTo>
                    <a:pt x="16" y="16"/>
                  </a:moveTo>
                  <a:lnTo>
                    <a:pt x="0" y="0"/>
                  </a:lnTo>
                  <a:lnTo>
                    <a:pt x="0" y="45"/>
                  </a:lnTo>
                  <a:lnTo>
                    <a:pt x="16" y="45"/>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29"/>
            <p:cNvSpPr>
              <a:spLocks/>
            </p:cNvSpPr>
            <p:nvPr/>
          </p:nvSpPr>
          <p:spPr bwMode="auto">
            <a:xfrm>
              <a:off x="300038" y="6443663"/>
              <a:ext cx="150813" cy="284162"/>
            </a:xfrm>
            <a:custGeom>
              <a:avLst/>
              <a:gdLst>
                <a:gd name="T0" fmla="*/ 178 w 299"/>
                <a:gd name="T1" fmla="*/ 212 h 563"/>
                <a:gd name="T2" fmla="*/ 299 w 299"/>
                <a:gd name="T3" fmla="*/ 212 h 563"/>
                <a:gd name="T4" fmla="*/ 250 w 299"/>
                <a:gd name="T5" fmla="*/ 163 h 563"/>
                <a:gd name="T6" fmla="*/ 249 w 299"/>
                <a:gd name="T7" fmla="*/ 163 h 563"/>
                <a:gd name="T8" fmla="*/ 186 w 299"/>
                <a:gd name="T9" fmla="*/ 163 h 563"/>
                <a:gd name="T10" fmla="*/ 260 w 299"/>
                <a:gd name="T11" fmla="*/ 81 h 563"/>
                <a:gd name="T12" fmla="*/ 178 w 299"/>
                <a:gd name="T13" fmla="*/ 0 h 563"/>
                <a:gd name="T14" fmla="*/ 178 w 299"/>
                <a:gd name="T15" fmla="*/ 163 h 563"/>
                <a:gd name="T16" fmla="*/ 178 w 299"/>
                <a:gd name="T17" fmla="*/ 163 h 563"/>
                <a:gd name="T18" fmla="*/ 43 w 299"/>
                <a:gd name="T19" fmla="*/ 28 h 563"/>
                <a:gd name="T20" fmla="*/ 22 w 299"/>
                <a:gd name="T21" fmla="*/ 40 h 563"/>
                <a:gd name="T22" fmla="*/ 0 w 299"/>
                <a:gd name="T23" fmla="*/ 55 h 563"/>
                <a:gd name="T24" fmla="*/ 129 w 299"/>
                <a:gd name="T25" fmla="*/ 183 h 563"/>
                <a:gd name="T26" fmla="*/ 129 w 299"/>
                <a:gd name="T27" fmla="*/ 464 h 563"/>
                <a:gd name="T28" fmla="*/ 228 w 299"/>
                <a:gd name="T29" fmla="*/ 563 h 563"/>
                <a:gd name="T30" fmla="*/ 228 w 299"/>
                <a:gd name="T31" fmla="*/ 493 h 563"/>
                <a:gd name="T32" fmla="*/ 178 w 299"/>
                <a:gd name="T33" fmla="*/ 443 h 563"/>
                <a:gd name="T34" fmla="*/ 178 w 299"/>
                <a:gd name="T35" fmla="*/ 21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563">
                  <a:moveTo>
                    <a:pt x="178" y="212"/>
                  </a:moveTo>
                  <a:cubicBezTo>
                    <a:pt x="299" y="212"/>
                    <a:pt x="299" y="212"/>
                    <a:pt x="299" y="212"/>
                  </a:cubicBezTo>
                  <a:cubicBezTo>
                    <a:pt x="250" y="163"/>
                    <a:pt x="250" y="163"/>
                    <a:pt x="250" y="163"/>
                  </a:cubicBezTo>
                  <a:cubicBezTo>
                    <a:pt x="249" y="163"/>
                    <a:pt x="249" y="163"/>
                    <a:pt x="249" y="163"/>
                  </a:cubicBezTo>
                  <a:cubicBezTo>
                    <a:pt x="186" y="163"/>
                    <a:pt x="186" y="163"/>
                    <a:pt x="186" y="163"/>
                  </a:cubicBezTo>
                  <a:cubicBezTo>
                    <a:pt x="227" y="159"/>
                    <a:pt x="260" y="124"/>
                    <a:pt x="260" y="81"/>
                  </a:cubicBezTo>
                  <a:cubicBezTo>
                    <a:pt x="260" y="36"/>
                    <a:pt x="223" y="0"/>
                    <a:pt x="178" y="0"/>
                  </a:cubicBezTo>
                  <a:cubicBezTo>
                    <a:pt x="178" y="163"/>
                    <a:pt x="178" y="163"/>
                    <a:pt x="178" y="163"/>
                  </a:cubicBezTo>
                  <a:cubicBezTo>
                    <a:pt x="178" y="163"/>
                    <a:pt x="178" y="163"/>
                    <a:pt x="178" y="163"/>
                  </a:cubicBezTo>
                  <a:cubicBezTo>
                    <a:pt x="43" y="28"/>
                    <a:pt x="43" y="28"/>
                    <a:pt x="43" y="28"/>
                  </a:cubicBezTo>
                  <a:cubicBezTo>
                    <a:pt x="36" y="31"/>
                    <a:pt x="29" y="35"/>
                    <a:pt x="22" y="40"/>
                  </a:cubicBezTo>
                  <a:cubicBezTo>
                    <a:pt x="14" y="45"/>
                    <a:pt x="7" y="50"/>
                    <a:pt x="0" y="55"/>
                  </a:cubicBezTo>
                  <a:cubicBezTo>
                    <a:pt x="129" y="183"/>
                    <a:pt x="129" y="183"/>
                    <a:pt x="129" y="183"/>
                  </a:cubicBezTo>
                  <a:cubicBezTo>
                    <a:pt x="129" y="464"/>
                    <a:pt x="129" y="464"/>
                    <a:pt x="129" y="464"/>
                  </a:cubicBezTo>
                  <a:cubicBezTo>
                    <a:pt x="228" y="563"/>
                    <a:pt x="228" y="563"/>
                    <a:pt x="228" y="563"/>
                  </a:cubicBezTo>
                  <a:cubicBezTo>
                    <a:pt x="228" y="493"/>
                    <a:pt x="228" y="493"/>
                    <a:pt x="228" y="493"/>
                  </a:cubicBezTo>
                  <a:cubicBezTo>
                    <a:pt x="178" y="443"/>
                    <a:pt x="178" y="443"/>
                    <a:pt x="178" y="443"/>
                  </a:cubicBezTo>
                  <a:lnTo>
                    <a:pt x="178"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30"/>
            <p:cNvSpPr>
              <a:spLocks/>
            </p:cNvSpPr>
            <p:nvPr/>
          </p:nvSpPr>
          <p:spPr bwMode="auto">
            <a:xfrm>
              <a:off x="414338" y="6550025"/>
              <a:ext cx="25400" cy="122237"/>
            </a:xfrm>
            <a:custGeom>
              <a:avLst/>
              <a:gdLst>
                <a:gd name="T0" fmla="*/ 0 w 16"/>
                <a:gd name="T1" fmla="*/ 0 h 77"/>
                <a:gd name="T2" fmla="*/ 0 w 16"/>
                <a:gd name="T3" fmla="*/ 77 h 77"/>
                <a:gd name="T4" fmla="*/ 16 w 16"/>
                <a:gd name="T5" fmla="*/ 77 h 77"/>
                <a:gd name="T6" fmla="*/ 16 w 16"/>
                <a:gd name="T7" fmla="*/ 16 h 77"/>
                <a:gd name="T8" fmla="*/ 0 w 16"/>
                <a:gd name="T9" fmla="*/ 0 h 77"/>
              </a:gdLst>
              <a:ahLst/>
              <a:cxnLst>
                <a:cxn ang="0">
                  <a:pos x="T0" y="T1"/>
                </a:cxn>
                <a:cxn ang="0">
                  <a:pos x="T2" y="T3"/>
                </a:cxn>
                <a:cxn ang="0">
                  <a:pos x="T4" y="T5"/>
                </a:cxn>
                <a:cxn ang="0">
                  <a:pos x="T6" y="T7"/>
                </a:cxn>
                <a:cxn ang="0">
                  <a:pos x="T8" y="T9"/>
                </a:cxn>
              </a:cxnLst>
              <a:rect l="0" t="0" r="r" b="b"/>
              <a:pathLst>
                <a:path w="16" h="77">
                  <a:moveTo>
                    <a:pt x="0" y="0"/>
                  </a:moveTo>
                  <a:lnTo>
                    <a:pt x="0" y="77"/>
                  </a:lnTo>
                  <a:lnTo>
                    <a:pt x="16" y="77"/>
                  </a:lnTo>
                  <a:lnTo>
                    <a:pt x="16"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31"/>
            <p:cNvSpPr>
              <a:spLocks/>
            </p:cNvSpPr>
            <p:nvPr/>
          </p:nvSpPr>
          <p:spPr bwMode="auto">
            <a:xfrm>
              <a:off x="439738" y="6575425"/>
              <a:ext cx="60325" cy="25400"/>
            </a:xfrm>
            <a:custGeom>
              <a:avLst/>
              <a:gdLst>
                <a:gd name="T0" fmla="*/ 38 w 38"/>
                <a:gd name="T1" fmla="*/ 16 h 16"/>
                <a:gd name="T2" fmla="*/ 22 w 38"/>
                <a:gd name="T3" fmla="*/ 0 h 16"/>
                <a:gd name="T4" fmla="*/ 0 w 38"/>
                <a:gd name="T5" fmla="*/ 0 h 16"/>
                <a:gd name="T6" fmla="*/ 16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22" y="0"/>
                  </a:lnTo>
                  <a:lnTo>
                    <a:pt x="0" y="0"/>
                  </a:lnTo>
                  <a:lnTo>
                    <a:pt x="16" y="1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2"/>
            <p:cNvSpPr>
              <a:spLocks/>
            </p:cNvSpPr>
            <p:nvPr/>
          </p:nvSpPr>
          <p:spPr bwMode="auto">
            <a:xfrm>
              <a:off x="254000" y="6489700"/>
              <a:ext cx="85725" cy="163512"/>
            </a:xfrm>
            <a:custGeom>
              <a:avLst/>
              <a:gdLst>
                <a:gd name="T0" fmla="*/ 170 w 170"/>
                <a:gd name="T1" fmla="*/ 327 h 327"/>
                <a:gd name="T2" fmla="*/ 170 w 170"/>
                <a:gd name="T3" fmla="*/ 324 h 327"/>
                <a:gd name="T4" fmla="*/ 170 w 170"/>
                <a:gd name="T5" fmla="*/ 324 h 327"/>
                <a:gd name="T6" fmla="*/ 170 w 170"/>
                <a:gd name="T7" fmla="*/ 114 h 327"/>
                <a:gd name="T8" fmla="*/ 56 w 170"/>
                <a:gd name="T9" fmla="*/ 0 h 327"/>
                <a:gd name="T10" fmla="*/ 29 w 170"/>
                <a:gd name="T11" fmla="*/ 43 h 327"/>
                <a:gd name="T12" fmla="*/ 121 w 170"/>
                <a:gd name="T13" fmla="*/ 135 h 327"/>
                <a:gd name="T14" fmla="*/ 121 w 170"/>
                <a:gd name="T15" fmla="*/ 205 h 327"/>
                <a:gd name="T16" fmla="*/ 121 w 170"/>
                <a:gd name="T17" fmla="*/ 205 h 327"/>
                <a:gd name="T18" fmla="*/ 9 w 170"/>
                <a:gd name="T19" fmla="*/ 93 h 327"/>
                <a:gd name="T20" fmla="*/ 0 w 170"/>
                <a:gd name="T21" fmla="*/ 155 h 327"/>
                <a:gd name="T22" fmla="*/ 170 w 170"/>
                <a:gd name="T23"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327">
                  <a:moveTo>
                    <a:pt x="170" y="327"/>
                  </a:moveTo>
                  <a:cubicBezTo>
                    <a:pt x="170" y="324"/>
                    <a:pt x="170" y="324"/>
                    <a:pt x="170" y="324"/>
                  </a:cubicBezTo>
                  <a:cubicBezTo>
                    <a:pt x="170" y="324"/>
                    <a:pt x="170" y="324"/>
                    <a:pt x="170" y="324"/>
                  </a:cubicBezTo>
                  <a:cubicBezTo>
                    <a:pt x="170" y="114"/>
                    <a:pt x="170" y="114"/>
                    <a:pt x="170" y="114"/>
                  </a:cubicBezTo>
                  <a:cubicBezTo>
                    <a:pt x="56" y="0"/>
                    <a:pt x="56" y="0"/>
                    <a:pt x="56" y="0"/>
                  </a:cubicBezTo>
                  <a:cubicBezTo>
                    <a:pt x="46" y="13"/>
                    <a:pt x="36" y="28"/>
                    <a:pt x="29" y="43"/>
                  </a:cubicBezTo>
                  <a:cubicBezTo>
                    <a:pt x="121" y="135"/>
                    <a:pt x="121" y="135"/>
                    <a:pt x="121" y="135"/>
                  </a:cubicBezTo>
                  <a:cubicBezTo>
                    <a:pt x="121" y="205"/>
                    <a:pt x="121" y="205"/>
                    <a:pt x="121" y="205"/>
                  </a:cubicBezTo>
                  <a:cubicBezTo>
                    <a:pt x="121" y="205"/>
                    <a:pt x="121" y="205"/>
                    <a:pt x="121" y="205"/>
                  </a:cubicBezTo>
                  <a:cubicBezTo>
                    <a:pt x="9" y="93"/>
                    <a:pt x="9" y="93"/>
                    <a:pt x="9" y="93"/>
                  </a:cubicBezTo>
                  <a:cubicBezTo>
                    <a:pt x="4" y="113"/>
                    <a:pt x="1" y="133"/>
                    <a:pt x="0" y="155"/>
                  </a:cubicBezTo>
                  <a:cubicBezTo>
                    <a:pt x="0" y="155"/>
                    <a:pt x="165" y="322"/>
                    <a:pt x="170"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33"/>
            <p:cNvSpPr>
              <a:spLocks/>
            </p:cNvSpPr>
            <p:nvPr/>
          </p:nvSpPr>
          <p:spPr bwMode="auto">
            <a:xfrm>
              <a:off x="254000" y="6602413"/>
              <a:ext cx="160338" cy="195262"/>
            </a:xfrm>
            <a:custGeom>
              <a:avLst/>
              <a:gdLst>
                <a:gd name="T0" fmla="*/ 0 w 101"/>
                <a:gd name="T1" fmla="*/ 0 h 123"/>
                <a:gd name="T2" fmla="*/ 0 w 101"/>
                <a:gd name="T3" fmla="*/ 23 h 123"/>
                <a:gd name="T4" fmla="*/ 101 w 101"/>
                <a:gd name="T5" fmla="*/ 123 h 123"/>
                <a:gd name="T6" fmla="*/ 101 w 101"/>
                <a:gd name="T7" fmla="*/ 101 h 123"/>
                <a:gd name="T8" fmla="*/ 0 w 101"/>
                <a:gd name="T9" fmla="*/ 0 h 123"/>
              </a:gdLst>
              <a:ahLst/>
              <a:cxnLst>
                <a:cxn ang="0">
                  <a:pos x="T0" y="T1"/>
                </a:cxn>
                <a:cxn ang="0">
                  <a:pos x="T2" y="T3"/>
                </a:cxn>
                <a:cxn ang="0">
                  <a:pos x="T4" y="T5"/>
                </a:cxn>
                <a:cxn ang="0">
                  <a:pos x="T6" y="T7"/>
                </a:cxn>
                <a:cxn ang="0">
                  <a:pos x="T8" y="T9"/>
                </a:cxn>
              </a:cxnLst>
              <a:rect l="0" t="0" r="r" b="b"/>
              <a:pathLst>
                <a:path w="101" h="123">
                  <a:moveTo>
                    <a:pt x="0" y="0"/>
                  </a:moveTo>
                  <a:lnTo>
                    <a:pt x="0" y="23"/>
                  </a:lnTo>
                  <a:lnTo>
                    <a:pt x="101" y="123"/>
                  </a:lnTo>
                  <a:lnTo>
                    <a:pt x="101" y="10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4"/>
            <p:cNvSpPr>
              <a:spLocks/>
            </p:cNvSpPr>
            <p:nvPr/>
          </p:nvSpPr>
          <p:spPr bwMode="auto">
            <a:xfrm>
              <a:off x="490538" y="6640513"/>
              <a:ext cx="80963" cy="73025"/>
            </a:xfrm>
            <a:custGeom>
              <a:avLst/>
              <a:gdLst>
                <a:gd name="T0" fmla="*/ 99 w 163"/>
                <a:gd name="T1" fmla="*/ 0 h 145"/>
                <a:gd name="T2" fmla="*/ 49 w 163"/>
                <a:gd name="T3" fmla="*/ 0 h 145"/>
                <a:gd name="T4" fmla="*/ 49 w 163"/>
                <a:gd name="T5" fmla="*/ 63 h 145"/>
                <a:gd name="T6" fmla="*/ 0 w 163"/>
                <a:gd name="T7" fmla="*/ 63 h 145"/>
                <a:gd name="T8" fmla="*/ 81 w 163"/>
                <a:gd name="T9" fmla="*/ 145 h 145"/>
                <a:gd name="T10" fmla="*/ 163 w 163"/>
                <a:gd name="T11" fmla="*/ 63 h 145"/>
                <a:gd name="T12" fmla="*/ 99 w 163"/>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63" h="145">
                  <a:moveTo>
                    <a:pt x="99" y="0"/>
                  </a:moveTo>
                  <a:cubicBezTo>
                    <a:pt x="49" y="0"/>
                    <a:pt x="49" y="0"/>
                    <a:pt x="49" y="0"/>
                  </a:cubicBezTo>
                  <a:cubicBezTo>
                    <a:pt x="49" y="63"/>
                    <a:pt x="49" y="63"/>
                    <a:pt x="49" y="63"/>
                  </a:cubicBezTo>
                  <a:cubicBezTo>
                    <a:pt x="0" y="63"/>
                    <a:pt x="0" y="63"/>
                    <a:pt x="0" y="63"/>
                  </a:cubicBezTo>
                  <a:cubicBezTo>
                    <a:pt x="0" y="108"/>
                    <a:pt x="36" y="145"/>
                    <a:pt x="81" y="145"/>
                  </a:cubicBezTo>
                  <a:cubicBezTo>
                    <a:pt x="126" y="145"/>
                    <a:pt x="163" y="108"/>
                    <a:pt x="163" y="63"/>
                  </a:cubicBez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5"/>
            <p:cNvSpPr>
              <a:spLocks/>
            </p:cNvSpPr>
            <p:nvPr/>
          </p:nvSpPr>
          <p:spPr bwMode="auto">
            <a:xfrm>
              <a:off x="606425" y="6526213"/>
              <a:ext cx="144463" cy="180975"/>
            </a:xfrm>
            <a:custGeom>
              <a:avLst/>
              <a:gdLst>
                <a:gd name="T0" fmla="*/ 87 w 91"/>
                <a:gd name="T1" fmla="*/ 92 h 114"/>
                <a:gd name="T2" fmla="*/ 74 w 91"/>
                <a:gd name="T3" fmla="*/ 114 h 114"/>
                <a:gd name="T4" fmla="*/ 0 w 91"/>
                <a:gd name="T5" fmla="*/ 114 h 114"/>
                <a:gd name="T6" fmla="*/ 48 w 91"/>
                <a:gd name="T7" fmla="*/ 23 h 114"/>
                <a:gd name="T8" fmla="*/ 6 w 91"/>
                <a:gd name="T9" fmla="*/ 23 h 114"/>
                <a:gd name="T10" fmla="*/ 18 w 91"/>
                <a:gd name="T11" fmla="*/ 0 h 114"/>
                <a:gd name="T12" fmla="*/ 91 w 91"/>
                <a:gd name="T13" fmla="*/ 0 h 114"/>
                <a:gd name="T14" fmla="*/ 44 w 91"/>
                <a:gd name="T15" fmla="*/ 92 h 114"/>
                <a:gd name="T16" fmla="*/ 87 w 91"/>
                <a:gd name="T17"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4">
                  <a:moveTo>
                    <a:pt x="87" y="92"/>
                  </a:moveTo>
                  <a:lnTo>
                    <a:pt x="74" y="114"/>
                  </a:lnTo>
                  <a:lnTo>
                    <a:pt x="0" y="114"/>
                  </a:lnTo>
                  <a:lnTo>
                    <a:pt x="48" y="23"/>
                  </a:lnTo>
                  <a:lnTo>
                    <a:pt x="6" y="23"/>
                  </a:lnTo>
                  <a:lnTo>
                    <a:pt x="18" y="0"/>
                  </a:lnTo>
                  <a:lnTo>
                    <a:pt x="91" y="0"/>
                  </a:lnTo>
                  <a:lnTo>
                    <a:pt x="44" y="92"/>
                  </a:lnTo>
                  <a:lnTo>
                    <a:pt x="87"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7" name="Freeform 36"/>
            <p:cNvSpPr>
              <a:spLocks/>
            </p:cNvSpPr>
            <p:nvPr/>
          </p:nvSpPr>
          <p:spPr bwMode="auto">
            <a:xfrm>
              <a:off x="766763" y="6526213"/>
              <a:ext cx="103188" cy="180975"/>
            </a:xfrm>
            <a:custGeom>
              <a:avLst/>
              <a:gdLst>
                <a:gd name="T0" fmla="*/ 28 w 65"/>
                <a:gd name="T1" fmla="*/ 46 h 114"/>
                <a:gd name="T2" fmla="*/ 65 w 65"/>
                <a:gd name="T3" fmla="*/ 46 h 114"/>
                <a:gd name="T4" fmla="*/ 65 w 65"/>
                <a:gd name="T5" fmla="*/ 68 h 114"/>
                <a:gd name="T6" fmla="*/ 28 w 65"/>
                <a:gd name="T7" fmla="*/ 68 h 114"/>
                <a:gd name="T8" fmla="*/ 28 w 65"/>
                <a:gd name="T9" fmla="*/ 92 h 114"/>
                <a:gd name="T10" fmla="*/ 65 w 65"/>
                <a:gd name="T11" fmla="*/ 92 h 114"/>
                <a:gd name="T12" fmla="*/ 65 w 65"/>
                <a:gd name="T13" fmla="*/ 114 h 114"/>
                <a:gd name="T14" fmla="*/ 0 w 65"/>
                <a:gd name="T15" fmla="*/ 114 h 114"/>
                <a:gd name="T16" fmla="*/ 0 w 65"/>
                <a:gd name="T17" fmla="*/ 0 h 114"/>
                <a:gd name="T18" fmla="*/ 65 w 65"/>
                <a:gd name="T19" fmla="*/ 0 h 114"/>
                <a:gd name="T20" fmla="*/ 65 w 65"/>
                <a:gd name="T21" fmla="*/ 23 h 114"/>
                <a:gd name="T22" fmla="*/ 28 w 65"/>
                <a:gd name="T23" fmla="*/ 23 h 114"/>
                <a:gd name="T24" fmla="*/ 28 w 65"/>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14">
                  <a:moveTo>
                    <a:pt x="28" y="46"/>
                  </a:moveTo>
                  <a:lnTo>
                    <a:pt x="65" y="46"/>
                  </a:lnTo>
                  <a:lnTo>
                    <a:pt x="65" y="68"/>
                  </a:lnTo>
                  <a:lnTo>
                    <a:pt x="28" y="68"/>
                  </a:lnTo>
                  <a:lnTo>
                    <a:pt x="28" y="92"/>
                  </a:lnTo>
                  <a:lnTo>
                    <a:pt x="65" y="92"/>
                  </a:lnTo>
                  <a:lnTo>
                    <a:pt x="65" y="114"/>
                  </a:lnTo>
                  <a:lnTo>
                    <a:pt x="0" y="114"/>
                  </a:lnTo>
                  <a:lnTo>
                    <a:pt x="0" y="0"/>
                  </a:lnTo>
                  <a:lnTo>
                    <a:pt x="65" y="0"/>
                  </a:lnTo>
                  <a:lnTo>
                    <a:pt x="65" y="23"/>
                  </a:lnTo>
                  <a:lnTo>
                    <a:pt x="28" y="23"/>
                  </a:lnTo>
                  <a:lnTo>
                    <a:pt x="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8" name="Freeform 37"/>
            <p:cNvSpPr>
              <a:spLocks noEditPoints="1"/>
            </p:cNvSpPr>
            <p:nvPr/>
          </p:nvSpPr>
          <p:spPr bwMode="auto">
            <a:xfrm>
              <a:off x="889000" y="6526213"/>
              <a:ext cx="131763" cy="180975"/>
            </a:xfrm>
            <a:custGeom>
              <a:avLst/>
              <a:gdLst>
                <a:gd name="T0" fmla="*/ 123 w 260"/>
                <a:gd name="T1" fmla="*/ 0 h 360"/>
                <a:gd name="T2" fmla="*/ 215 w 260"/>
                <a:gd name="T3" fmla="*/ 17 h 360"/>
                <a:gd name="T4" fmla="*/ 255 w 260"/>
                <a:gd name="T5" fmla="*/ 98 h 360"/>
                <a:gd name="T6" fmla="*/ 231 w 260"/>
                <a:gd name="T7" fmla="*/ 160 h 360"/>
                <a:gd name="T8" fmla="*/ 193 w 260"/>
                <a:gd name="T9" fmla="*/ 181 h 360"/>
                <a:gd name="T10" fmla="*/ 236 w 260"/>
                <a:gd name="T11" fmla="*/ 202 h 360"/>
                <a:gd name="T12" fmla="*/ 260 w 260"/>
                <a:gd name="T13" fmla="*/ 264 h 360"/>
                <a:gd name="T14" fmla="*/ 223 w 260"/>
                <a:gd name="T15" fmla="*/ 343 h 360"/>
                <a:gd name="T16" fmla="*/ 147 w 260"/>
                <a:gd name="T17" fmla="*/ 360 h 360"/>
                <a:gd name="T18" fmla="*/ 0 w 260"/>
                <a:gd name="T19" fmla="*/ 360 h 360"/>
                <a:gd name="T20" fmla="*/ 0 w 260"/>
                <a:gd name="T21" fmla="*/ 0 h 360"/>
                <a:gd name="T22" fmla="*/ 123 w 260"/>
                <a:gd name="T23" fmla="*/ 0 h 360"/>
                <a:gd name="T24" fmla="*/ 88 w 260"/>
                <a:gd name="T25" fmla="*/ 149 h 360"/>
                <a:gd name="T26" fmla="*/ 109 w 260"/>
                <a:gd name="T27" fmla="*/ 149 h 360"/>
                <a:gd name="T28" fmla="*/ 166 w 260"/>
                <a:gd name="T29" fmla="*/ 107 h 360"/>
                <a:gd name="T30" fmla="*/ 108 w 260"/>
                <a:gd name="T31" fmla="*/ 65 h 360"/>
                <a:gd name="T32" fmla="*/ 88 w 260"/>
                <a:gd name="T33" fmla="*/ 65 h 360"/>
                <a:gd name="T34" fmla="*/ 88 w 260"/>
                <a:gd name="T35" fmla="*/ 149 h 360"/>
                <a:gd name="T36" fmla="*/ 88 w 260"/>
                <a:gd name="T37" fmla="*/ 297 h 360"/>
                <a:gd name="T38" fmla="*/ 119 w 260"/>
                <a:gd name="T39" fmla="*/ 297 h 360"/>
                <a:gd name="T40" fmla="*/ 172 w 260"/>
                <a:gd name="T41" fmla="*/ 256 h 360"/>
                <a:gd name="T42" fmla="*/ 152 w 260"/>
                <a:gd name="T43" fmla="*/ 219 h 360"/>
                <a:gd name="T44" fmla="*/ 107 w 260"/>
                <a:gd name="T45" fmla="*/ 212 h 360"/>
                <a:gd name="T46" fmla="*/ 88 w 260"/>
                <a:gd name="T47" fmla="*/ 212 h 360"/>
                <a:gd name="T48" fmla="*/ 88 w 260"/>
                <a:gd name="T49" fmla="*/ 29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60">
                  <a:moveTo>
                    <a:pt x="123" y="0"/>
                  </a:moveTo>
                  <a:cubicBezTo>
                    <a:pt x="169" y="0"/>
                    <a:pt x="195" y="5"/>
                    <a:pt x="215" y="17"/>
                  </a:cubicBezTo>
                  <a:cubicBezTo>
                    <a:pt x="240" y="32"/>
                    <a:pt x="255" y="63"/>
                    <a:pt x="255" y="98"/>
                  </a:cubicBezTo>
                  <a:cubicBezTo>
                    <a:pt x="255" y="123"/>
                    <a:pt x="247" y="144"/>
                    <a:pt x="231" y="160"/>
                  </a:cubicBezTo>
                  <a:cubicBezTo>
                    <a:pt x="220" y="171"/>
                    <a:pt x="212" y="176"/>
                    <a:pt x="193" y="181"/>
                  </a:cubicBezTo>
                  <a:cubicBezTo>
                    <a:pt x="215" y="186"/>
                    <a:pt x="225" y="191"/>
                    <a:pt x="236" y="202"/>
                  </a:cubicBezTo>
                  <a:cubicBezTo>
                    <a:pt x="252" y="217"/>
                    <a:pt x="260" y="238"/>
                    <a:pt x="260" y="264"/>
                  </a:cubicBezTo>
                  <a:cubicBezTo>
                    <a:pt x="260" y="298"/>
                    <a:pt x="247" y="327"/>
                    <a:pt x="223" y="343"/>
                  </a:cubicBezTo>
                  <a:cubicBezTo>
                    <a:pt x="206" y="355"/>
                    <a:pt x="184" y="360"/>
                    <a:pt x="147" y="360"/>
                  </a:cubicBezTo>
                  <a:cubicBezTo>
                    <a:pt x="0" y="360"/>
                    <a:pt x="0" y="360"/>
                    <a:pt x="0" y="360"/>
                  </a:cubicBezTo>
                  <a:cubicBezTo>
                    <a:pt x="0" y="0"/>
                    <a:pt x="0" y="0"/>
                    <a:pt x="0" y="0"/>
                  </a:cubicBezTo>
                  <a:lnTo>
                    <a:pt x="123" y="0"/>
                  </a:lnTo>
                  <a:close/>
                  <a:moveTo>
                    <a:pt x="88" y="149"/>
                  </a:moveTo>
                  <a:cubicBezTo>
                    <a:pt x="109" y="149"/>
                    <a:pt x="109" y="149"/>
                    <a:pt x="109" y="149"/>
                  </a:cubicBezTo>
                  <a:cubicBezTo>
                    <a:pt x="149" y="149"/>
                    <a:pt x="166" y="136"/>
                    <a:pt x="166" y="107"/>
                  </a:cubicBezTo>
                  <a:cubicBezTo>
                    <a:pt x="166" y="78"/>
                    <a:pt x="149" y="65"/>
                    <a:pt x="108" y="65"/>
                  </a:cubicBezTo>
                  <a:cubicBezTo>
                    <a:pt x="88" y="65"/>
                    <a:pt x="88" y="65"/>
                    <a:pt x="88" y="65"/>
                  </a:cubicBezTo>
                  <a:lnTo>
                    <a:pt x="88" y="149"/>
                  </a:lnTo>
                  <a:close/>
                  <a:moveTo>
                    <a:pt x="88" y="297"/>
                  </a:moveTo>
                  <a:cubicBezTo>
                    <a:pt x="119" y="297"/>
                    <a:pt x="119" y="297"/>
                    <a:pt x="119" y="297"/>
                  </a:cubicBezTo>
                  <a:cubicBezTo>
                    <a:pt x="156" y="297"/>
                    <a:pt x="172" y="285"/>
                    <a:pt x="172" y="256"/>
                  </a:cubicBezTo>
                  <a:cubicBezTo>
                    <a:pt x="172" y="238"/>
                    <a:pt x="165" y="226"/>
                    <a:pt x="152" y="219"/>
                  </a:cubicBezTo>
                  <a:cubicBezTo>
                    <a:pt x="143" y="214"/>
                    <a:pt x="134" y="212"/>
                    <a:pt x="107" y="212"/>
                  </a:cubicBezTo>
                  <a:cubicBezTo>
                    <a:pt x="88" y="212"/>
                    <a:pt x="88" y="212"/>
                    <a:pt x="88" y="212"/>
                  </a:cubicBezTo>
                  <a:lnTo>
                    <a:pt x="88"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9" name="Freeform 38"/>
            <p:cNvSpPr>
              <a:spLocks noEditPoints="1"/>
            </p:cNvSpPr>
            <p:nvPr/>
          </p:nvSpPr>
          <p:spPr bwMode="auto">
            <a:xfrm>
              <a:off x="1039813" y="6526213"/>
              <a:ext cx="136525" cy="180975"/>
            </a:xfrm>
            <a:custGeom>
              <a:avLst/>
              <a:gdLst>
                <a:gd name="T0" fmla="*/ 88 w 271"/>
                <a:gd name="T1" fmla="*/ 360 h 360"/>
                <a:gd name="T2" fmla="*/ 0 w 271"/>
                <a:gd name="T3" fmla="*/ 360 h 360"/>
                <a:gd name="T4" fmla="*/ 0 w 271"/>
                <a:gd name="T5" fmla="*/ 0 h 360"/>
                <a:gd name="T6" fmla="*/ 117 w 271"/>
                <a:gd name="T7" fmla="*/ 0 h 360"/>
                <a:gd name="T8" fmla="*/ 222 w 271"/>
                <a:gd name="T9" fmla="*/ 27 h 360"/>
                <a:gd name="T10" fmla="*/ 261 w 271"/>
                <a:gd name="T11" fmla="*/ 118 h 360"/>
                <a:gd name="T12" fmla="*/ 192 w 271"/>
                <a:gd name="T13" fmla="*/ 228 h 360"/>
                <a:gd name="T14" fmla="*/ 271 w 271"/>
                <a:gd name="T15" fmla="*/ 360 h 360"/>
                <a:gd name="T16" fmla="*/ 166 w 271"/>
                <a:gd name="T17" fmla="*/ 360 h 360"/>
                <a:gd name="T18" fmla="*/ 88 w 271"/>
                <a:gd name="T19" fmla="*/ 221 h 360"/>
                <a:gd name="T20" fmla="*/ 88 w 271"/>
                <a:gd name="T21" fmla="*/ 360 h 360"/>
                <a:gd name="T22" fmla="*/ 116 w 271"/>
                <a:gd name="T23" fmla="*/ 171 h 360"/>
                <a:gd name="T24" fmla="*/ 173 w 271"/>
                <a:gd name="T25" fmla="*/ 122 h 360"/>
                <a:gd name="T26" fmla="*/ 121 w 271"/>
                <a:gd name="T27" fmla="*/ 72 h 360"/>
                <a:gd name="T28" fmla="*/ 88 w 271"/>
                <a:gd name="T29" fmla="*/ 72 h 360"/>
                <a:gd name="T30" fmla="*/ 88 w 271"/>
                <a:gd name="T31" fmla="*/ 171 h 360"/>
                <a:gd name="T32" fmla="*/ 116 w 271"/>
                <a:gd name="T33" fmla="*/ 17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360">
                  <a:moveTo>
                    <a:pt x="88" y="360"/>
                  </a:moveTo>
                  <a:cubicBezTo>
                    <a:pt x="0" y="360"/>
                    <a:pt x="0" y="360"/>
                    <a:pt x="0" y="360"/>
                  </a:cubicBezTo>
                  <a:cubicBezTo>
                    <a:pt x="0" y="0"/>
                    <a:pt x="0" y="0"/>
                    <a:pt x="0" y="0"/>
                  </a:cubicBezTo>
                  <a:cubicBezTo>
                    <a:pt x="117" y="0"/>
                    <a:pt x="117" y="0"/>
                    <a:pt x="117" y="0"/>
                  </a:cubicBezTo>
                  <a:cubicBezTo>
                    <a:pt x="164" y="0"/>
                    <a:pt x="199" y="9"/>
                    <a:pt x="222" y="27"/>
                  </a:cubicBezTo>
                  <a:cubicBezTo>
                    <a:pt x="247" y="46"/>
                    <a:pt x="261" y="79"/>
                    <a:pt x="261" y="118"/>
                  </a:cubicBezTo>
                  <a:cubicBezTo>
                    <a:pt x="261" y="173"/>
                    <a:pt x="238" y="209"/>
                    <a:pt x="192" y="228"/>
                  </a:cubicBezTo>
                  <a:cubicBezTo>
                    <a:pt x="271" y="360"/>
                    <a:pt x="271" y="360"/>
                    <a:pt x="271" y="360"/>
                  </a:cubicBezTo>
                  <a:cubicBezTo>
                    <a:pt x="166" y="360"/>
                    <a:pt x="166" y="360"/>
                    <a:pt x="166" y="360"/>
                  </a:cubicBezTo>
                  <a:cubicBezTo>
                    <a:pt x="88" y="221"/>
                    <a:pt x="88" y="221"/>
                    <a:pt x="88" y="221"/>
                  </a:cubicBezTo>
                  <a:lnTo>
                    <a:pt x="88" y="360"/>
                  </a:lnTo>
                  <a:close/>
                  <a:moveTo>
                    <a:pt x="116" y="171"/>
                  </a:moveTo>
                  <a:cubicBezTo>
                    <a:pt x="151" y="171"/>
                    <a:pt x="173" y="153"/>
                    <a:pt x="173" y="122"/>
                  </a:cubicBezTo>
                  <a:cubicBezTo>
                    <a:pt x="173" y="92"/>
                    <a:pt x="152" y="72"/>
                    <a:pt x="121" y="72"/>
                  </a:cubicBezTo>
                  <a:cubicBezTo>
                    <a:pt x="88" y="72"/>
                    <a:pt x="88" y="72"/>
                    <a:pt x="88" y="72"/>
                  </a:cubicBezTo>
                  <a:cubicBezTo>
                    <a:pt x="88" y="171"/>
                    <a:pt x="88" y="171"/>
                    <a:pt x="88" y="171"/>
                  </a:cubicBezTo>
                  <a:lnTo>
                    <a:pt x="11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0" name="Freeform 39"/>
            <p:cNvSpPr>
              <a:spLocks noEditPoints="1"/>
            </p:cNvSpPr>
            <p:nvPr/>
          </p:nvSpPr>
          <p:spPr bwMode="auto">
            <a:xfrm>
              <a:off x="1176338" y="6526213"/>
              <a:ext cx="174625" cy="180975"/>
            </a:xfrm>
            <a:custGeom>
              <a:avLst/>
              <a:gdLst>
                <a:gd name="T0" fmla="*/ 73 w 110"/>
                <a:gd name="T1" fmla="*/ 0 h 114"/>
                <a:gd name="T2" fmla="*/ 38 w 110"/>
                <a:gd name="T3" fmla="*/ 0 h 114"/>
                <a:gd name="T4" fmla="*/ 0 w 110"/>
                <a:gd name="T5" fmla="*/ 114 h 114"/>
                <a:gd name="T6" fmla="*/ 29 w 110"/>
                <a:gd name="T7" fmla="*/ 114 h 114"/>
                <a:gd name="T8" fmla="*/ 36 w 110"/>
                <a:gd name="T9" fmla="*/ 92 h 114"/>
                <a:gd name="T10" fmla="*/ 73 w 110"/>
                <a:gd name="T11" fmla="*/ 92 h 114"/>
                <a:gd name="T12" fmla="*/ 80 w 110"/>
                <a:gd name="T13" fmla="*/ 114 h 114"/>
                <a:gd name="T14" fmla="*/ 110 w 110"/>
                <a:gd name="T15" fmla="*/ 114 h 114"/>
                <a:gd name="T16" fmla="*/ 73 w 110"/>
                <a:gd name="T17" fmla="*/ 0 h 114"/>
                <a:gd name="T18" fmla="*/ 43 w 110"/>
                <a:gd name="T19" fmla="*/ 70 h 114"/>
                <a:gd name="T20" fmla="*/ 55 w 110"/>
                <a:gd name="T21" fmla="*/ 33 h 114"/>
                <a:gd name="T22" fmla="*/ 66 w 110"/>
                <a:gd name="T23" fmla="*/ 70 h 114"/>
                <a:gd name="T24" fmla="*/ 43 w 110"/>
                <a:gd name="T25" fmla="*/ 7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14">
                  <a:moveTo>
                    <a:pt x="73" y="0"/>
                  </a:moveTo>
                  <a:lnTo>
                    <a:pt x="38" y="0"/>
                  </a:lnTo>
                  <a:lnTo>
                    <a:pt x="0" y="114"/>
                  </a:lnTo>
                  <a:lnTo>
                    <a:pt x="29" y="114"/>
                  </a:lnTo>
                  <a:lnTo>
                    <a:pt x="36" y="92"/>
                  </a:lnTo>
                  <a:lnTo>
                    <a:pt x="73" y="92"/>
                  </a:lnTo>
                  <a:lnTo>
                    <a:pt x="80" y="114"/>
                  </a:lnTo>
                  <a:lnTo>
                    <a:pt x="110" y="114"/>
                  </a:lnTo>
                  <a:lnTo>
                    <a:pt x="73" y="0"/>
                  </a:lnTo>
                  <a:close/>
                  <a:moveTo>
                    <a:pt x="43" y="70"/>
                  </a:moveTo>
                  <a:lnTo>
                    <a:pt x="55" y="33"/>
                  </a:lnTo>
                  <a:lnTo>
                    <a:pt x="66" y="70"/>
                  </a:lnTo>
                  <a:lnTo>
                    <a:pt x="43"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6756228" y="845013"/>
            <a:ext cx="4670795" cy="2509025"/>
          </a:xfrm>
        </p:spPr>
        <p:txBody>
          <a:bodyPr anchor="b">
            <a:normAutofit/>
          </a:bodyPr>
          <a:lstStyle>
            <a:lvl1pPr algn="l">
              <a:defRPr sz="3400">
                <a:solidFill>
                  <a:schemeClr val="bg1"/>
                </a:solidFill>
              </a:defRPr>
            </a:lvl1pPr>
          </a:lstStyle>
          <a:p>
            <a:r>
              <a:rPr lang="en-US" dirty="0"/>
              <a:t>Click to edit Master title style</a:t>
            </a:r>
          </a:p>
        </p:txBody>
      </p:sp>
      <p:sp>
        <p:nvSpPr>
          <p:cNvPr id="4" name="Text Placeholder 3"/>
          <p:cNvSpPr>
            <a:spLocks noGrp="1"/>
          </p:cNvSpPr>
          <p:nvPr>
            <p:ph type="body" sz="half" idx="2"/>
          </p:nvPr>
        </p:nvSpPr>
        <p:spPr>
          <a:xfrm>
            <a:off x="6756228" y="3554761"/>
            <a:ext cx="4670795" cy="2103089"/>
          </a:xfrm>
        </p:spPr>
        <p:txBody>
          <a:bodyPr>
            <a:normAutofit/>
          </a:bodyPr>
          <a:lstStyle>
            <a:lvl1pPr marL="0" indent="0" algn="l">
              <a:buNone/>
              <a:defRPr sz="18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Edit Master text styles</a:t>
            </a:r>
          </a:p>
        </p:txBody>
      </p:sp>
      <p:sp>
        <p:nvSpPr>
          <p:cNvPr id="9" name="Footer Placeholder 8"/>
          <p:cNvSpPr>
            <a:spLocks noGrp="1"/>
          </p:cNvSpPr>
          <p:nvPr>
            <p:ph type="ftr" sz="quarter" idx="11"/>
          </p:nvPr>
        </p:nvSpPr>
        <p:spPr/>
        <p:txBody>
          <a:bodyPr/>
          <a:lstStyle/>
          <a:p>
            <a:r>
              <a:rPr lang="en-US" dirty="0"/>
              <a:t> Confidential: For Internal Use Only</a:t>
            </a:r>
          </a:p>
        </p:txBody>
      </p:sp>
      <p:sp>
        <p:nvSpPr>
          <p:cNvPr id="10" name="Slide Number Placeholder 9"/>
          <p:cNvSpPr>
            <a:spLocks noGrp="1"/>
          </p:cNvSpPr>
          <p:nvPr>
            <p:ph type="sldNum" sz="quarter" idx="12"/>
          </p:nvPr>
        </p:nvSpPr>
        <p:spPr/>
        <p:txBody>
          <a:bodyPr/>
          <a:lstStyle/>
          <a:p>
            <a:fld id="{C62155A9-2BEA-4E1A-A809-3AB570F0F126}" type="slidenum">
              <a:rPr lang="en-US" smtClean="0"/>
              <a:pPr/>
              <a:t>‹#›</a:t>
            </a:fld>
            <a:endParaRPr lang="en-US" dirty="0"/>
          </a:p>
        </p:txBody>
      </p:sp>
      <p:sp>
        <p:nvSpPr>
          <p:cNvPr id="6" name="Content Placeholder 5"/>
          <p:cNvSpPr>
            <a:spLocks noGrp="1"/>
          </p:cNvSpPr>
          <p:nvPr>
            <p:ph sz="quarter" idx="13" hasCustomPrompt="1"/>
          </p:nvPr>
        </p:nvSpPr>
        <p:spPr>
          <a:xfrm>
            <a:off x="704088" y="657922"/>
            <a:ext cx="5644258" cy="1137424"/>
          </a:xfrm>
        </p:spPr>
        <p:txBody>
          <a:bodyPr anchor="b" anchorCtr="0">
            <a:normAutofit/>
          </a:bodyPr>
          <a:lstStyle>
            <a:lvl1pPr marL="45720" indent="0">
              <a:buNone/>
              <a:defRPr sz="2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264869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4_Picture with Caption A">
    <p:bg>
      <p:bgPr>
        <a:solidFill>
          <a:schemeClr val="accent4"/>
        </a:solidFill>
        <a:effectLst/>
      </p:bgPr>
    </p:bg>
    <p:spTree>
      <p:nvGrpSpPr>
        <p:cNvPr id="1" name=""/>
        <p:cNvGrpSpPr/>
        <p:nvPr/>
      </p:nvGrpSpPr>
      <p:grpSpPr>
        <a:xfrm>
          <a:off x="0" y="0"/>
          <a:ext cx="0" cy="0"/>
          <a:chOff x="0" y="0"/>
          <a:chExt cx="0" cy="0"/>
        </a:xfrm>
      </p:grpSpPr>
      <p:sp>
        <p:nvSpPr>
          <p:cNvPr id="41" name="Rectangle 40"/>
          <p:cNvSpPr/>
          <p:nvPr userDrawn="1"/>
        </p:nvSpPr>
        <p:spPr>
          <a:xfrm>
            <a:off x="-2" y="691376"/>
            <a:ext cx="4559302" cy="6166624"/>
          </a:xfrm>
          <a:prstGeom prst="rect">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grpSp>
        <p:nvGrpSpPr>
          <p:cNvPr id="18" name="Group 17"/>
          <p:cNvGrpSpPr/>
          <p:nvPr userDrawn="1"/>
        </p:nvGrpSpPr>
        <p:grpSpPr>
          <a:xfrm>
            <a:off x="6337612" y="1248451"/>
            <a:ext cx="4240024" cy="4864498"/>
            <a:chOff x="9959950" y="4707058"/>
            <a:chExt cx="2029842" cy="1996506"/>
          </a:xfrm>
          <a:solidFill>
            <a:schemeClr val="bg1">
              <a:alpha val="5000"/>
            </a:schemeClr>
          </a:solidFill>
        </p:grpSpPr>
        <p:sp>
          <p:nvSpPr>
            <p:cNvPr id="19" name="Freeform 18"/>
            <p:cNvSpPr>
              <a:spLocks/>
            </p:cNvSpPr>
            <p:nvPr userDrawn="1"/>
          </p:nvSpPr>
          <p:spPr bwMode="auto">
            <a:xfrm>
              <a:off x="11304825" y="5592639"/>
              <a:ext cx="161099" cy="398038"/>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19"/>
            <p:cNvSpPr>
              <a:spLocks/>
            </p:cNvSpPr>
            <p:nvPr userDrawn="1"/>
          </p:nvSpPr>
          <p:spPr bwMode="auto">
            <a:xfrm>
              <a:off x="10253507" y="4707058"/>
              <a:ext cx="961818" cy="1598468"/>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1" name="Freeform 20"/>
            <p:cNvSpPr>
              <a:spLocks/>
            </p:cNvSpPr>
            <p:nvPr userDrawn="1"/>
          </p:nvSpPr>
          <p:spPr bwMode="auto">
            <a:xfrm>
              <a:off x="10986207" y="5311485"/>
              <a:ext cx="158712" cy="679191"/>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2" name="Freeform 21"/>
            <p:cNvSpPr>
              <a:spLocks/>
            </p:cNvSpPr>
            <p:nvPr userDrawn="1"/>
          </p:nvSpPr>
          <p:spPr bwMode="auto">
            <a:xfrm>
              <a:off x="11144920" y="5450483"/>
              <a:ext cx="389023" cy="142157"/>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3" name="Freeform 22"/>
            <p:cNvSpPr>
              <a:spLocks/>
            </p:cNvSpPr>
            <p:nvPr userDrawn="1"/>
          </p:nvSpPr>
          <p:spPr bwMode="auto">
            <a:xfrm>
              <a:off x="9959950" y="4962940"/>
              <a:ext cx="547735" cy="929808"/>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4" name="Freeform 23"/>
            <p:cNvSpPr>
              <a:spLocks/>
            </p:cNvSpPr>
            <p:nvPr userDrawn="1"/>
          </p:nvSpPr>
          <p:spPr bwMode="auto">
            <a:xfrm>
              <a:off x="9963530" y="5602116"/>
              <a:ext cx="1022678" cy="1101448"/>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 name="Freeform 24"/>
            <p:cNvSpPr>
              <a:spLocks/>
            </p:cNvSpPr>
            <p:nvPr userDrawn="1"/>
          </p:nvSpPr>
          <p:spPr bwMode="auto">
            <a:xfrm>
              <a:off x="11465923" y="5813771"/>
              <a:ext cx="523869" cy="407515"/>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6" name="Rectangle 25"/>
          <p:cNvSpPr/>
          <p:nvPr userDrawn="1"/>
        </p:nvSpPr>
        <p:spPr>
          <a:xfrm>
            <a:off x="0" y="0"/>
            <a:ext cx="12188825" cy="6978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solidFill>
                <a:prstClr val="white"/>
              </a:solidFill>
            </a:endParaRPr>
          </a:p>
        </p:txBody>
      </p:sp>
      <p:grpSp>
        <p:nvGrpSpPr>
          <p:cNvPr id="28" name="Group 27"/>
          <p:cNvGrpSpPr>
            <a:grpSpLocks noChangeAspect="1"/>
          </p:cNvGrpSpPr>
          <p:nvPr userDrawn="1"/>
        </p:nvGrpSpPr>
        <p:grpSpPr>
          <a:xfrm>
            <a:off x="403282" y="151854"/>
            <a:ext cx="1297406" cy="418699"/>
            <a:chOff x="254000" y="6443663"/>
            <a:chExt cx="1096963" cy="354012"/>
          </a:xfrm>
          <a:solidFill>
            <a:schemeClr val="bg1"/>
          </a:solidFill>
        </p:grpSpPr>
        <p:sp>
          <p:nvSpPr>
            <p:cNvPr id="29" name="Freeform 28"/>
            <p:cNvSpPr>
              <a:spLocks/>
            </p:cNvSpPr>
            <p:nvPr/>
          </p:nvSpPr>
          <p:spPr bwMode="auto">
            <a:xfrm>
              <a:off x="465138" y="6600825"/>
              <a:ext cx="25400" cy="71437"/>
            </a:xfrm>
            <a:custGeom>
              <a:avLst/>
              <a:gdLst>
                <a:gd name="T0" fmla="*/ 16 w 16"/>
                <a:gd name="T1" fmla="*/ 16 h 45"/>
                <a:gd name="T2" fmla="*/ 0 w 16"/>
                <a:gd name="T3" fmla="*/ 0 h 45"/>
                <a:gd name="T4" fmla="*/ 0 w 16"/>
                <a:gd name="T5" fmla="*/ 45 h 45"/>
                <a:gd name="T6" fmla="*/ 16 w 16"/>
                <a:gd name="T7" fmla="*/ 45 h 45"/>
                <a:gd name="T8" fmla="*/ 16 w 16"/>
                <a:gd name="T9" fmla="*/ 16 h 45"/>
              </a:gdLst>
              <a:ahLst/>
              <a:cxnLst>
                <a:cxn ang="0">
                  <a:pos x="T0" y="T1"/>
                </a:cxn>
                <a:cxn ang="0">
                  <a:pos x="T2" y="T3"/>
                </a:cxn>
                <a:cxn ang="0">
                  <a:pos x="T4" y="T5"/>
                </a:cxn>
                <a:cxn ang="0">
                  <a:pos x="T6" y="T7"/>
                </a:cxn>
                <a:cxn ang="0">
                  <a:pos x="T8" y="T9"/>
                </a:cxn>
              </a:cxnLst>
              <a:rect l="0" t="0" r="r" b="b"/>
              <a:pathLst>
                <a:path w="16" h="45">
                  <a:moveTo>
                    <a:pt x="16" y="16"/>
                  </a:moveTo>
                  <a:lnTo>
                    <a:pt x="0" y="0"/>
                  </a:lnTo>
                  <a:lnTo>
                    <a:pt x="0" y="45"/>
                  </a:lnTo>
                  <a:lnTo>
                    <a:pt x="16" y="45"/>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29"/>
            <p:cNvSpPr>
              <a:spLocks/>
            </p:cNvSpPr>
            <p:nvPr/>
          </p:nvSpPr>
          <p:spPr bwMode="auto">
            <a:xfrm>
              <a:off x="300038" y="6443663"/>
              <a:ext cx="150813" cy="284162"/>
            </a:xfrm>
            <a:custGeom>
              <a:avLst/>
              <a:gdLst>
                <a:gd name="T0" fmla="*/ 178 w 299"/>
                <a:gd name="T1" fmla="*/ 212 h 563"/>
                <a:gd name="T2" fmla="*/ 299 w 299"/>
                <a:gd name="T3" fmla="*/ 212 h 563"/>
                <a:gd name="T4" fmla="*/ 250 w 299"/>
                <a:gd name="T5" fmla="*/ 163 h 563"/>
                <a:gd name="T6" fmla="*/ 249 w 299"/>
                <a:gd name="T7" fmla="*/ 163 h 563"/>
                <a:gd name="T8" fmla="*/ 186 w 299"/>
                <a:gd name="T9" fmla="*/ 163 h 563"/>
                <a:gd name="T10" fmla="*/ 260 w 299"/>
                <a:gd name="T11" fmla="*/ 81 h 563"/>
                <a:gd name="T12" fmla="*/ 178 w 299"/>
                <a:gd name="T13" fmla="*/ 0 h 563"/>
                <a:gd name="T14" fmla="*/ 178 w 299"/>
                <a:gd name="T15" fmla="*/ 163 h 563"/>
                <a:gd name="T16" fmla="*/ 178 w 299"/>
                <a:gd name="T17" fmla="*/ 163 h 563"/>
                <a:gd name="T18" fmla="*/ 43 w 299"/>
                <a:gd name="T19" fmla="*/ 28 h 563"/>
                <a:gd name="T20" fmla="*/ 22 w 299"/>
                <a:gd name="T21" fmla="*/ 40 h 563"/>
                <a:gd name="T22" fmla="*/ 0 w 299"/>
                <a:gd name="T23" fmla="*/ 55 h 563"/>
                <a:gd name="T24" fmla="*/ 129 w 299"/>
                <a:gd name="T25" fmla="*/ 183 h 563"/>
                <a:gd name="T26" fmla="*/ 129 w 299"/>
                <a:gd name="T27" fmla="*/ 464 h 563"/>
                <a:gd name="T28" fmla="*/ 228 w 299"/>
                <a:gd name="T29" fmla="*/ 563 h 563"/>
                <a:gd name="T30" fmla="*/ 228 w 299"/>
                <a:gd name="T31" fmla="*/ 493 h 563"/>
                <a:gd name="T32" fmla="*/ 178 w 299"/>
                <a:gd name="T33" fmla="*/ 443 h 563"/>
                <a:gd name="T34" fmla="*/ 178 w 299"/>
                <a:gd name="T35" fmla="*/ 21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563">
                  <a:moveTo>
                    <a:pt x="178" y="212"/>
                  </a:moveTo>
                  <a:cubicBezTo>
                    <a:pt x="299" y="212"/>
                    <a:pt x="299" y="212"/>
                    <a:pt x="299" y="212"/>
                  </a:cubicBezTo>
                  <a:cubicBezTo>
                    <a:pt x="250" y="163"/>
                    <a:pt x="250" y="163"/>
                    <a:pt x="250" y="163"/>
                  </a:cubicBezTo>
                  <a:cubicBezTo>
                    <a:pt x="249" y="163"/>
                    <a:pt x="249" y="163"/>
                    <a:pt x="249" y="163"/>
                  </a:cubicBezTo>
                  <a:cubicBezTo>
                    <a:pt x="186" y="163"/>
                    <a:pt x="186" y="163"/>
                    <a:pt x="186" y="163"/>
                  </a:cubicBezTo>
                  <a:cubicBezTo>
                    <a:pt x="227" y="159"/>
                    <a:pt x="260" y="124"/>
                    <a:pt x="260" y="81"/>
                  </a:cubicBezTo>
                  <a:cubicBezTo>
                    <a:pt x="260" y="36"/>
                    <a:pt x="223" y="0"/>
                    <a:pt x="178" y="0"/>
                  </a:cubicBezTo>
                  <a:cubicBezTo>
                    <a:pt x="178" y="163"/>
                    <a:pt x="178" y="163"/>
                    <a:pt x="178" y="163"/>
                  </a:cubicBezTo>
                  <a:cubicBezTo>
                    <a:pt x="178" y="163"/>
                    <a:pt x="178" y="163"/>
                    <a:pt x="178" y="163"/>
                  </a:cubicBezTo>
                  <a:cubicBezTo>
                    <a:pt x="43" y="28"/>
                    <a:pt x="43" y="28"/>
                    <a:pt x="43" y="28"/>
                  </a:cubicBezTo>
                  <a:cubicBezTo>
                    <a:pt x="36" y="31"/>
                    <a:pt x="29" y="35"/>
                    <a:pt x="22" y="40"/>
                  </a:cubicBezTo>
                  <a:cubicBezTo>
                    <a:pt x="14" y="45"/>
                    <a:pt x="7" y="50"/>
                    <a:pt x="0" y="55"/>
                  </a:cubicBezTo>
                  <a:cubicBezTo>
                    <a:pt x="129" y="183"/>
                    <a:pt x="129" y="183"/>
                    <a:pt x="129" y="183"/>
                  </a:cubicBezTo>
                  <a:cubicBezTo>
                    <a:pt x="129" y="464"/>
                    <a:pt x="129" y="464"/>
                    <a:pt x="129" y="464"/>
                  </a:cubicBezTo>
                  <a:cubicBezTo>
                    <a:pt x="228" y="563"/>
                    <a:pt x="228" y="563"/>
                    <a:pt x="228" y="563"/>
                  </a:cubicBezTo>
                  <a:cubicBezTo>
                    <a:pt x="228" y="493"/>
                    <a:pt x="228" y="493"/>
                    <a:pt x="228" y="493"/>
                  </a:cubicBezTo>
                  <a:cubicBezTo>
                    <a:pt x="178" y="443"/>
                    <a:pt x="178" y="443"/>
                    <a:pt x="178" y="443"/>
                  </a:cubicBezTo>
                  <a:lnTo>
                    <a:pt x="178"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30"/>
            <p:cNvSpPr>
              <a:spLocks/>
            </p:cNvSpPr>
            <p:nvPr/>
          </p:nvSpPr>
          <p:spPr bwMode="auto">
            <a:xfrm>
              <a:off x="414338" y="6550025"/>
              <a:ext cx="25400" cy="122237"/>
            </a:xfrm>
            <a:custGeom>
              <a:avLst/>
              <a:gdLst>
                <a:gd name="T0" fmla="*/ 0 w 16"/>
                <a:gd name="T1" fmla="*/ 0 h 77"/>
                <a:gd name="T2" fmla="*/ 0 w 16"/>
                <a:gd name="T3" fmla="*/ 77 h 77"/>
                <a:gd name="T4" fmla="*/ 16 w 16"/>
                <a:gd name="T5" fmla="*/ 77 h 77"/>
                <a:gd name="T6" fmla="*/ 16 w 16"/>
                <a:gd name="T7" fmla="*/ 16 h 77"/>
                <a:gd name="T8" fmla="*/ 0 w 16"/>
                <a:gd name="T9" fmla="*/ 0 h 77"/>
              </a:gdLst>
              <a:ahLst/>
              <a:cxnLst>
                <a:cxn ang="0">
                  <a:pos x="T0" y="T1"/>
                </a:cxn>
                <a:cxn ang="0">
                  <a:pos x="T2" y="T3"/>
                </a:cxn>
                <a:cxn ang="0">
                  <a:pos x="T4" y="T5"/>
                </a:cxn>
                <a:cxn ang="0">
                  <a:pos x="T6" y="T7"/>
                </a:cxn>
                <a:cxn ang="0">
                  <a:pos x="T8" y="T9"/>
                </a:cxn>
              </a:cxnLst>
              <a:rect l="0" t="0" r="r" b="b"/>
              <a:pathLst>
                <a:path w="16" h="77">
                  <a:moveTo>
                    <a:pt x="0" y="0"/>
                  </a:moveTo>
                  <a:lnTo>
                    <a:pt x="0" y="77"/>
                  </a:lnTo>
                  <a:lnTo>
                    <a:pt x="16" y="77"/>
                  </a:lnTo>
                  <a:lnTo>
                    <a:pt x="16"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31"/>
            <p:cNvSpPr>
              <a:spLocks/>
            </p:cNvSpPr>
            <p:nvPr/>
          </p:nvSpPr>
          <p:spPr bwMode="auto">
            <a:xfrm>
              <a:off x="439738" y="6575425"/>
              <a:ext cx="60325" cy="25400"/>
            </a:xfrm>
            <a:custGeom>
              <a:avLst/>
              <a:gdLst>
                <a:gd name="T0" fmla="*/ 38 w 38"/>
                <a:gd name="T1" fmla="*/ 16 h 16"/>
                <a:gd name="T2" fmla="*/ 22 w 38"/>
                <a:gd name="T3" fmla="*/ 0 h 16"/>
                <a:gd name="T4" fmla="*/ 0 w 38"/>
                <a:gd name="T5" fmla="*/ 0 h 16"/>
                <a:gd name="T6" fmla="*/ 16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22" y="0"/>
                  </a:lnTo>
                  <a:lnTo>
                    <a:pt x="0" y="0"/>
                  </a:lnTo>
                  <a:lnTo>
                    <a:pt x="16" y="1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2"/>
            <p:cNvSpPr>
              <a:spLocks/>
            </p:cNvSpPr>
            <p:nvPr/>
          </p:nvSpPr>
          <p:spPr bwMode="auto">
            <a:xfrm>
              <a:off x="254000" y="6489700"/>
              <a:ext cx="85725" cy="163512"/>
            </a:xfrm>
            <a:custGeom>
              <a:avLst/>
              <a:gdLst>
                <a:gd name="T0" fmla="*/ 170 w 170"/>
                <a:gd name="T1" fmla="*/ 327 h 327"/>
                <a:gd name="T2" fmla="*/ 170 w 170"/>
                <a:gd name="T3" fmla="*/ 324 h 327"/>
                <a:gd name="T4" fmla="*/ 170 w 170"/>
                <a:gd name="T5" fmla="*/ 324 h 327"/>
                <a:gd name="T6" fmla="*/ 170 w 170"/>
                <a:gd name="T7" fmla="*/ 114 h 327"/>
                <a:gd name="T8" fmla="*/ 56 w 170"/>
                <a:gd name="T9" fmla="*/ 0 h 327"/>
                <a:gd name="T10" fmla="*/ 29 w 170"/>
                <a:gd name="T11" fmla="*/ 43 h 327"/>
                <a:gd name="T12" fmla="*/ 121 w 170"/>
                <a:gd name="T13" fmla="*/ 135 h 327"/>
                <a:gd name="T14" fmla="*/ 121 w 170"/>
                <a:gd name="T15" fmla="*/ 205 h 327"/>
                <a:gd name="T16" fmla="*/ 121 w 170"/>
                <a:gd name="T17" fmla="*/ 205 h 327"/>
                <a:gd name="T18" fmla="*/ 9 w 170"/>
                <a:gd name="T19" fmla="*/ 93 h 327"/>
                <a:gd name="T20" fmla="*/ 0 w 170"/>
                <a:gd name="T21" fmla="*/ 155 h 327"/>
                <a:gd name="T22" fmla="*/ 170 w 170"/>
                <a:gd name="T23"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327">
                  <a:moveTo>
                    <a:pt x="170" y="327"/>
                  </a:moveTo>
                  <a:cubicBezTo>
                    <a:pt x="170" y="324"/>
                    <a:pt x="170" y="324"/>
                    <a:pt x="170" y="324"/>
                  </a:cubicBezTo>
                  <a:cubicBezTo>
                    <a:pt x="170" y="324"/>
                    <a:pt x="170" y="324"/>
                    <a:pt x="170" y="324"/>
                  </a:cubicBezTo>
                  <a:cubicBezTo>
                    <a:pt x="170" y="114"/>
                    <a:pt x="170" y="114"/>
                    <a:pt x="170" y="114"/>
                  </a:cubicBezTo>
                  <a:cubicBezTo>
                    <a:pt x="56" y="0"/>
                    <a:pt x="56" y="0"/>
                    <a:pt x="56" y="0"/>
                  </a:cubicBezTo>
                  <a:cubicBezTo>
                    <a:pt x="46" y="13"/>
                    <a:pt x="36" y="28"/>
                    <a:pt x="29" y="43"/>
                  </a:cubicBezTo>
                  <a:cubicBezTo>
                    <a:pt x="121" y="135"/>
                    <a:pt x="121" y="135"/>
                    <a:pt x="121" y="135"/>
                  </a:cubicBezTo>
                  <a:cubicBezTo>
                    <a:pt x="121" y="205"/>
                    <a:pt x="121" y="205"/>
                    <a:pt x="121" y="205"/>
                  </a:cubicBezTo>
                  <a:cubicBezTo>
                    <a:pt x="121" y="205"/>
                    <a:pt x="121" y="205"/>
                    <a:pt x="121" y="205"/>
                  </a:cubicBezTo>
                  <a:cubicBezTo>
                    <a:pt x="9" y="93"/>
                    <a:pt x="9" y="93"/>
                    <a:pt x="9" y="93"/>
                  </a:cubicBezTo>
                  <a:cubicBezTo>
                    <a:pt x="4" y="113"/>
                    <a:pt x="1" y="133"/>
                    <a:pt x="0" y="155"/>
                  </a:cubicBezTo>
                  <a:cubicBezTo>
                    <a:pt x="0" y="155"/>
                    <a:pt x="165" y="322"/>
                    <a:pt x="170"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33"/>
            <p:cNvSpPr>
              <a:spLocks/>
            </p:cNvSpPr>
            <p:nvPr/>
          </p:nvSpPr>
          <p:spPr bwMode="auto">
            <a:xfrm>
              <a:off x="254000" y="6602413"/>
              <a:ext cx="160338" cy="195262"/>
            </a:xfrm>
            <a:custGeom>
              <a:avLst/>
              <a:gdLst>
                <a:gd name="T0" fmla="*/ 0 w 101"/>
                <a:gd name="T1" fmla="*/ 0 h 123"/>
                <a:gd name="T2" fmla="*/ 0 w 101"/>
                <a:gd name="T3" fmla="*/ 23 h 123"/>
                <a:gd name="T4" fmla="*/ 101 w 101"/>
                <a:gd name="T5" fmla="*/ 123 h 123"/>
                <a:gd name="T6" fmla="*/ 101 w 101"/>
                <a:gd name="T7" fmla="*/ 101 h 123"/>
                <a:gd name="T8" fmla="*/ 0 w 101"/>
                <a:gd name="T9" fmla="*/ 0 h 123"/>
              </a:gdLst>
              <a:ahLst/>
              <a:cxnLst>
                <a:cxn ang="0">
                  <a:pos x="T0" y="T1"/>
                </a:cxn>
                <a:cxn ang="0">
                  <a:pos x="T2" y="T3"/>
                </a:cxn>
                <a:cxn ang="0">
                  <a:pos x="T4" y="T5"/>
                </a:cxn>
                <a:cxn ang="0">
                  <a:pos x="T6" y="T7"/>
                </a:cxn>
                <a:cxn ang="0">
                  <a:pos x="T8" y="T9"/>
                </a:cxn>
              </a:cxnLst>
              <a:rect l="0" t="0" r="r" b="b"/>
              <a:pathLst>
                <a:path w="101" h="123">
                  <a:moveTo>
                    <a:pt x="0" y="0"/>
                  </a:moveTo>
                  <a:lnTo>
                    <a:pt x="0" y="23"/>
                  </a:lnTo>
                  <a:lnTo>
                    <a:pt x="101" y="123"/>
                  </a:lnTo>
                  <a:lnTo>
                    <a:pt x="101" y="10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4"/>
            <p:cNvSpPr>
              <a:spLocks/>
            </p:cNvSpPr>
            <p:nvPr/>
          </p:nvSpPr>
          <p:spPr bwMode="auto">
            <a:xfrm>
              <a:off x="490538" y="6640513"/>
              <a:ext cx="80963" cy="73025"/>
            </a:xfrm>
            <a:custGeom>
              <a:avLst/>
              <a:gdLst>
                <a:gd name="T0" fmla="*/ 99 w 163"/>
                <a:gd name="T1" fmla="*/ 0 h 145"/>
                <a:gd name="T2" fmla="*/ 49 w 163"/>
                <a:gd name="T3" fmla="*/ 0 h 145"/>
                <a:gd name="T4" fmla="*/ 49 w 163"/>
                <a:gd name="T5" fmla="*/ 63 h 145"/>
                <a:gd name="T6" fmla="*/ 0 w 163"/>
                <a:gd name="T7" fmla="*/ 63 h 145"/>
                <a:gd name="T8" fmla="*/ 81 w 163"/>
                <a:gd name="T9" fmla="*/ 145 h 145"/>
                <a:gd name="T10" fmla="*/ 163 w 163"/>
                <a:gd name="T11" fmla="*/ 63 h 145"/>
                <a:gd name="T12" fmla="*/ 99 w 163"/>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63" h="145">
                  <a:moveTo>
                    <a:pt x="99" y="0"/>
                  </a:moveTo>
                  <a:cubicBezTo>
                    <a:pt x="49" y="0"/>
                    <a:pt x="49" y="0"/>
                    <a:pt x="49" y="0"/>
                  </a:cubicBezTo>
                  <a:cubicBezTo>
                    <a:pt x="49" y="63"/>
                    <a:pt x="49" y="63"/>
                    <a:pt x="49" y="63"/>
                  </a:cubicBezTo>
                  <a:cubicBezTo>
                    <a:pt x="0" y="63"/>
                    <a:pt x="0" y="63"/>
                    <a:pt x="0" y="63"/>
                  </a:cubicBezTo>
                  <a:cubicBezTo>
                    <a:pt x="0" y="108"/>
                    <a:pt x="36" y="145"/>
                    <a:pt x="81" y="145"/>
                  </a:cubicBezTo>
                  <a:cubicBezTo>
                    <a:pt x="126" y="145"/>
                    <a:pt x="163" y="108"/>
                    <a:pt x="163" y="63"/>
                  </a:cubicBez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5"/>
            <p:cNvSpPr>
              <a:spLocks/>
            </p:cNvSpPr>
            <p:nvPr/>
          </p:nvSpPr>
          <p:spPr bwMode="auto">
            <a:xfrm>
              <a:off x="606425" y="6526213"/>
              <a:ext cx="144463" cy="180975"/>
            </a:xfrm>
            <a:custGeom>
              <a:avLst/>
              <a:gdLst>
                <a:gd name="T0" fmla="*/ 87 w 91"/>
                <a:gd name="T1" fmla="*/ 92 h 114"/>
                <a:gd name="T2" fmla="*/ 74 w 91"/>
                <a:gd name="T3" fmla="*/ 114 h 114"/>
                <a:gd name="T4" fmla="*/ 0 w 91"/>
                <a:gd name="T5" fmla="*/ 114 h 114"/>
                <a:gd name="T6" fmla="*/ 48 w 91"/>
                <a:gd name="T7" fmla="*/ 23 h 114"/>
                <a:gd name="T8" fmla="*/ 6 w 91"/>
                <a:gd name="T9" fmla="*/ 23 h 114"/>
                <a:gd name="T10" fmla="*/ 18 w 91"/>
                <a:gd name="T11" fmla="*/ 0 h 114"/>
                <a:gd name="T12" fmla="*/ 91 w 91"/>
                <a:gd name="T13" fmla="*/ 0 h 114"/>
                <a:gd name="T14" fmla="*/ 44 w 91"/>
                <a:gd name="T15" fmla="*/ 92 h 114"/>
                <a:gd name="T16" fmla="*/ 87 w 91"/>
                <a:gd name="T17"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4">
                  <a:moveTo>
                    <a:pt x="87" y="92"/>
                  </a:moveTo>
                  <a:lnTo>
                    <a:pt x="74" y="114"/>
                  </a:lnTo>
                  <a:lnTo>
                    <a:pt x="0" y="114"/>
                  </a:lnTo>
                  <a:lnTo>
                    <a:pt x="48" y="23"/>
                  </a:lnTo>
                  <a:lnTo>
                    <a:pt x="6" y="23"/>
                  </a:lnTo>
                  <a:lnTo>
                    <a:pt x="18" y="0"/>
                  </a:lnTo>
                  <a:lnTo>
                    <a:pt x="91" y="0"/>
                  </a:lnTo>
                  <a:lnTo>
                    <a:pt x="44" y="92"/>
                  </a:lnTo>
                  <a:lnTo>
                    <a:pt x="87"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7" name="Freeform 36"/>
            <p:cNvSpPr>
              <a:spLocks/>
            </p:cNvSpPr>
            <p:nvPr/>
          </p:nvSpPr>
          <p:spPr bwMode="auto">
            <a:xfrm>
              <a:off x="766763" y="6526213"/>
              <a:ext cx="103188" cy="180975"/>
            </a:xfrm>
            <a:custGeom>
              <a:avLst/>
              <a:gdLst>
                <a:gd name="T0" fmla="*/ 28 w 65"/>
                <a:gd name="T1" fmla="*/ 46 h 114"/>
                <a:gd name="T2" fmla="*/ 65 w 65"/>
                <a:gd name="T3" fmla="*/ 46 h 114"/>
                <a:gd name="T4" fmla="*/ 65 w 65"/>
                <a:gd name="T5" fmla="*/ 68 h 114"/>
                <a:gd name="T6" fmla="*/ 28 w 65"/>
                <a:gd name="T7" fmla="*/ 68 h 114"/>
                <a:gd name="T8" fmla="*/ 28 w 65"/>
                <a:gd name="T9" fmla="*/ 92 h 114"/>
                <a:gd name="T10" fmla="*/ 65 w 65"/>
                <a:gd name="T11" fmla="*/ 92 h 114"/>
                <a:gd name="T12" fmla="*/ 65 w 65"/>
                <a:gd name="T13" fmla="*/ 114 h 114"/>
                <a:gd name="T14" fmla="*/ 0 w 65"/>
                <a:gd name="T15" fmla="*/ 114 h 114"/>
                <a:gd name="T16" fmla="*/ 0 w 65"/>
                <a:gd name="T17" fmla="*/ 0 h 114"/>
                <a:gd name="T18" fmla="*/ 65 w 65"/>
                <a:gd name="T19" fmla="*/ 0 h 114"/>
                <a:gd name="T20" fmla="*/ 65 w 65"/>
                <a:gd name="T21" fmla="*/ 23 h 114"/>
                <a:gd name="T22" fmla="*/ 28 w 65"/>
                <a:gd name="T23" fmla="*/ 23 h 114"/>
                <a:gd name="T24" fmla="*/ 28 w 65"/>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14">
                  <a:moveTo>
                    <a:pt x="28" y="46"/>
                  </a:moveTo>
                  <a:lnTo>
                    <a:pt x="65" y="46"/>
                  </a:lnTo>
                  <a:lnTo>
                    <a:pt x="65" y="68"/>
                  </a:lnTo>
                  <a:lnTo>
                    <a:pt x="28" y="68"/>
                  </a:lnTo>
                  <a:lnTo>
                    <a:pt x="28" y="92"/>
                  </a:lnTo>
                  <a:lnTo>
                    <a:pt x="65" y="92"/>
                  </a:lnTo>
                  <a:lnTo>
                    <a:pt x="65" y="114"/>
                  </a:lnTo>
                  <a:lnTo>
                    <a:pt x="0" y="114"/>
                  </a:lnTo>
                  <a:lnTo>
                    <a:pt x="0" y="0"/>
                  </a:lnTo>
                  <a:lnTo>
                    <a:pt x="65" y="0"/>
                  </a:lnTo>
                  <a:lnTo>
                    <a:pt x="65" y="23"/>
                  </a:lnTo>
                  <a:lnTo>
                    <a:pt x="28" y="23"/>
                  </a:lnTo>
                  <a:lnTo>
                    <a:pt x="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8" name="Freeform 37"/>
            <p:cNvSpPr>
              <a:spLocks noEditPoints="1"/>
            </p:cNvSpPr>
            <p:nvPr/>
          </p:nvSpPr>
          <p:spPr bwMode="auto">
            <a:xfrm>
              <a:off x="889000" y="6526213"/>
              <a:ext cx="131763" cy="180975"/>
            </a:xfrm>
            <a:custGeom>
              <a:avLst/>
              <a:gdLst>
                <a:gd name="T0" fmla="*/ 123 w 260"/>
                <a:gd name="T1" fmla="*/ 0 h 360"/>
                <a:gd name="T2" fmla="*/ 215 w 260"/>
                <a:gd name="T3" fmla="*/ 17 h 360"/>
                <a:gd name="T4" fmla="*/ 255 w 260"/>
                <a:gd name="T5" fmla="*/ 98 h 360"/>
                <a:gd name="T6" fmla="*/ 231 w 260"/>
                <a:gd name="T7" fmla="*/ 160 h 360"/>
                <a:gd name="T8" fmla="*/ 193 w 260"/>
                <a:gd name="T9" fmla="*/ 181 h 360"/>
                <a:gd name="T10" fmla="*/ 236 w 260"/>
                <a:gd name="T11" fmla="*/ 202 h 360"/>
                <a:gd name="T12" fmla="*/ 260 w 260"/>
                <a:gd name="T13" fmla="*/ 264 h 360"/>
                <a:gd name="T14" fmla="*/ 223 w 260"/>
                <a:gd name="T15" fmla="*/ 343 h 360"/>
                <a:gd name="T16" fmla="*/ 147 w 260"/>
                <a:gd name="T17" fmla="*/ 360 h 360"/>
                <a:gd name="T18" fmla="*/ 0 w 260"/>
                <a:gd name="T19" fmla="*/ 360 h 360"/>
                <a:gd name="T20" fmla="*/ 0 w 260"/>
                <a:gd name="T21" fmla="*/ 0 h 360"/>
                <a:gd name="T22" fmla="*/ 123 w 260"/>
                <a:gd name="T23" fmla="*/ 0 h 360"/>
                <a:gd name="T24" fmla="*/ 88 w 260"/>
                <a:gd name="T25" fmla="*/ 149 h 360"/>
                <a:gd name="T26" fmla="*/ 109 w 260"/>
                <a:gd name="T27" fmla="*/ 149 h 360"/>
                <a:gd name="T28" fmla="*/ 166 w 260"/>
                <a:gd name="T29" fmla="*/ 107 h 360"/>
                <a:gd name="T30" fmla="*/ 108 w 260"/>
                <a:gd name="T31" fmla="*/ 65 h 360"/>
                <a:gd name="T32" fmla="*/ 88 w 260"/>
                <a:gd name="T33" fmla="*/ 65 h 360"/>
                <a:gd name="T34" fmla="*/ 88 w 260"/>
                <a:gd name="T35" fmla="*/ 149 h 360"/>
                <a:gd name="T36" fmla="*/ 88 w 260"/>
                <a:gd name="T37" fmla="*/ 297 h 360"/>
                <a:gd name="T38" fmla="*/ 119 w 260"/>
                <a:gd name="T39" fmla="*/ 297 h 360"/>
                <a:gd name="T40" fmla="*/ 172 w 260"/>
                <a:gd name="T41" fmla="*/ 256 h 360"/>
                <a:gd name="T42" fmla="*/ 152 w 260"/>
                <a:gd name="T43" fmla="*/ 219 h 360"/>
                <a:gd name="T44" fmla="*/ 107 w 260"/>
                <a:gd name="T45" fmla="*/ 212 h 360"/>
                <a:gd name="T46" fmla="*/ 88 w 260"/>
                <a:gd name="T47" fmla="*/ 212 h 360"/>
                <a:gd name="T48" fmla="*/ 88 w 260"/>
                <a:gd name="T49" fmla="*/ 29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60">
                  <a:moveTo>
                    <a:pt x="123" y="0"/>
                  </a:moveTo>
                  <a:cubicBezTo>
                    <a:pt x="169" y="0"/>
                    <a:pt x="195" y="5"/>
                    <a:pt x="215" y="17"/>
                  </a:cubicBezTo>
                  <a:cubicBezTo>
                    <a:pt x="240" y="32"/>
                    <a:pt x="255" y="63"/>
                    <a:pt x="255" y="98"/>
                  </a:cubicBezTo>
                  <a:cubicBezTo>
                    <a:pt x="255" y="123"/>
                    <a:pt x="247" y="144"/>
                    <a:pt x="231" y="160"/>
                  </a:cubicBezTo>
                  <a:cubicBezTo>
                    <a:pt x="220" y="171"/>
                    <a:pt x="212" y="176"/>
                    <a:pt x="193" y="181"/>
                  </a:cubicBezTo>
                  <a:cubicBezTo>
                    <a:pt x="215" y="186"/>
                    <a:pt x="225" y="191"/>
                    <a:pt x="236" y="202"/>
                  </a:cubicBezTo>
                  <a:cubicBezTo>
                    <a:pt x="252" y="217"/>
                    <a:pt x="260" y="238"/>
                    <a:pt x="260" y="264"/>
                  </a:cubicBezTo>
                  <a:cubicBezTo>
                    <a:pt x="260" y="298"/>
                    <a:pt x="247" y="327"/>
                    <a:pt x="223" y="343"/>
                  </a:cubicBezTo>
                  <a:cubicBezTo>
                    <a:pt x="206" y="355"/>
                    <a:pt x="184" y="360"/>
                    <a:pt x="147" y="360"/>
                  </a:cubicBezTo>
                  <a:cubicBezTo>
                    <a:pt x="0" y="360"/>
                    <a:pt x="0" y="360"/>
                    <a:pt x="0" y="360"/>
                  </a:cubicBezTo>
                  <a:cubicBezTo>
                    <a:pt x="0" y="0"/>
                    <a:pt x="0" y="0"/>
                    <a:pt x="0" y="0"/>
                  </a:cubicBezTo>
                  <a:lnTo>
                    <a:pt x="123" y="0"/>
                  </a:lnTo>
                  <a:close/>
                  <a:moveTo>
                    <a:pt x="88" y="149"/>
                  </a:moveTo>
                  <a:cubicBezTo>
                    <a:pt x="109" y="149"/>
                    <a:pt x="109" y="149"/>
                    <a:pt x="109" y="149"/>
                  </a:cubicBezTo>
                  <a:cubicBezTo>
                    <a:pt x="149" y="149"/>
                    <a:pt x="166" y="136"/>
                    <a:pt x="166" y="107"/>
                  </a:cubicBezTo>
                  <a:cubicBezTo>
                    <a:pt x="166" y="78"/>
                    <a:pt x="149" y="65"/>
                    <a:pt x="108" y="65"/>
                  </a:cubicBezTo>
                  <a:cubicBezTo>
                    <a:pt x="88" y="65"/>
                    <a:pt x="88" y="65"/>
                    <a:pt x="88" y="65"/>
                  </a:cubicBezTo>
                  <a:lnTo>
                    <a:pt x="88" y="149"/>
                  </a:lnTo>
                  <a:close/>
                  <a:moveTo>
                    <a:pt x="88" y="297"/>
                  </a:moveTo>
                  <a:cubicBezTo>
                    <a:pt x="119" y="297"/>
                    <a:pt x="119" y="297"/>
                    <a:pt x="119" y="297"/>
                  </a:cubicBezTo>
                  <a:cubicBezTo>
                    <a:pt x="156" y="297"/>
                    <a:pt x="172" y="285"/>
                    <a:pt x="172" y="256"/>
                  </a:cubicBezTo>
                  <a:cubicBezTo>
                    <a:pt x="172" y="238"/>
                    <a:pt x="165" y="226"/>
                    <a:pt x="152" y="219"/>
                  </a:cubicBezTo>
                  <a:cubicBezTo>
                    <a:pt x="143" y="214"/>
                    <a:pt x="134" y="212"/>
                    <a:pt x="107" y="212"/>
                  </a:cubicBezTo>
                  <a:cubicBezTo>
                    <a:pt x="88" y="212"/>
                    <a:pt x="88" y="212"/>
                    <a:pt x="88" y="212"/>
                  </a:cubicBezTo>
                  <a:lnTo>
                    <a:pt x="88"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9" name="Freeform 38"/>
            <p:cNvSpPr>
              <a:spLocks noEditPoints="1"/>
            </p:cNvSpPr>
            <p:nvPr/>
          </p:nvSpPr>
          <p:spPr bwMode="auto">
            <a:xfrm>
              <a:off x="1039813" y="6526213"/>
              <a:ext cx="136525" cy="180975"/>
            </a:xfrm>
            <a:custGeom>
              <a:avLst/>
              <a:gdLst>
                <a:gd name="T0" fmla="*/ 88 w 271"/>
                <a:gd name="T1" fmla="*/ 360 h 360"/>
                <a:gd name="T2" fmla="*/ 0 w 271"/>
                <a:gd name="T3" fmla="*/ 360 h 360"/>
                <a:gd name="T4" fmla="*/ 0 w 271"/>
                <a:gd name="T5" fmla="*/ 0 h 360"/>
                <a:gd name="T6" fmla="*/ 117 w 271"/>
                <a:gd name="T7" fmla="*/ 0 h 360"/>
                <a:gd name="T8" fmla="*/ 222 w 271"/>
                <a:gd name="T9" fmla="*/ 27 h 360"/>
                <a:gd name="T10" fmla="*/ 261 w 271"/>
                <a:gd name="T11" fmla="*/ 118 h 360"/>
                <a:gd name="T12" fmla="*/ 192 w 271"/>
                <a:gd name="T13" fmla="*/ 228 h 360"/>
                <a:gd name="T14" fmla="*/ 271 w 271"/>
                <a:gd name="T15" fmla="*/ 360 h 360"/>
                <a:gd name="T16" fmla="*/ 166 w 271"/>
                <a:gd name="T17" fmla="*/ 360 h 360"/>
                <a:gd name="T18" fmla="*/ 88 w 271"/>
                <a:gd name="T19" fmla="*/ 221 h 360"/>
                <a:gd name="T20" fmla="*/ 88 w 271"/>
                <a:gd name="T21" fmla="*/ 360 h 360"/>
                <a:gd name="T22" fmla="*/ 116 w 271"/>
                <a:gd name="T23" fmla="*/ 171 h 360"/>
                <a:gd name="T24" fmla="*/ 173 w 271"/>
                <a:gd name="T25" fmla="*/ 122 h 360"/>
                <a:gd name="T26" fmla="*/ 121 w 271"/>
                <a:gd name="T27" fmla="*/ 72 h 360"/>
                <a:gd name="T28" fmla="*/ 88 w 271"/>
                <a:gd name="T29" fmla="*/ 72 h 360"/>
                <a:gd name="T30" fmla="*/ 88 w 271"/>
                <a:gd name="T31" fmla="*/ 171 h 360"/>
                <a:gd name="T32" fmla="*/ 116 w 271"/>
                <a:gd name="T33" fmla="*/ 17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360">
                  <a:moveTo>
                    <a:pt x="88" y="360"/>
                  </a:moveTo>
                  <a:cubicBezTo>
                    <a:pt x="0" y="360"/>
                    <a:pt x="0" y="360"/>
                    <a:pt x="0" y="360"/>
                  </a:cubicBezTo>
                  <a:cubicBezTo>
                    <a:pt x="0" y="0"/>
                    <a:pt x="0" y="0"/>
                    <a:pt x="0" y="0"/>
                  </a:cubicBezTo>
                  <a:cubicBezTo>
                    <a:pt x="117" y="0"/>
                    <a:pt x="117" y="0"/>
                    <a:pt x="117" y="0"/>
                  </a:cubicBezTo>
                  <a:cubicBezTo>
                    <a:pt x="164" y="0"/>
                    <a:pt x="199" y="9"/>
                    <a:pt x="222" y="27"/>
                  </a:cubicBezTo>
                  <a:cubicBezTo>
                    <a:pt x="247" y="46"/>
                    <a:pt x="261" y="79"/>
                    <a:pt x="261" y="118"/>
                  </a:cubicBezTo>
                  <a:cubicBezTo>
                    <a:pt x="261" y="173"/>
                    <a:pt x="238" y="209"/>
                    <a:pt x="192" y="228"/>
                  </a:cubicBezTo>
                  <a:cubicBezTo>
                    <a:pt x="271" y="360"/>
                    <a:pt x="271" y="360"/>
                    <a:pt x="271" y="360"/>
                  </a:cubicBezTo>
                  <a:cubicBezTo>
                    <a:pt x="166" y="360"/>
                    <a:pt x="166" y="360"/>
                    <a:pt x="166" y="360"/>
                  </a:cubicBezTo>
                  <a:cubicBezTo>
                    <a:pt x="88" y="221"/>
                    <a:pt x="88" y="221"/>
                    <a:pt x="88" y="221"/>
                  </a:cubicBezTo>
                  <a:lnTo>
                    <a:pt x="88" y="360"/>
                  </a:lnTo>
                  <a:close/>
                  <a:moveTo>
                    <a:pt x="116" y="171"/>
                  </a:moveTo>
                  <a:cubicBezTo>
                    <a:pt x="151" y="171"/>
                    <a:pt x="173" y="153"/>
                    <a:pt x="173" y="122"/>
                  </a:cubicBezTo>
                  <a:cubicBezTo>
                    <a:pt x="173" y="92"/>
                    <a:pt x="152" y="72"/>
                    <a:pt x="121" y="72"/>
                  </a:cubicBezTo>
                  <a:cubicBezTo>
                    <a:pt x="88" y="72"/>
                    <a:pt x="88" y="72"/>
                    <a:pt x="88" y="72"/>
                  </a:cubicBezTo>
                  <a:cubicBezTo>
                    <a:pt x="88" y="171"/>
                    <a:pt x="88" y="171"/>
                    <a:pt x="88" y="171"/>
                  </a:cubicBezTo>
                  <a:lnTo>
                    <a:pt x="11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0" name="Freeform 39"/>
            <p:cNvSpPr>
              <a:spLocks noEditPoints="1"/>
            </p:cNvSpPr>
            <p:nvPr/>
          </p:nvSpPr>
          <p:spPr bwMode="auto">
            <a:xfrm>
              <a:off x="1176338" y="6526213"/>
              <a:ext cx="174625" cy="180975"/>
            </a:xfrm>
            <a:custGeom>
              <a:avLst/>
              <a:gdLst>
                <a:gd name="T0" fmla="*/ 73 w 110"/>
                <a:gd name="T1" fmla="*/ 0 h 114"/>
                <a:gd name="T2" fmla="*/ 38 w 110"/>
                <a:gd name="T3" fmla="*/ 0 h 114"/>
                <a:gd name="T4" fmla="*/ 0 w 110"/>
                <a:gd name="T5" fmla="*/ 114 h 114"/>
                <a:gd name="T6" fmla="*/ 29 w 110"/>
                <a:gd name="T7" fmla="*/ 114 h 114"/>
                <a:gd name="T8" fmla="*/ 36 w 110"/>
                <a:gd name="T9" fmla="*/ 92 h 114"/>
                <a:gd name="T10" fmla="*/ 73 w 110"/>
                <a:gd name="T11" fmla="*/ 92 h 114"/>
                <a:gd name="T12" fmla="*/ 80 w 110"/>
                <a:gd name="T13" fmla="*/ 114 h 114"/>
                <a:gd name="T14" fmla="*/ 110 w 110"/>
                <a:gd name="T15" fmla="*/ 114 h 114"/>
                <a:gd name="T16" fmla="*/ 73 w 110"/>
                <a:gd name="T17" fmla="*/ 0 h 114"/>
                <a:gd name="T18" fmla="*/ 43 w 110"/>
                <a:gd name="T19" fmla="*/ 70 h 114"/>
                <a:gd name="T20" fmla="*/ 55 w 110"/>
                <a:gd name="T21" fmla="*/ 33 h 114"/>
                <a:gd name="T22" fmla="*/ 66 w 110"/>
                <a:gd name="T23" fmla="*/ 70 h 114"/>
                <a:gd name="T24" fmla="*/ 43 w 110"/>
                <a:gd name="T25" fmla="*/ 7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14">
                  <a:moveTo>
                    <a:pt x="73" y="0"/>
                  </a:moveTo>
                  <a:lnTo>
                    <a:pt x="38" y="0"/>
                  </a:lnTo>
                  <a:lnTo>
                    <a:pt x="0" y="114"/>
                  </a:lnTo>
                  <a:lnTo>
                    <a:pt x="29" y="114"/>
                  </a:lnTo>
                  <a:lnTo>
                    <a:pt x="36" y="92"/>
                  </a:lnTo>
                  <a:lnTo>
                    <a:pt x="73" y="92"/>
                  </a:lnTo>
                  <a:lnTo>
                    <a:pt x="80" y="114"/>
                  </a:lnTo>
                  <a:lnTo>
                    <a:pt x="110" y="114"/>
                  </a:lnTo>
                  <a:lnTo>
                    <a:pt x="73" y="0"/>
                  </a:lnTo>
                  <a:close/>
                  <a:moveTo>
                    <a:pt x="43" y="70"/>
                  </a:moveTo>
                  <a:lnTo>
                    <a:pt x="55" y="33"/>
                  </a:lnTo>
                  <a:lnTo>
                    <a:pt x="66" y="70"/>
                  </a:lnTo>
                  <a:lnTo>
                    <a:pt x="43"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5082760" y="845013"/>
            <a:ext cx="6344263" cy="2509025"/>
          </a:xfrm>
        </p:spPr>
        <p:txBody>
          <a:bodyPr anchor="b">
            <a:normAutofit/>
          </a:bodyPr>
          <a:lstStyle>
            <a:lvl1pPr algn="l">
              <a:defRPr sz="3400">
                <a:solidFill>
                  <a:schemeClr val="bg1"/>
                </a:solidFill>
              </a:defRPr>
            </a:lvl1pPr>
          </a:lstStyle>
          <a:p>
            <a:r>
              <a:rPr lang="en-US" dirty="0"/>
              <a:t>Click to edit Master title style</a:t>
            </a:r>
          </a:p>
        </p:txBody>
      </p:sp>
      <p:sp>
        <p:nvSpPr>
          <p:cNvPr id="4" name="Text Placeholder 3"/>
          <p:cNvSpPr>
            <a:spLocks noGrp="1"/>
          </p:cNvSpPr>
          <p:nvPr>
            <p:ph type="body" sz="half" idx="2"/>
          </p:nvPr>
        </p:nvSpPr>
        <p:spPr>
          <a:xfrm>
            <a:off x="5082760" y="3554761"/>
            <a:ext cx="6344263" cy="2103089"/>
          </a:xfrm>
        </p:spPr>
        <p:txBody>
          <a:bodyPr>
            <a:normAutofit/>
          </a:bodyPr>
          <a:lstStyle>
            <a:lvl1pPr marL="0" indent="0" algn="l">
              <a:buNone/>
              <a:defRPr sz="18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Edit Master text styles</a:t>
            </a:r>
          </a:p>
        </p:txBody>
      </p:sp>
      <p:sp>
        <p:nvSpPr>
          <p:cNvPr id="9" name="Footer Placeholder 8"/>
          <p:cNvSpPr>
            <a:spLocks noGrp="1"/>
          </p:cNvSpPr>
          <p:nvPr>
            <p:ph type="ftr" sz="quarter" idx="11"/>
          </p:nvPr>
        </p:nvSpPr>
        <p:spPr/>
        <p:txBody>
          <a:bodyPr/>
          <a:lstStyle/>
          <a:p>
            <a:r>
              <a:rPr lang="en-US" dirty="0"/>
              <a:t> Confidential: For Internal Use Only</a:t>
            </a:r>
          </a:p>
        </p:txBody>
      </p:sp>
      <p:sp>
        <p:nvSpPr>
          <p:cNvPr id="10" name="Slide Number Placeholder 9"/>
          <p:cNvSpPr>
            <a:spLocks noGrp="1"/>
          </p:cNvSpPr>
          <p:nvPr>
            <p:ph type="sldNum" sz="quarter" idx="12"/>
          </p:nvPr>
        </p:nvSpPr>
        <p:spPr/>
        <p:txBody>
          <a:bodyPr/>
          <a:lstStyle/>
          <a:p>
            <a:fld id="{C62155A9-2BEA-4E1A-A809-3AB570F0F126}" type="slidenum">
              <a:rPr lang="en-US" smtClean="0"/>
              <a:pPr/>
              <a:t>‹#›</a:t>
            </a:fld>
            <a:endParaRPr lang="en-US" dirty="0"/>
          </a:p>
        </p:txBody>
      </p:sp>
      <p:sp>
        <p:nvSpPr>
          <p:cNvPr id="6" name="Content Placeholder 5"/>
          <p:cNvSpPr>
            <a:spLocks noGrp="1"/>
          </p:cNvSpPr>
          <p:nvPr>
            <p:ph sz="quarter" idx="13"/>
          </p:nvPr>
        </p:nvSpPr>
        <p:spPr>
          <a:xfrm>
            <a:off x="0" y="698500"/>
            <a:ext cx="4566778" cy="615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475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3_Picture with Caption">
    <p:bg>
      <p:bgPr>
        <a:solidFill>
          <a:schemeClr val="accent1"/>
        </a:solidFill>
        <a:effectLst/>
      </p:bgPr>
    </p:bg>
    <p:spTree>
      <p:nvGrpSpPr>
        <p:cNvPr id="1" name=""/>
        <p:cNvGrpSpPr/>
        <p:nvPr/>
      </p:nvGrpSpPr>
      <p:grpSpPr>
        <a:xfrm>
          <a:off x="0" y="0"/>
          <a:ext cx="0" cy="0"/>
          <a:chOff x="0" y="0"/>
          <a:chExt cx="0" cy="0"/>
        </a:xfrm>
      </p:grpSpPr>
      <p:sp>
        <p:nvSpPr>
          <p:cNvPr id="41" name="Rectangle 40"/>
          <p:cNvSpPr/>
          <p:nvPr userDrawn="1"/>
        </p:nvSpPr>
        <p:spPr>
          <a:xfrm>
            <a:off x="-2" y="691376"/>
            <a:ext cx="6348348" cy="6166624"/>
          </a:xfrm>
          <a:prstGeom prst="rect">
            <a:avLst/>
          </a:prstGeom>
          <a:solidFill>
            <a:schemeClr val="accent4"/>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grpSp>
        <p:nvGrpSpPr>
          <p:cNvPr id="18" name="Group 17"/>
          <p:cNvGrpSpPr/>
          <p:nvPr userDrawn="1"/>
        </p:nvGrpSpPr>
        <p:grpSpPr>
          <a:xfrm>
            <a:off x="7404412" y="1248451"/>
            <a:ext cx="4240024" cy="4864498"/>
            <a:chOff x="9959950" y="4707058"/>
            <a:chExt cx="2029842" cy="1996506"/>
          </a:xfrm>
          <a:solidFill>
            <a:schemeClr val="bg1">
              <a:alpha val="5000"/>
            </a:schemeClr>
          </a:solidFill>
        </p:grpSpPr>
        <p:sp>
          <p:nvSpPr>
            <p:cNvPr id="19" name="Freeform 18"/>
            <p:cNvSpPr>
              <a:spLocks/>
            </p:cNvSpPr>
            <p:nvPr userDrawn="1"/>
          </p:nvSpPr>
          <p:spPr bwMode="auto">
            <a:xfrm>
              <a:off x="11304825" y="5592639"/>
              <a:ext cx="161099" cy="398038"/>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19"/>
            <p:cNvSpPr>
              <a:spLocks/>
            </p:cNvSpPr>
            <p:nvPr userDrawn="1"/>
          </p:nvSpPr>
          <p:spPr bwMode="auto">
            <a:xfrm>
              <a:off x="10253507" y="4707058"/>
              <a:ext cx="961818" cy="1598468"/>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1" name="Freeform 20"/>
            <p:cNvSpPr>
              <a:spLocks/>
            </p:cNvSpPr>
            <p:nvPr userDrawn="1"/>
          </p:nvSpPr>
          <p:spPr bwMode="auto">
            <a:xfrm>
              <a:off x="10986207" y="5311485"/>
              <a:ext cx="158712" cy="679191"/>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2" name="Freeform 21"/>
            <p:cNvSpPr>
              <a:spLocks/>
            </p:cNvSpPr>
            <p:nvPr userDrawn="1"/>
          </p:nvSpPr>
          <p:spPr bwMode="auto">
            <a:xfrm>
              <a:off x="11144920" y="5450483"/>
              <a:ext cx="389023" cy="142157"/>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3" name="Freeform 22"/>
            <p:cNvSpPr>
              <a:spLocks/>
            </p:cNvSpPr>
            <p:nvPr userDrawn="1"/>
          </p:nvSpPr>
          <p:spPr bwMode="auto">
            <a:xfrm>
              <a:off x="9959950" y="4962940"/>
              <a:ext cx="547735" cy="929808"/>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4" name="Freeform 23"/>
            <p:cNvSpPr>
              <a:spLocks/>
            </p:cNvSpPr>
            <p:nvPr userDrawn="1"/>
          </p:nvSpPr>
          <p:spPr bwMode="auto">
            <a:xfrm>
              <a:off x="9963530" y="5602116"/>
              <a:ext cx="1022678" cy="1101448"/>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 name="Freeform 24"/>
            <p:cNvSpPr>
              <a:spLocks/>
            </p:cNvSpPr>
            <p:nvPr userDrawn="1"/>
          </p:nvSpPr>
          <p:spPr bwMode="auto">
            <a:xfrm>
              <a:off x="11465923" y="5813771"/>
              <a:ext cx="523869" cy="407515"/>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6" name="Rectangle 25"/>
          <p:cNvSpPr/>
          <p:nvPr userDrawn="1"/>
        </p:nvSpPr>
        <p:spPr>
          <a:xfrm>
            <a:off x="0" y="0"/>
            <a:ext cx="12188825" cy="6978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solidFill>
                <a:prstClr val="white"/>
              </a:solidFill>
            </a:endParaRPr>
          </a:p>
        </p:txBody>
      </p:sp>
      <p:grpSp>
        <p:nvGrpSpPr>
          <p:cNvPr id="28" name="Group 27"/>
          <p:cNvGrpSpPr>
            <a:grpSpLocks noChangeAspect="1"/>
          </p:cNvGrpSpPr>
          <p:nvPr userDrawn="1"/>
        </p:nvGrpSpPr>
        <p:grpSpPr>
          <a:xfrm>
            <a:off x="403282" y="151854"/>
            <a:ext cx="1297406" cy="418699"/>
            <a:chOff x="254000" y="6443663"/>
            <a:chExt cx="1096963" cy="354012"/>
          </a:xfrm>
          <a:solidFill>
            <a:schemeClr val="bg1"/>
          </a:solidFill>
        </p:grpSpPr>
        <p:sp>
          <p:nvSpPr>
            <p:cNvPr id="29" name="Freeform 28"/>
            <p:cNvSpPr>
              <a:spLocks/>
            </p:cNvSpPr>
            <p:nvPr/>
          </p:nvSpPr>
          <p:spPr bwMode="auto">
            <a:xfrm>
              <a:off x="465138" y="6600825"/>
              <a:ext cx="25400" cy="71437"/>
            </a:xfrm>
            <a:custGeom>
              <a:avLst/>
              <a:gdLst>
                <a:gd name="T0" fmla="*/ 16 w 16"/>
                <a:gd name="T1" fmla="*/ 16 h 45"/>
                <a:gd name="T2" fmla="*/ 0 w 16"/>
                <a:gd name="T3" fmla="*/ 0 h 45"/>
                <a:gd name="T4" fmla="*/ 0 w 16"/>
                <a:gd name="T5" fmla="*/ 45 h 45"/>
                <a:gd name="T6" fmla="*/ 16 w 16"/>
                <a:gd name="T7" fmla="*/ 45 h 45"/>
                <a:gd name="T8" fmla="*/ 16 w 16"/>
                <a:gd name="T9" fmla="*/ 16 h 45"/>
              </a:gdLst>
              <a:ahLst/>
              <a:cxnLst>
                <a:cxn ang="0">
                  <a:pos x="T0" y="T1"/>
                </a:cxn>
                <a:cxn ang="0">
                  <a:pos x="T2" y="T3"/>
                </a:cxn>
                <a:cxn ang="0">
                  <a:pos x="T4" y="T5"/>
                </a:cxn>
                <a:cxn ang="0">
                  <a:pos x="T6" y="T7"/>
                </a:cxn>
                <a:cxn ang="0">
                  <a:pos x="T8" y="T9"/>
                </a:cxn>
              </a:cxnLst>
              <a:rect l="0" t="0" r="r" b="b"/>
              <a:pathLst>
                <a:path w="16" h="45">
                  <a:moveTo>
                    <a:pt x="16" y="16"/>
                  </a:moveTo>
                  <a:lnTo>
                    <a:pt x="0" y="0"/>
                  </a:lnTo>
                  <a:lnTo>
                    <a:pt x="0" y="45"/>
                  </a:lnTo>
                  <a:lnTo>
                    <a:pt x="16" y="45"/>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29"/>
            <p:cNvSpPr>
              <a:spLocks/>
            </p:cNvSpPr>
            <p:nvPr/>
          </p:nvSpPr>
          <p:spPr bwMode="auto">
            <a:xfrm>
              <a:off x="300038" y="6443663"/>
              <a:ext cx="150813" cy="284162"/>
            </a:xfrm>
            <a:custGeom>
              <a:avLst/>
              <a:gdLst>
                <a:gd name="T0" fmla="*/ 178 w 299"/>
                <a:gd name="T1" fmla="*/ 212 h 563"/>
                <a:gd name="T2" fmla="*/ 299 w 299"/>
                <a:gd name="T3" fmla="*/ 212 h 563"/>
                <a:gd name="T4" fmla="*/ 250 w 299"/>
                <a:gd name="T5" fmla="*/ 163 h 563"/>
                <a:gd name="T6" fmla="*/ 249 w 299"/>
                <a:gd name="T7" fmla="*/ 163 h 563"/>
                <a:gd name="T8" fmla="*/ 186 w 299"/>
                <a:gd name="T9" fmla="*/ 163 h 563"/>
                <a:gd name="T10" fmla="*/ 260 w 299"/>
                <a:gd name="T11" fmla="*/ 81 h 563"/>
                <a:gd name="T12" fmla="*/ 178 w 299"/>
                <a:gd name="T13" fmla="*/ 0 h 563"/>
                <a:gd name="T14" fmla="*/ 178 w 299"/>
                <a:gd name="T15" fmla="*/ 163 h 563"/>
                <a:gd name="T16" fmla="*/ 178 w 299"/>
                <a:gd name="T17" fmla="*/ 163 h 563"/>
                <a:gd name="T18" fmla="*/ 43 w 299"/>
                <a:gd name="T19" fmla="*/ 28 h 563"/>
                <a:gd name="T20" fmla="*/ 22 w 299"/>
                <a:gd name="T21" fmla="*/ 40 h 563"/>
                <a:gd name="T22" fmla="*/ 0 w 299"/>
                <a:gd name="T23" fmla="*/ 55 h 563"/>
                <a:gd name="T24" fmla="*/ 129 w 299"/>
                <a:gd name="T25" fmla="*/ 183 h 563"/>
                <a:gd name="T26" fmla="*/ 129 w 299"/>
                <a:gd name="T27" fmla="*/ 464 h 563"/>
                <a:gd name="T28" fmla="*/ 228 w 299"/>
                <a:gd name="T29" fmla="*/ 563 h 563"/>
                <a:gd name="T30" fmla="*/ 228 w 299"/>
                <a:gd name="T31" fmla="*/ 493 h 563"/>
                <a:gd name="T32" fmla="*/ 178 w 299"/>
                <a:gd name="T33" fmla="*/ 443 h 563"/>
                <a:gd name="T34" fmla="*/ 178 w 299"/>
                <a:gd name="T35" fmla="*/ 21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563">
                  <a:moveTo>
                    <a:pt x="178" y="212"/>
                  </a:moveTo>
                  <a:cubicBezTo>
                    <a:pt x="299" y="212"/>
                    <a:pt x="299" y="212"/>
                    <a:pt x="299" y="212"/>
                  </a:cubicBezTo>
                  <a:cubicBezTo>
                    <a:pt x="250" y="163"/>
                    <a:pt x="250" y="163"/>
                    <a:pt x="250" y="163"/>
                  </a:cubicBezTo>
                  <a:cubicBezTo>
                    <a:pt x="249" y="163"/>
                    <a:pt x="249" y="163"/>
                    <a:pt x="249" y="163"/>
                  </a:cubicBezTo>
                  <a:cubicBezTo>
                    <a:pt x="186" y="163"/>
                    <a:pt x="186" y="163"/>
                    <a:pt x="186" y="163"/>
                  </a:cubicBezTo>
                  <a:cubicBezTo>
                    <a:pt x="227" y="159"/>
                    <a:pt x="260" y="124"/>
                    <a:pt x="260" y="81"/>
                  </a:cubicBezTo>
                  <a:cubicBezTo>
                    <a:pt x="260" y="36"/>
                    <a:pt x="223" y="0"/>
                    <a:pt x="178" y="0"/>
                  </a:cubicBezTo>
                  <a:cubicBezTo>
                    <a:pt x="178" y="163"/>
                    <a:pt x="178" y="163"/>
                    <a:pt x="178" y="163"/>
                  </a:cubicBezTo>
                  <a:cubicBezTo>
                    <a:pt x="178" y="163"/>
                    <a:pt x="178" y="163"/>
                    <a:pt x="178" y="163"/>
                  </a:cubicBezTo>
                  <a:cubicBezTo>
                    <a:pt x="43" y="28"/>
                    <a:pt x="43" y="28"/>
                    <a:pt x="43" y="28"/>
                  </a:cubicBezTo>
                  <a:cubicBezTo>
                    <a:pt x="36" y="31"/>
                    <a:pt x="29" y="35"/>
                    <a:pt x="22" y="40"/>
                  </a:cubicBezTo>
                  <a:cubicBezTo>
                    <a:pt x="14" y="45"/>
                    <a:pt x="7" y="50"/>
                    <a:pt x="0" y="55"/>
                  </a:cubicBezTo>
                  <a:cubicBezTo>
                    <a:pt x="129" y="183"/>
                    <a:pt x="129" y="183"/>
                    <a:pt x="129" y="183"/>
                  </a:cubicBezTo>
                  <a:cubicBezTo>
                    <a:pt x="129" y="464"/>
                    <a:pt x="129" y="464"/>
                    <a:pt x="129" y="464"/>
                  </a:cubicBezTo>
                  <a:cubicBezTo>
                    <a:pt x="228" y="563"/>
                    <a:pt x="228" y="563"/>
                    <a:pt x="228" y="563"/>
                  </a:cubicBezTo>
                  <a:cubicBezTo>
                    <a:pt x="228" y="493"/>
                    <a:pt x="228" y="493"/>
                    <a:pt x="228" y="493"/>
                  </a:cubicBezTo>
                  <a:cubicBezTo>
                    <a:pt x="178" y="443"/>
                    <a:pt x="178" y="443"/>
                    <a:pt x="178" y="443"/>
                  </a:cubicBezTo>
                  <a:lnTo>
                    <a:pt x="178"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30"/>
            <p:cNvSpPr>
              <a:spLocks/>
            </p:cNvSpPr>
            <p:nvPr/>
          </p:nvSpPr>
          <p:spPr bwMode="auto">
            <a:xfrm>
              <a:off x="414338" y="6550025"/>
              <a:ext cx="25400" cy="122237"/>
            </a:xfrm>
            <a:custGeom>
              <a:avLst/>
              <a:gdLst>
                <a:gd name="T0" fmla="*/ 0 w 16"/>
                <a:gd name="T1" fmla="*/ 0 h 77"/>
                <a:gd name="T2" fmla="*/ 0 w 16"/>
                <a:gd name="T3" fmla="*/ 77 h 77"/>
                <a:gd name="T4" fmla="*/ 16 w 16"/>
                <a:gd name="T5" fmla="*/ 77 h 77"/>
                <a:gd name="T6" fmla="*/ 16 w 16"/>
                <a:gd name="T7" fmla="*/ 16 h 77"/>
                <a:gd name="T8" fmla="*/ 0 w 16"/>
                <a:gd name="T9" fmla="*/ 0 h 77"/>
              </a:gdLst>
              <a:ahLst/>
              <a:cxnLst>
                <a:cxn ang="0">
                  <a:pos x="T0" y="T1"/>
                </a:cxn>
                <a:cxn ang="0">
                  <a:pos x="T2" y="T3"/>
                </a:cxn>
                <a:cxn ang="0">
                  <a:pos x="T4" y="T5"/>
                </a:cxn>
                <a:cxn ang="0">
                  <a:pos x="T6" y="T7"/>
                </a:cxn>
                <a:cxn ang="0">
                  <a:pos x="T8" y="T9"/>
                </a:cxn>
              </a:cxnLst>
              <a:rect l="0" t="0" r="r" b="b"/>
              <a:pathLst>
                <a:path w="16" h="77">
                  <a:moveTo>
                    <a:pt x="0" y="0"/>
                  </a:moveTo>
                  <a:lnTo>
                    <a:pt x="0" y="77"/>
                  </a:lnTo>
                  <a:lnTo>
                    <a:pt x="16" y="77"/>
                  </a:lnTo>
                  <a:lnTo>
                    <a:pt x="16"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31"/>
            <p:cNvSpPr>
              <a:spLocks/>
            </p:cNvSpPr>
            <p:nvPr/>
          </p:nvSpPr>
          <p:spPr bwMode="auto">
            <a:xfrm>
              <a:off x="439738" y="6575425"/>
              <a:ext cx="60325" cy="25400"/>
            </a:xfrm>
            <a:custGeom>
              <a:avLst/>
              <a:gdLst>
                <a:gd name="T0" fmla="*/ 38 w 38"/>
                <a:gd name="T1" fmla="*/ 16 h 16"/>
                <a:gd name="T2" fmla="*/ 22 w 38"/>
                <a:gd name="T3" fmla="*/ 0 h 16"/>
                <a:gd name="T4" fmla="*/ 0 w 38"/>
                <a:gd name="T5" fmla="*/ 0 h 16"/>
                <a:gd name="T6" fmla="*/ 16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22" y="0"/>
                  </a:lnTo>
                  <a:lnTo>
                    <a:pt x="0" y="0"/>
                  </a:lnTo>
                  <a:lnTo>
                    <a:pt x="16" y="1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2"/>
            <p:cNvSpPr>
              <a:spLocks/>
            </p:cNvSpPr>
            <p:nvPr/>
          </p:nvSpPr>
          <p:spPr bwMode="auto">
            <a:xfrm>
              <a:off x="254000" y="6489700"/>
              <a:ext cx="85725" cy="163512"/>
            </a:xfrm>
            <a:custGeom>
              <a:avLst/>
              <a:gdLst>
                <a:gd name="T0" fmla="*/ 170 w 170"/>
                <a:gd name="T1" fmla="*/ 327 h 327"/>
                <a:gd name="T2" fmla="*/ 170 w 170"/>
                <a:gd name="T3" fmla="*/ 324 h 327"/>
                <a:gd name="T4" fmla="*/ 170 w 170"/>
                <a:gd name="T5" fmla="*/ 324 h 327"/>
                <a:gd name="T6" fmla="*/ 170 w 170"/>
                <a:gd name="T7" fmla="*/ 114 h 327"/>
                <a:gd name="T8" fmla="*/ 56 w 170"/>
                <a:gd name="T9" fmla="*/ 0 h 327"/>
                <a:gd name="T10" fmla="*/ 29 w 170"/>
                <a:gd name="T11" fmla="*/ 43 h 327"/>
                <a:gd name="T12" fmla="*/ 121 w 170"/>
                <a:gd name="T13" fmla="*/ 135 h 327"/>
                <a:gd name="T14" fmla="*/ 121 w 170"/>
                <a:gd name="T15" fmla="*/ 205 h 327"/>
                <a:gd name="T16" fmla="*/ 121 w 170"/>
                <a:gd name="T17" fmla="*/ 205 h 327"/>
                <a:gd name="T18" fmla="*/ 9 w 170"/>
                <a:gd name="T19" fmla="*/ 93 h 327"/>
                <a:gd name="T20" fmla="*/ 0 w 170"/>
                <a:gd name="T21" fmla="*/ 155 h 327"/>
                <a:gd name="T22" fmla="*/ 170 w 170"/>
                <a:gd name="T23"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327">
                  <a:moveTo>
                    <a:pt x="170" y="327"/>
                  </a:moveTo>
                  <a:cubicBezTo>
                    <a:pt x="170" y="324"/>
                    <a:pt x="170" y="324"/>
                    <a:pt x="170" y="324"/>
                  </a:cubicBezTo>
                  <a:cubicBezTo>
                    <a:pt x="170" y="324"/>
                    <a:pt x="170" y="324"/>
                    <a:pt x="170" y="324"/>
                  </a:cubicBezTo>
                  <a:cubicBezTo>
                    <a:pt x="170" y="114"/>
                    <a:pt x="170" y="114"/>
                    <a:pt x="170" y="114"/>
                  </a:cubicBezTo>
                  <a:cubicBezTo>
                    <a:pt x="56" y="0"/>
                    <a:pt x="56" y="0"/>
                    <a:pt x="56" y="0"/>
                  </a:cubicBezTo>
                  <a:cubicBezTo>
                    <a:pt x="46" y="13"/>
                    <a:pt x="36" y="28"/>
                    <a:pt x="29" y="43"/>
                  </a:cubicBezTo>
                  <a:cubicBezTo>
                    <a:pt x="121" y="135"/>
                    <a:pt x="121" y="135"/>
                    <a:pt x="121" y="135"/>
                  </a:cubicBezTo>
                  <a:cubicBezTo>
                    <a:pt x="121" y="205"/>
                    <a:pt x="121" y="205"/>
                    <a:pt x="121" y="205"/>
                  </a:cubicBezTo>
                  <a:cubicBezTo>
                    <a:pt x="121" y="205"/>
                    <a:pt x="121" y="205"/>
                    <a:pt x="121" y="205"/>
                  </a:cubicBezTo>
                  <a:cubicBezTo>
                    <a:pt x="9" y="93"/>
                    <a:pt x="9" y="93"/>
                    <a:pt x="9" y="93"/>
                  </a:cubicBezTo>
                  <a:cubicBezTo>
                    <a:pt x="4" y="113"/>
                    <a:pt x="1" y="133"/>
                    <a:pt x="0" y="155"/>
                  </a:cubicBezTo>
                  <a:cubicBezTo>
                    <a:pt x="0" y="155"/>
                    <a:pt x="165" y="322"/>
                    <a:pt x="170"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33"/>
            <p:cNvSpPr>
              <a:spLocks/>
            </p:cNvSpPr>
            <p:nvPr/>
          </p:nvSpPr>
          <p:spPr bwMode="auto">
            <a:xfrm>
              <a:off x="254000" y="6602413"/>
              <a:ext cx="160338" cy="195262"/>
            </a:xfrm>
            <a:custGeom>
              <a:avLst/>
              <a:gdLst>
                <a:gd name="T0" fmla="*/ 0 w 101"/>
                <a:gd name="T1" fmla="*/ 0 h 123"/>
                <a:gd name="T2" fmla="*/ 0 w 101"/>
                <a:gd name="T3" fmla="*/ 23 h 123"/>
                <a:gd name="T4" fmla="*/ 101 w 101"/>
                <a:gd name="T5" fmla="*/ 123 h 123"/>
                <a:gd name="T6" fmla="*/ 101 w 101"/>
                <a:gd name="T7" fmla="*/ 101 h 123"/>
                <a:gd name="T8" fmla="*/ 0 w 101"/>
                <a:gd name="T9" fmla="*/ 0 h 123"/>
              </a:gdLst>
              <a:ahLst/>
              <a:cxnLst>
                <a:cxn ang="0">
                  <a:pos x="T0" y="T1"/>
                </a:cxn>
                <a:cxn ang="0">
                  <a:pos x="T2" y="T3"/>
                </a:cxn>
                <a:cxn ang="0">
                  <a:pos x="T4" y="T5"/>
                </a:cxn>
                <a:cxn ang="0">
                  <a:pos x="T6" y="T7"/>
                </a:cxn>
                <a:cxn ang="0">
                  <a:pos x="T8" y="T9"/>
                </a:cxn>
              </a:cxnLst>
              <a:rect l="0" t="0" r="r" b="b"/>
              <a:pathLst>
                <a:path w="101" h="123">
                  <a:moveTo>
                    <a:pt x="0" y="0"/>
                  </a:moveTo>
                  <a:lnTo>
                    <a:pt x="0" y="23"/>
                  </a:lnTo>
                  <a:lnTo>
                    <a:pt x="101" y="123"/>
                  </a:lnTo>
                  <a:lnTo>
                    <a:pt x="101" y="10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4"/>
            <p:cNvSpPr>
              <a:spLocks/>
            </p:cNvSpPr>
            <p:nvPr/>
          </p:nvSpPr>
          <p:spPr bwMode="auto">
            <a:xfrm>
              <a:off x="490538" y="6640513"/>
              <a:ext cx="80963" cy="73025"/>
            </a:xfrm>
            <a:custGeom>
              <a:avLst/>
              <a:gdLst>
                <a:gd name="T0" fmla="*/ 99 w 163"/>
                <a:gd name="T1" fmla="*/ 0 h 145"/>
                <a:gd name="T2" fmla="*/ 49 w 163"/>
                <a:gd name="T3" fmla="*/ 0 h 145"/>
                <a:gd name="T4" fmla="*/ 49 w 163"/>
                <a:gd name="T5" fmla="*/ 63 h 145"/>
                <a:gd name="T6" fmla="*/ 0 w 163"/>
                <a:gd name="T7" fmla="*/ 63 h 145"/>
                <a:gd name="T8" fmla="*/ 81 w 163"/>
                <a:gd name="T9" fmla="*/ 145 h 145"/>
                <a:gd name="T10" fmla="*/ 163 w 163"/>
                <a:gd name="T11" fmla="*/ 63 h 145"/>
                <a:gd name="T12" fmla="*/ 99 w 163"/>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63" h="145">
                  <a:moveTo>
                    <a:pt x="99" y="0"/>
                  </a:moveTo>
                  <a:cubicBezTo>
                    <a:pt x="49" y="0"/>
                    <a:pt x="49" y="0"/>
                    <a:pt x="49" y="0"/>
                  </a:cubicBezTo>
                  <a:cubicBezTo>
                    <a:pt x="49" y="63"/>
                    <a:pt x="49" y="63"/>
                    <a:pt x="49" y="63"/>
                  </a:cubicBezTo>
                  <a:cubicBezTo>
                    <a:pt x="0" y="63"/>
                    <a:pt x="0" y="63"/>
                    <a:pt x="0" y="63"/>
                  </a:cubicBezTo>
                  <a:cubicBezTo>
                    <a:pt x="0" y="108"/>
                    <a:pt x="36" y="145"/>
                    <a:pt x="81" y="145"/>
                  </a:cubicBezTo>
                  <a:cubicBezTo>
                    <a:pt x="126" y="145"/>
                    <a:pt x="163" y="108"/>
                    <a:pt x="163" y="63"/>
                  </a:cubicBez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5"/>
            <p:cNvSpPr>
              <a:spLocks/>
            </p:cNvSpPr>
            <p:nvPr/>
          </p:nvSpPr>
          <p:spPr bwMode="auto">
            <a:xfrm>
              <a:off x="606425" y="6526213"/>
              <a:ext cx="144463" cy="180975"/>
            </a:xfrm>
            <a:custGeom>
              <a:avLst/>
              <a:gdLst>
                <a:gd name="T0" fmla="*/ 87 w 91"/>
                <a:gd name="T1" fmla="*/ 92 h 114"/>
                <a:gd name="T2" fmla="*/ 74 w 91"/>
                <a:gd name="T3" fmla="*/ 114 h 114"/>
                <a:gd name="T4" fmla="*/ 0 w 91"/>
                <a:gd name="T5" fmla="*/ 114 h 114"/>
                <a:gd name="T6" fmla="*/ 48 w 91"/>
                <a:gd name="T7" fmla="*/ 23 h 114"/>
                <a:gd name="T8" fmla="*/ 6 w 91"/>
                <a:gd name="T9" fmla="*/ 23 h 114"/>
                <a:gd name="T10" fmla="*/ 18 w 91"/>
                <a:gd name="T11" fmla="*/ 0 h 114"/>
                <a:gd name="T12" fmla="*/ 91 w 91"/>
                <a:gd name="T13" fmla="*/ 0 h 114"/>
                <a:gd name="T14" fmla="*/ 44 w 91"/>
                <a:gd name="T15" fmla="*/ 92 h 114"/>
                <a:gd name="T16" fmla="*/ 87 w 91"/>
                <a:gd name="T17"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4">
                  <a:moveTo>
                    <a:pt x="87" y="92"/>
                  </a:moveTo>
                  <a:lnTo>
                    <a:pt x="74" y="114"/>
                  </a:lnTo>
                  <a:lnTo>
                    <a:pt x="0" y="114"/>
                  </a:lnTo>
                  <a:lnTo>
                    <a:pt x="48" y="23"/>
                  </a:lnTo>
                  <a:lnTo>
                    <a:pt x="6" y="23"/>
                  </a:lnTo>
                  <a:lnTo>
                    <a:pt x="18" y="0"/>
                  </a:lnTo>
                  <a:lnTo>
                    <a:pt x="91" y="0"/>
                  </a:lnTo>
                  <a:lnTo>
                    <a:pt x="44" y="92"/>
                  </a:lnTo>
                  <a:lnTo>
                    <a:pt x="87"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7" name="Freeform 36"/>
            <p:cNvSpPr>
              <a:spLocks/>
            </p:cNvSpPr>
            <p:nvPr/>
          </p:nvSpPr>
          <p:spPr bwMode="auto">
            <a:xfrm>
              <a:off x="766763" y="6526213"/>
              <a:ext cx="103188" cy="180975"/>
            </a:xfrm>
            <a:custGeom>
              <a:avLst/>
              <a:gdLst>
                <a:gd name="T0" fmla="*/ 28 w 65"/>
                <a:gd name="T1" fmla="*/ 46 h 114"/>
                <a:gd name="T2" fmla="*/ 65 w 65"/>
                <a:gd name="T3" fmla="*/ 46 h 114"/>
                <a:gd name="T4" fmla="*/ 65 w 65"/>
                <a:gd name="T5" fmla="*/ 68 h 114"/>
                <a:gd name="T6" fmla="*/ 28 w 65"/>
                <a:gd name="T7" fmla="*/ 68 h 114"/>
                <a:gd name="T8" fmla="*/ 28 w 65"/>
                <a:gd name="T9" fmla="*/ 92 h 114"/>
                <a:gd name="T10" fmla="*/ 65 w 65"/>
                <a:gd name="T11" fmla="*/ 92 h 114"/>
                <a:gd name="T12" fmla="*/ 65 w 65"/>
                <a:gd name="T13" fmla="*/ 114 h 114"/>
                <a:gd name="T14" fmla="*/ 0 w 65"/>
                <a:gd name="T15" fmla="*/ 114 h 114"/>
                <a:gd name="T16" fmla="*/ 0 w 65"/>
                <a:gd name="T17" fmla="*/ 0 h 114"/>
                <a:gd name="T18" fmla="*/ 65 w 65"/>
                <a:gd name="T19" fmla="*/ 0 h 114"/>
                <a:gd name="T20" fmla="*/ 65 w 65"/>
                <a:gd name="T21" fmla="*/ 23 h 114"/>
                <a:gd name="T22" fmla="*/ 28 w 65"/>
                <a:gd name="T23" fmla="*/ 23 h 114"/>
                <a:gd name="T24" fmla="*/ 28 w 65"/>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14">
                  <a:moveTo>
                    <a:pt x="28" y="46"/>
                  </a:moveTo>
                  <a:lnTo>
                    <a:pt x="65" y="46"/>
                  </a:lnTo>
                  <a:lnTo>
                    <a:pt x="65" y="68"/>
                  </a:lnTo>
                  <a:lnTo>
                    <a:pt x="28" y="68"/>
                  </a:lnTo>
                  <a:lnTo>
                    <a:pt x="28" y="92"/>
                  </a:lnTo>
                  <a:lnTo>
                    <a:pt x="65" y="92"/>
                  </a:lnTo>
                  <a:lnTo>
                    <a:pt x="65" y="114"/>
                  </a:lnTo>
                  <a:lnTo>
                    <a:pt x="0" y="114"/>
                  </a:lnTo>
                  <a:lnTo>
                    <a:pt x="0" y="0"/>
                  </a:lnTo>
                  <a:lnTo>
                    <a:pt x="65" y="0"/>
                  </a:lnTo>
                  <a:lnTo>
                    <a:pt x="65" y="23"/>
                  </a:lnTo>
                  <a:lnTo>
                    <a:pt x="28" y="23"/>
                  </a:lnTo>
                  <a:lnTo>
                    <a:pt x="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8" name="Freeform 37"/>
            <p:cNvSpPr>
              <a:spLocks noEditPoints="1"/>
            </p:cNvSpPr>
            <p:nvPr/>
          </p:nvSpPr>
          <p:spPr bwMode="auto">
            <a:xfrm>
              <a:off x="889000" y="6526213"/>
              <a:ext cx="131763" cy="180975"/>
            </a:xfrm>
            <a:custGeom>
              <a:avLst/>
              <a:gdLst>
                <a:gd name="T0" fmla="*/ 123 w 260"/>
                <a:gd name="T1" fmla="*/ 0 h 360"/>
                <a:gd name="T2" fmla="*/ 215 w 260"/>
                <a:gd name="T3" fmla="*/ 17 h 360"/>
                <a:gd name="T4" fmla="*/ 255 w 260"/>
                <a:gd name="T5" fmla="*/ 98 h 360"/>
                <a:gd name="T6" fmla="*/ 231 w 260"/>
                <a:gd name="T7" fmla="*/ 160 h 360"/>
                <a:gd name="T8" fmla="*/ 193 w 260"/>
                <a:gd name="T9" fmla="*/ 181 h 360"/>
                <a:gd name="T10" fmla="*/ 236 w 260"/>
                <a:gd name="T11" fmla="*/ 202 h 360"/>
                <a:gd name="T12" fmla="*/ 260 w 260"/>
                <a:gd name="T13" fmla="*/ 264 h 360"/>
                <a:gd name="T14" fmla="*/ 223 w 260"/>
                <a:gd name="T15" fmla="*/ 343 h 360"/>
                <a:gd name="T16" fmla="*/ 147 w 260"/>
                <a:gd name="T17" fmla="*/ 360 h 360"/>
                <a:gd name="T18" fmla="*/ 0 w 260"/>
                <a:gd name="T19" fmla="*/ 360 h 360"/>
                <a:gd name="T20" fmla="*/ 0 w 260"/>
                <a:gd name="T21" fmla="*/ 0 h 360"/>
                <a:gd name="T22" fmla="*/ 123 w 260"/>
                <a:gd name="T23" fmla="*/ 0 h 360"/>
                <a:gd name="T24" fmla="*/ 88 w 260"/>
                <a:gd name="T25" fmla="*/ 149 h 360"/>
                <a:gd name="T26" fmla="*/ 109 w 260"/>
                <a:gd name="T27" fmla="*/ 149 h 360"/>
                <a:gd name="T28" fmla="*/ 166 w 260"/>
                <a:gd name="T29" fmla="*/ 107 h 360"/>
                <a:gd name="T30" fmla="*/ 108 w 260"/>
                <a:gd name="T31" fmla="*/ 65 h 360"/>
                <a:gd name="T32" fmla="*/ 88 w 260"/>
                <a:gd name="T33" fmla="*/ 65 h 360"/>
                <a:gd name="T34" fmla="*/ 88 w 260"/>
                <a:gd name="T35" fmla="*/ 149 h 360"/>
                <a:gd name="T36" fmla="*/ 88 w 260"/>
                <a:gd name="T37" fmla="*/ 297 h 360"/>
                <a:gd name="T38" fmla="*/ 119 w 260"/>
                <a:gd name="T39" fmla="*/ 297 h 360"/>
                <a:gd name="T40" fmla="*/ 172 w 260"/>
                <a:gd name="T41" fmla="*/ 256 h 360"/>
                <a:gd name="T42" fmla="*/ 152 w 260"/>
                <a:gd name="T43" fmla="*/ 219 h 360"/>
                <a:gd name="T44" fmla="*/ 107 w 260"/>
                <a:gd name="T45" fmla="*/ 212 h 360"/>
                <a:gd name="T46" fmla="*/ 88 w 260"/>
                <a:gd name="T47" fmla="*/ 212 h 360"/>
                <a:gd name="T48" fmla="*/ 88 w 260"/>
                <a:gd name="T49" fmla="*/ 29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60">
                  <a:moveTo>
                    <a:pt x="123" y="0"/>
                  </a:moveTo>
                  <a:cubicBezTo>
                    <a:pt x="169" y="0"/>
                    <a:pt x="195" y="5"/>
                    <a:pt x="215" y="17"/>
                  </a:cubicBezTo>
                  <a:cubicBezTo>
                    <a:pt x="240" y="32"/>
                    <a:pt x="255" y="63"/>
                    <a:pt x="255" y="98"/>
                  </a:cubicBezTo>
                  <a:cubicBezTo>
                    <a:pt x="255" y="123"/>
                    <a:pt x="247" y="144"/>
                    <a:pt x="231" y="160"/>
                  </a:cubicBezTo>
                  <a:cubicBezTo>
                    <a:pt x="220" y="171"/>
                    <a:pt x="212" y="176"/>
                    <a:pt x="193" y="181"/>
                  </a:cubicBezTo>
                  <a:cubicBezTo>
                    <a:pt x="215" y="186"/>
                    <a:pt x="225" y="191"/>
                    <a:pt x="236" y="202"/>
                  </a:cubicBezTo>
                  <a:cubicBezTo>
                    <a:pt x="252" y="217"/>
                    <a:pt x="260" y="238"/>
                    <a:pt x="260" y="264"/>
                  </a:cubicBezTo>
                  <a:cubicBezTo>
                    <a:pt x="260" y="298"/>
                    <a:pt x="247" y="327"/>
                    <a:pt x="223" y="343"/>
                  </a:cubicBezTo>
                  <a:cubicBezTo>
                    <a:pt x="206" y="355"/>
                    <a:pt x="184" y="360"/>
                    <a:pt x="147" y="360"/>
                  </a:cubicBezTo>
                  <a:cubicBezTo>
                    <a:pt x="0" y="360"/>
                    <a:pt x="0" y="360"/>
                    <a:pt x="0" y="360"/>
                  </a:cubicBezTo>
                  <a:cubicBezTo>
                    <a:pt x="0" y="0"/>
                    <a:pt x="0" y="0"/>
                    <a:pt x="0" y="0"/>
                  </a:cubicBezTo>
                  <a:lnTo>
                    <a:pt x="123" y="0"/>
                  </a:lnTo>
                  <a:close/>
                  <a:moveTo>
                    <a:pt x="88" y="149"/>
                  </a:moveTo>
                  <a:cubicBezTo>
                    <a:pt x="109" y="149"/>
                    <a:pt x="109" y="149"/>
                    <a:pt x="109" y="149"/>
                  </a:cubicBezTo>
                  <a:cubicBezTo>
                    <a:pt x="149" y="149"/>
                    <a:pt x="166" y="136"/>
                    <a:pt x="166" y="107"/>
                  </a:cubicBezTo>
                  <a:cubicBezTo>
                    <a:pt x="166" y="78"/>
                    <a:pt x="149" y="65"/>
                    <a:pt x="108" y="65"/>
                  </a:cubicBezTo>
                  <a:cubicBezTo>
                    <a:pt x="88" y="65"/>
                    <a:pt x="88" y="65"/>
                    <a:pt x="88" y="65"/>
                  </a:cubicBezTo>
                  <a:lnTo>
                    <a:pt x="88" y="149"/>
                  </a:lnTo>
                  <a:close/>
                  <a:moveTo>
                    <a:pt x="88" y="297"/>
                  </a:moveTo>
                  <a:cubicBezTo>
                    <a:pt x="119" y="297"/>
                    <a:pt x="119" y="297"/>
                    <a:pt x="119" y="297"/>
                  </a:cubicBezTo>
                  <a:cubicBezTo>
                    <a:pt x="156" y="297"/>
                    <a:pt x="172" y="285"/>
                    <a:pt x="172" y="256"/>
                  </a:cubicBezTo>
                  <a:cubicBezTo>
                    <a:pt x="172" y="238"/>
                    <a:pt x="165" y="226"/>
                    <a:pt x="152" y="219"/>
                  </a:cubicBezTo>
                  <a:cubicBezTo>
                    <a:pt x="143" y="214"/>
                    <a:pt x="134" y="212"/>
                    <a:pt x="107" y="212"/>
                  </a:cubicBezTo>
                  <a:cubicBezTo>
                    <a:pt x="88" y="212"/>
                    <a:pt x="88" y="212"/>
                    <a:pt x="88" y="212"/>
                  </a:cubicBezTo>
                  <a:lnTo>
                    <a:pt x="88"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9" name="Freeform 38"/>
            <p:cNvSpPr>
              <a:spLocks noEditPoints="1"/>
            </p:cNvSpPr>
            <p:nvPr/>
          </p:nvSpPr>
          <p:spPr bwMode="auto">
            <a:xfrm>
              <a:off x="1039813" y="6526213"/>
              <a:ext cx="136525" cy="180975"/>
            </a:xfrm>
            <a:custGeom>
              <a:avLst/>
              <a:gdLst>
                <a:gd name="T0" fmla="*/ 88 w 271"/>
                <a:gd name="T1" fmla="*/ 360 h 360"/>
                <a:gd name="T2" fmla="*/ 0 w 271"/>
                <a:gd name="T3" fmla="*/ 360 h 360"/>
                <a:gd name="T4" fmla="*/ 0 w 271"/>
                <a:gd name="T5" fmla="*/ 0 h 360"/>
                <a:gd name="T6" fmla="*/ 117 w 271"/>
                <a:gd name="T7" fmla="*/ 0 h 360"/>
                <a:gd name="T8" fmla="*/ 222 w 271"/>
                <a:gd name="T9" fmla="*/ 27 h 360"/>
                <a:gd name="T10" fmla="*/ 261 w 271"/>
                <a:gd name="T11" fmla="*/ 118 h 360"/>
                <a:gd name="T12" fmla="*/ 192 w 271"/>
                <a:gd name="T13" fmla="*/ 228 h 360"/>
                <a:gd name="T14" fmla="*/ 271 w 271"/>
                <a:gd name="T15" fmla="*/ 360 h 360"/>
                <a:gd name="T16" fmla="*/ 166 w 271"/>
                <a:gd name="T17" fmla="*/ 360 h 360"/>
                <a:gd name="T18" fmla="*/ 88 w 271"/>
                <a:gd name="T19" fmla="*/ 221 h 360"/>
                <a:gd name="T20" fmla="*/ 88 w 271"/>
                <a:gd name="T21" fmla="*/ 360 h 360"/>
                <a:gd name="T22" fmla="*/ 116 w 271"/>
                <a:gd name="T23" fmla="*/ 171 h 360"/>
                <a:gd name="T24" fmla="*/ 173 w 271"/>
                <a:gd name="T25" fmla="*/ 122 h 360"/>
                <a:gd name="T26" fmla="*/ 121 w 271"/>
                <a:gd name="T27" fmla="*/ 72 h 360"/>
                <a:gd name="T28" fmla="*/ 88 w 271"/>
                <a:gd name="T29" fmla="*/ 72 h 360"/>
                <a:gd name="T30" fmla="*/ 88 w 271"/>
                <a:gd name="T31" fmla="*/ 171 h 360"/>
                <a:gd name="T32" fmla="*/ 116 w 271"/>
                <a:gd name="T33" fmla="*/ 17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360">
                  <a:moveTo>
                    <a:pt x="88" y="360"/>
                  </a:moveTo>
                  <a:cubicBezTo>
                    <a:pt x="0" y="360"/>
                    <a:pt x="0" y="360"/>
                    <a:pt x="0" y="360"/>
                  </a:cubicBezTo>
                  <a:cubicBezTo>
                    <a:pt x="0" y="0"/>
                    <a:pt x="0" y="0"/>
                    <a:pt x="0" y="0"/>
                  </a:cubicBezTo>
                  <a:cubicBezTo>
                    <a:pt x="117" y="0"/>
                    <a:pt x="117" y="0"/>
                    <a:pt x="117" y="0"/>
                  </a:cubicBezTo>
                  <a:cubicBezTo>
                    <a:pt x="164" y="0"/>
                    <a:pt x="199" y="9"/>
                    <a:pt x="222" y="27"/>
                  </a:cubicBezTo>
                  <a:cubicBezTo>
                    <a:pt x="247" y="46"/>
                    <a:pt x="261" y="79"/>
                    <a:pt x="261" y="118"/>
                  </a:cubicBezTo>
                  <a:cubicBezTo>
                    <a:pt x="261" y="173"/>
                    <a:pt x="238" y="209"/>
                    <a:pt x="192" y="228"/>
                  </a:cubicBezTo>
                  <a:cubicBezTo>
                    <a:pt x="271" y="360"/>
                    <a:pt x="271" y="360"/>
                    <a:pt x="271" y="360"/>
                  </a:cubicBezTo>
                  <a:cubicBezTo>
                    <a:pt x="166" y="360"/>
                    <a:pt x="166" y="360"/>
                    <a:pt x="166" y="360"/>
                  </a:cubicBezTo>
                  <a:cubicBezTo>
                    <a:pt x="88" y="221"/>
                    <a:pt x="88" y="221"/>
                    <a:pt x="88" y="221"/>
                  </a:cubicBezTo>
                  <a:lnTo>
                    <a:pt x="88" y="360"/>
                  </a:lnTo>
                  <a:close/>
                  <a:moveTo>
                    <a:pt x="116" y="171"/>
                  </a:moveTo>
                  <a:cubicBezTo>
                    <a:pt x="151" y="171"/>
                    <a:pt x="173" y="153"/>
                    <a:pt x="173" y="122"/>
                  </a:cubicBezTo>
                  <a:cubicBezTo>
                    <a:pt x="173" y="92"/>
                    <a:pt x="152" y="72"/>
                    <a:pt x="121" y="72"/>
                  </a:cubicBezTo>
                  <a:cubicBezTo>
                    <a:pt x="88" y="72"/>
                    <a:pt x="88" y="72"/>
                    <a:pt x="88" y="72"/>
                  </a:cubicBezTo>
                  <a:cubicBezTo>
                    <a:pt x="88" y="171"/>
                    <a:pt x="88" y="171"/>
                    <a:pt x="88" y="171"/>
                  </a:cubicBezTo>
                  <a:lnTo>
                    <a:pt x="11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0" name="Freeform 39"/>
            <p:cNvSpPr>
              <a:spLocks noEditPoints="1"/>
            </p:cNvSpPr>
            <p:nvPr/>
          </p:nvSpPr>
          <p:spPr bwMode="auto">
            <a:xfrm>
              <a:off x="1176338" y="6526213"/>
              <a:ext cx="174625" cy="180975"/>
            </a:xfrm>
            <a:custGeom>
              <a:avLst/>
              <a:gdLst>
                <a:gd name="T0" fmla="*/ 73 w 110"/>
                <a:gd name="T1" fmla="*/ 0 h 114"/>
                <a:gd name="T2" fmla="*/ 38 w 110"/>
                <a:gd name="T3" fmla="*/ 0 h 114"/>
                <a:gd name="T4" fmla="*/ 0 w 110"/>
                <a:gd name="T5" fmla="*/ 114 h 114"/>
                <a:gd name="T6" fmla="*/ 29 w 110"/>
                <a:gd name="T7" fmla="*/ 114 h 114"/>
                <a:gd name="T8" fmla="*/ 36 w 110"/>
                <a:gd name="T9" fmla="*/ 92 h 114"/>
                <a:gd name="T10" fmla="*/ 73 w 110"/>
                <a:gd name="T11" fmla="*/ 92 h 114"/>
                <a:gd name="T12" fmla="*/ 80 w 110"/>
                <a:gd name="T13" fmla="*/ 114 h 114"/>
                <a:gd name="T14" fmla="*/ 110 w 110"/>
                <a:gd name="T15" fmla="*/ 114 h 114"/>
                <a:gd name="T16" fmla="*/ 73 w 110"/>
                <a:gd name="T17" fmla="*/ 0 h 114"/>
                <a:gd name="T18" fmla="*/ 43 w 110"/>
                <a:gd name="T19" fmla="*/ 70 h 114"/>
                <a:gd name="T20" fmla="*/ 55 w 110"/>
                <a:gd name="T21" fmla="*/ 33 h 114"/>
                <a:gd name="T22" fmla="*/ 66 w 110"/>
                <a:gd name="T23" fmla="*/ 70 h 114"/>
                <a:gd name="T24" fmla="*/ 43 w 110"/>
                <a:gd name="T25" fmla="*/ 7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14">
                  <a:moveTo>
                    <a:pt x="73" y="0"/>
                  </a:moveTo>
                  <a:lnTo>
                    <a:pt x="38" y="0"/>
                  </a:lnTo>
                  <a:lnTo>
                    <a:pt x="0" y="114"/>
                  </a:lnTo>
                  <a:lnTo>
                    <a:pt x="29" y="114"/>
                  </a:lnTo>
                  <a:lnTo>
                    <a:pt x="36" y="92"/>
                  </a:lnTo>
                  <a:lnTo>
                    <a:pt x="73" y="92"/>
                  </a:lnTo>
                  <a:lnTo>
                    <a:pt x="80" y="114"/>
                  </a:lnTo>
                  <a:lnTo>
                    <a:pt x="110" y="114"/>
                  </a:lnTo>
                  <a:lnTo>
                    <a:pt x="73" y="0"/>
                  </a:lnTo>
                  <a:close/>
                  <a:moveTo>
                    <a:pt x="43" y="70"/>
                  </a:moveTo>
                  <a:lnTo>
                    <a:pt x="55" y="33"/>
                  </a:lnTo>
                  <a:lnTo>
                    <a:pt x="66" y="70"/>
                  </a:lnTo>
                  <a:lnTo>
                    <a:pt x="43"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6756228" y="845013"/>
            <a:ext cx="4670795" cy="2509025"/>
          </a:xfrm>
        </p:spPr>
        <p:txBody>
          <a:bodyPr anchor="b">
            <a:normAutofit/>
          </a:bodyPr>
          <a:lstStyle>
            <a:lvl1pPr algn="l">
              <a:defRPr sz="3400">
                <a:solidFill>
                  <a:schemeClr val="bg1"/>
                </a:solidFill>
              </a:defRPr>
            </a:lvl1pPr>
          </a:lstStyle>
          <a:p>
            <a:r>
              <a:rPr lang="en-US" dirty="0"/>
              <a:t>Click to edit Master title style</a:t>
            </a:r>
          </a:p>
        </p:txBody>
      </p:sp>
      <p:sp>
        <p:nvSpPr>
          <p:cNvPr id="4" name="Text Placeholder 3"/>
          <p:cNvSpPr>
            <a:spLocks noGrp="1"/>
          </p:cNvSpPr>
          <p:nvPr>
            <p:ph type="body" sz="half" idx="2"/>
          </p:nvPr>
        </p:nvSpPr>
        <p:spPr>
          <a:xfrm>
            <a:off x="6756228" y="3554761"/>
            <a:ext cx="4670795" cy="2103089"/>
          </a:xfrm>
        </p:spPr>
        <p:txBody>
          <a:bodyPr>
            <a:normAutofit/>
          </a:bodyPr>
          <a:lstStyle>
            <a:lvl1pPr marL="0" indent="0" algn="l">
              <a:buNone/>
              <a:defRPr sz="18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Edit Master text styles</a:t>
            </a:r>
          </a:p>
        </p:txBody>
      </p:sp>
      <p:sp>
        <p:nvSpPr>
          <p:cNvPr id="9" name="Footer Placeholder 8"/>
          <p:cNvSpPr>
            <a:spLocks noGrp="1"/>
          </p:cNvSpPr>
          <p:nvPr>
            <p:ph type="ftr" sz="quarter" idx="11"/>
          </p:nvPr>
        </p:nvSpPr>
        <p:spPr/>
        <p:txBody>
          <a:bodyPr/>
          <a:lstStyle/>
          <a:p>
            <a:r>
              <a:rPr lang="en-US" dirty="0"/>
              <a:t> Confidential: For Internal Use Only</a:t>
            </a:r>
          </a:p>
        </p:txBody>
      </p:sp>
      <p:sp>
        <p:nvSpPr>
          <p:cNvPr id="10" name="Slide Number Placeholder 9"/>
          <p:cNvSpPr>
            <a:spLocks noGrp="1"/>
          </p:cNvSpPr>
          <p:nvPr>
            <p:ph type="sldNum" sz="quarter" idx="12"/>
          </p:nvPr>
        </p:nvSpPr>
        <p:spPr/>
        <p:txBody>
          <a:bodyPr/>
          <a:lstStyle/>
          <a:p>
            <a:fld id="{C62155A9-2BEA-4E1A-A809-3AB570F0F126}" type="slidenum">
              <a:rPr lang="en-US" smtClean="0"/>
              <a:pPr/>
              <a:t>‹#›</a:t>
            </a:fld>
            <a:endParaRPr lang="en-US" dirty="0"/>
          </a:p>
        </p:txBody>
      </p:sp>
      <p:sp>
        <p:nvSpPr>
          <p:cNvPr id="6" name="Content Placeholder 5"/>
          <p:cNvSpPr>
            <a:spLocks noGrp="1"/>
          </p:cNvSpPr>
          <p:nvPr>
            <p:ph sz="quarter" idx="13"/>
          </p:nvPr>
        </p:nvSpPr>
        <p:spPr>
          <a:xfrm>
            <a:off x="0" y="698500"/>
            <a:ext cx="6348413" cy="6159500"/>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18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Picture with Caption">
    <p:bg>
      <p:bgPr>
        <a:solidFill>
          <a:schemeClr val="accent4"/>
        </a:solidFill>
        <a:effectLst/>
      </p:bgPr>
    </p:bg>
    <p:spTree>
      <p:nvGrpSpPr>
        <p:cNvPr id="1" name=""/>
        <p:cNvGrpSpPr/>
        <p:nvPr/>
      </p:nvGrpSpPr>
      <p:grpSpPr>
        <a:xfrm>
          <a:off x="0" y="0"/>
          <a:ext cx="0" cy="0"/>
          <a:chOff x="0" y="0"/>
          <a:chExt cx="0" cy="0"/>
        </a:xfrm>
      </p:grpSpPr>
      <p:grpSp>
        <p:nvGrpSpPr>
          <p:cNvPr id="18" name="Group 17"/>
          <p:cNvGrpSpPr/>
          <p:nvPr userDrawn="1"/>
        </p:nvGrpSpPr>
        <p:grpSpPr>
          <a:xfrm>
            <a:off x="7404412" y="1248451"/>
            <a:ext cx="4240024" cy="4864498"/>
            <a:chOff x="9959950" y="4707058"/>
            <a:chExt cx="2029842" cy="1996506"/>
          </a:xfrm>
          <a:solidFill>
            <a:schemeClr val="bg1">
              <a:alpha val="5000"/>
            </a:schemeClr>
          </a:solidFill>
        </p:grpSpPr>
        <p:sp>
          <p:nvSpPr>
            <p:cNvPr id="19" name="Freeform 18"/>
            <p:cNvSpPr>
              <a:spLocks/>
            </p:cNvSpPr>
            <p:nvPr userDrawn="1"/>
          </p:nvSpPr>
          <p:spPr bwMode="auto">
            <a:xfrm>
              <a:off x="11304825" y="5592639"/>
              <a:ext cx="161099" cy="398038"/>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 name="Freeform 19"/>
            <p:cNvSpPr>
              <a:spLocks/>
            </p:cNvSpPr>
            <p:nvPr userDrawn="1"/>
          </p:nvSpPr>
          <p:spPr bwMode="auto">
            <a:xfrm>
              <a:off x="10253507" y="4707058"/>
              <a:ext cx="961818" cy="1598468"/>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1" name="Freeform 20"/>
            <p:cNvSpPr>
              <a:spLocks/>
            </p:cNvSpPr>
            <p:nvPr userDrawn="1"/>
          </p:nvSpPr>
          <p:spPr bwMode="auto">
            <a:xfrm>
              <a:off x="10986207" y="5311485"/>
              <a:ext cx="158712" cy="679191"/>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2" name="Freeform 21"/>
            <p:cNvSpPr>
              <a:spLocks/>
            </p:cNvSpPr>
            <p:nvPr userDrawn="1"/>
          </p:nvSpPr>
          <p:spPr bwMode="auto">
            <a:xfrm>
              <a:off x="11144920" y="5450483"/>
              <a:ext cx="389023" cy="142157"/>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3" name="Freeform 22"/>
            <p:cNvSpPr>
              <a:spLocks/>
            </p:cNvSpPr>
            <p:nvPr userDrawn="1"/>
          </p:nvSpPr>
          <p:spPr bwMode="auto">
            <a:xfrm>
              <a:off x="9959950" y="4962940"/>
              <a:ext cx="547735" cy="929808"/>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4" name="Freeform 23"/>
            <p:cNvSpPr>
              <a:spLocks/>
            </p:cNvSpPr>
            <p:nvPr userDrawn="1"/>
          </p:nvSpPr>
          <p:spPr bwMode="auto">
            <a:xfrm>
              <a:off x="9963530" y="5602116"/>
              <a:ext cx="1022678" cy="1101448"/>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5" name="Freeform 24"/>
            <p:cNvSpPr>
              <a:spLocks/>
            </p:cNvSpPr>
            <p:nvPr userDrawn="1"/>
          </p:nvSpPr>
          <p:spPr bwMode="auto">
            <a:xfrm>
              <a:off x="11465923" y="5813771"/>
              <a:ext cx="523869" cy="407515"/>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6" name="Rectangle 25"/>
          <p:cNvSpPr/>
          <p:nvPr userDrawn="1"/>
        </p:nvSpPr>
        <p:spPr>
          <a:xfrm>
            <a:off x="0" y="0"/>
            <a:ext cx="12188825" cy="6978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solidFill>
                <a:prstClr val="white"/>
              </a:solidFill>
            </a:endParaRPr>
          </a:p>
        </p:txBody>
      </p:sp>
      <p:grpSp>
        <p:nvGrpSpPr>
          <p:cNvPr id="28" name="Group 27"/>
          <p:cNvGrpSpPr>
            <a:grpSpLocks noChangeAspect="1"/>
          </p:cNvGrpSpPr>
          <p:nvPr userDrawn="1"/>
        </p:nvGrpSpPr>
        <p:grpSpPr>
          <a:xfrm>
            <a:off x="403282" y="151854"/>
            <a:ext cx="1297406" cy="418699"/>
            <a:chOff x="254000" y="6443663"/>
            <a:chExt cx="1096963" cy="354012"/>
          </a:xfrm>
          <a:solidFill>
            <a:schemeClr val="bg1"/>
          </a:solidFill>
        </p:grpSpPr>
        <p:sp>
          <p:nvSpPr>
            <p:cNvPr id="29" name="Freeform 28"/>
            <p:cNvSpPr>
              <a:spLocks/>
            </p:cNvSpPr>
            <p:nvPr/>
          </p:nvSpPr>
          <p:spPr bwMode="auto">
            <a:xfrm>
              <a:off x="465138" y="6600825"/>
              <a:ext cx="25400" cy="71437"/>
            </a:xfrm>
            <a:custGeom>
              <a:avLst/>
              <a:gdLst>
                <a:gd name="T0" fmla="*/ 16 w 16"/>
                <a:gd name="T1" fmla="*/ 16 h 45"/>
                <a:gd name="T2" fmla="*/ 0 w 16"/>
                <a:gd name="T3" fmla="*/ 0 h 45"/>
                <a:gd name="T4" fmla="*/ 0 w 16"/>
                <a:gd name="T5" fmla="*/ 45 h 45"/>
                <a:gd name="T6" fmla="*/ 16 w 16"/>
                <a:gd name="T7" fmla="*/ 45 h 45"/>
                <a:gd name="T8" fmla="*/ 16 w 16"/>
                <a:gd name="T9" fmla="*/ 16 h 45"/>
              </a:gdLst>
              <a:ahLst/>
              <a:cxnLst>
                <a:cxn ang="0">
                  <a:pos x="T0" y="T1"/>
                </a:cxn>
                <a:cxn ang="0">
                  <a:pos x="T2" y="T3"/>
                </a:cxn>
                <a:cxn ang="0">
                  <a:pos x="T4" y="T5"/>
                </a:cxn>
                <a:cxn ang="0">
                  <a:pos x="T6" y="T7"/>
                </a:cxn>
                <a:cxn ang="0">
                  <a:pos x="T8" y="T9"/>
                </a:cxn>
              </a:cxnLst>
              <a:rect l="0" t="0" r="r" b="b"/>
              <a:pathLst>
                <a:path w="16" h="45">
                  <a:moveTo>
                    <a:pt x="16" y="16"/>
                  </a:moveTo>
                  <a:lnTo>
                    <a:pt x="0" y="0"/>
                  </a:lnTo>
                  <a:lnTo>
                    <a:pt x="0" y="45"/>
                  </a:lnTo>
                  <a:lnTo>
                    <a:pt x="16" y="45"/>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29"/>
            <p:cNvSpPr>
              <a:spLocks/>
            </p:cNvSpPr>
            <p:nvPr/>
          </p:nvSpPr>
          <p:spPr bwMode="auto">
            <a:xfrm>
              <a:off x="300038" y="6443663"/>
              <a:ext cx="150813" cy="284162"/>
            </a:xfrm>
            <a:custGeom>
              <a:avLst/>
              <a:gdLst>
                <a:gd name="T0" fmla="*/ 178 w 299"/>
                <a:gd name="T1" fmla="*/ 212 h 563"/>
                <a:gd name="T2" fmla="*/ 299 w 299"/>
                <a:gd name="T3" fmla="*/ 212 h 563"/>
                <a:gd name="T4" fmla="*/ 250 w 299"/>
                <a:gd name="T5" fmla="*/ 163 h 563"/>
                <a:gd name="T6" fmla="*/ 249 w 299"/>
                <a:gd name="T7" fmla="*/ 163 h 563"/>
                <a:gd name="T8" fmla="*/ 186 w 299"/>
                <a:gd name="T9" fmla="*/ 163 h 563"/>
                <a:gd name="T10" fmla="*/ 260 w 299"/>
                <a:gd name="T11" fmla="*/ 81 h 563"/>
                <a:gd name="T12" fmla="*/ 178 w 299"/>
                <a:gd name="T13" fmla="*/ 0 h 563"/>
                <a:gd name="T14" fmla="*/ 178 w 299"/>
                <a:gd name="T15" fmla="*/ 163 h 563"/>
                <a:gd name="T16" fmla="*/ 178 w 299"/>
                <a:gd name="T17" fmla="*/ 163 h 563"/>
                <a:gd name="T18" fmla="*/ 43 w 299"/>
                <a:gd name="T19" fmla="*/ 28 h 563"/>
                <a:gd name="T20" fmla="*/ 22 w 299"/>
                <a:gd name="T21" fmla="*/ 40 h 563"/>
                <a:gd name="T22" fmla="*/ 0 w 299"/>
                <a:gd name="T23" fmla="*/ 55 h 563"/>
                <a:gd name="T24" fmla="*/ 129 w 299"/>
                <a:gd name="T25" fmla="*/ 183 h 563"/>
                <a:gd name="T26" fmla="*/ 129 w 299"/>
                <a:gd name="T27" fmla="*/ 464 h 563"/>
                <a:gd name="T28" fmla="*/ 228 w 299"/>
                <a:gd name="T29" fmla="*/ 563 h 563"/>
                <a:gd name="T30" fmla="*/ 228 w 299"/>
                <a:gd name="T31" fmla="*/ 493 h 563"/>
                <a:gd name="T32" fmla="*/ 178 w 299"/>
                <a:gd name="T33" fmla="*/ 443 h 563"/>
                <a:gd name="T34" fmla="*/ 178 w 299"/>
                <a:gd name="T35" fmla="*/ 21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563">
                  <a:moveTo>
                    <a:pt x="178" y="212"/>
                  </a:moveTo>
                  <a:cubicBezTo>
                    <a:pt x="299" y="212"/>
                    <a:pt x="299" y="212"/>
                    <a:pt x="299" y="212"/>
                  </a:cubicBezTo>
                  <a:cubicBezTo>
                    <a:pt x="250" y="163"/>
                    <a:pt x="250" y="163"/>
                    <a:pt x="250" y="163"/>
                  </a:cubicBezTo>
                  <a:cubicBezTo>
                    <a:pt x="249" y="163"/>
                    <a:pt x="249" y="163"/>
                    <a:pt x="249" y="163"/>
                  </a:cubicBezTo>
                  <a:cubicBezTo>
                    <a:pt x="186" y="163"/>
                    <a:pt x="186" y="163"/>
                    <a:pt x="186" y="163"/>
                  </a:cubicBezTo>
                  <a:cubicBezTo>
                    <a:pt x="227" y="159"/>
                    <a:pt x="260" y="124"/>
                    <a:pt x="260" y="81"/>
                  </a:cubicBezTo>
                  <a:cubicBezTo>
                    <a:pt x="260" y="36"/>
                    <a:pt x="223" y="0"/>
                    <a:pt x="178" y="0"/>
                  </a:cubicBezTo>
                  <a:cubicBezTo>
                    <a:pt x="178" y="163"/>
                    <a:pt x="178" y="163"/>
                    <a:pt x="178" y="163"/>
                  </a:cubicBezTo>
                  <a:cubicBezTo>
                    <a:pt x="178" y="163"/>
                    <a:pt x="178" y="163"/>
                    <a:pt x="178" y="163"/>
                  </a:cubicBezTo>
                  <a:cubicBezTo>
                    <a:pt x="43" y="28"/>
                    <a:pt x="43" y="28"/>
                    <a:pt x="43" y="28"/>
                  </a:cubicBezTo>
                  <a:cubicBezTo>
                    <a:pt x="36" y="31"/>
                    <a:pt x="29" y="35"/>
                    <a:pt x="22" y="40"/>
                  </a:cubicBezTo>
                  <a:cubicBezTo>
                    <a:pt x="14" y="45"/>
                    <a:pt x="7" y="50"/>
                    <a:pt x="0" y="55"/>
                  </a:cubicBezTo>
                  <a:cubicBezTo>
                    <a:pt x="129" y="183"/>
                    <a:pt x="129" y="183"/>
                    <a:pt x="129" y="183"/>
                  </a:cubicBezTo>
                  <a:cubicBezTo>
                    <a:pt x="129" y="464"/>
                    <a:pt x="129" y="464"/>
                    <a:pt x="129" y="464"/>
                  </a:cubicBezTo>
                  <a:cubicBezTo>
                    <a:pt x="228" y="563"/>
                    <a:pt x="228" y="563"/>
                    <a:pt x="228" y="563"/>
                  </a:cubicBezTo>
                  <a:cubicBezTo>
                    <a:pt x="228" y="493"/>
                    <a:pt x="228" y="493"/>
                    <a:pt x="228" y="493"/>
                  </a:cubicBezTo>
                  <a:cubicBezTo>
                    <a:pt x="178" y="443"/>
                    <a:pt x="178" y="443"/>
                    <a:pt x="178" y="443"/>
                  </a:cubicBezTo>
                  <a:lnTo>
                    <a:pt x="178"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30"/>
            <p:cNvSpPr>
              <a:spLocks/>
            </p:cNvSpPr>
            <p:nvPr/>
          </p:nvSpPr>
          <p:spPr bwMode="auto">
            <a:xfrm>
              <a:off x="414338" y="6550025"/>
              <a:ext cx="25400" cy="122237"/>
            </a:xfrm>
            <a:custGeom>
              <a:avLst/>
              <a:gdLst>
                <a:gd name="T0" fmla="*/ 0 w 16"/>
                <a:gd name="T1" fmla="*/ 0 h 77"/>
                <a:gd name="T2" fmla="*/ 0 w 16"/>
                <a:gd name="T3" fmla="*/ 77 h 77"/>
                <a:gd name="T4" fmla="*/ 16 w 16"/>
                <a:gd name="T5" fmla="*/ 77 h 77"/>
                <a:gd name="T6" fmla="*/ 16 w 16"/>
                <a:gd name="T7" fmla="*/ 16 h 77"/>
                <a:gd name="T8" fmla="*/ 0 w 16"/>
                <a:gd name="T9" fmla="*/ 0 h 77"/>
              </a:gdLst>
              <a:ahLst/>
              <a:cxnLst>
                <a:cxn ang="0">
                  <a:pos x="T0" y="T1"/>
                </a:cxn>
                <a:cxn ang="0">
                  <a:pos x="T2" y="T3"/>
                </a:cxn>
                <a:cxn ang="0">
                  <a:pos x="T4" y="T5"/>
                </a:cxn>
                <a:cxn ang="0">
                  <a:pos x="T6" y="T7"/>
                </a:cxn>
                <a:cxn ang="0">
                  <a:pos x="T8" y="T9"/>
                </a:cxn>
              </a:cxnLst>
              <a:rect l="0" t="0" r="r" b="b"/>
              <a:pathLst>
                <a:path w="16" h="77">
                  <a:moveTo>
                    <a:pt x="0" y="0"/>
                  </a:moveTo>
                  <a:lnTo>
                    <a:pt x="0" y="77"/>
                  </a:lnTo>
                  <a:lnTo>
                    <a:pt x="16" y="77"/>
                  </a:lnTo>
                  <a:lnTo>
                    <a:pt x="16"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31"/>
            <p:cNvSpPr>
              <a:spLocks/>
            </p:cNvSpPr>
            <p:nvPr/>
          </p:nvSpPr>
          <p:spPr bwMode="auto">
            <a:xfrm>
              <a:off x="439738" y="6575425"/>
              <a:ext cx="60325" cy="25400"/>
            </a:xfrm>
            <a:custGeom>
              <a:avLst/>
              <a:gdLst>
                <a:gd name="T0" fmla="*/ 38 w 38"/>
                <a:gd name="T1" fmla="*/ 16 h 16"/>
                <a:gd name="T2" fmla="*/ 22 w 38"/>
                <a:gd name="T3" fmla="*/ 0 h 16"/>
                <a:gd name="T4" fmla="*/ 0 w 38"/>
                <a:gd name="T5" fmla="*/ 0 h 16"/>
                <a:gd name="T6" fmla="*/ 16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22" y="0"/>
                  </a:lnTo>
                  <a:lnTo>
                    <a:pt x="0" y="0"/>
                  </a:lnTo>
                  <a:lnTo>
                    <a:pt x="16" y="1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2"/>
            <p:cNvSpPr>
              <a:spLocks/>
            </p:cNvSpPr>
            <p:nvPr/>
          </p:nvSpPr>
          <p:spPr bwMode="auto">
            <a:xfrm>
              <a:off x="254000" y="6489700"/>
              <a:ext cx="85725" cy="163512"/>
            </a:xfrm>
            <a:custGeom>
              <a:avLst/>
              <a:gdLst>
                <a:gd name="T0" fmla="*/ 170 w 170"/>
                <a:gd name="T1" fmla="*/ 327 h 327"/>
                <a:gd name="T2" fmla="*/ 170 w 170"/>
                <a:gd name="T3" fmla="*/ 324 h 327"/>
                <a:gd name="T4" fmla="*/ 170 w 170"/>
                <a:gd name="T5" fmla="*/ 324 h 327"/>
                <a:gd name="T6" fmla="*/ 170 w 170"/>
                <a:gd name="T7" fmla="*/ 114 h 327"/>
                <a:gd name="T8" fmla="*/ 56 w 170"/>
                <a:gd name="T9" fmla="*/ 0 h 327"/>
                <a:gd name="T10" fmla="*/ 29 w 170"/>
                <a:gd name="T11" fmla="*/ 43 h 327"/>
                <a:gd name="T12" fmla="*/ 121 w 170"/>
                <a:gd name="T13" fmla="*/ 135 h 327"/>
                <a:gd name="T14" fmla="*/ 121 w 170"/>
                <a:gd name="T15" fmla="*/ 205 h 327"/>
                <a:gd name="T16" fmla="*/ 121 w 170"/>
                <a:gd name="T17" fmla="*/ 205 h 327"/>
                <a:gd name="T18" fmla="*/ 9 w 170"/>
                <a:gd name="T19" fmla="*/ 93 h 327"/>
                <a:gd name="T20" fmla="*/ 0 w 170"/>
                <a:gd name="T21" fmla="*/ 155 h 327"/>
                <a:gd name="T22" fmla="*/ 170 w 170"/>
                <a:gd name="T23"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327">
                  <a:moveTo>
                    <a:pt x="170" y="327"/>
                  </a:moveTo>
                  <a:cubicBezTo>
                    <a:pt x="170" y="324"/>
                    <a:pt x="170" y="324"/>
                    <a:pt x="170" y="324"/>
                  </a:cubicBezTo>
                  <a:cubicBezTo>
                    <a:pt x="170" y="324"/>
                    <a:pt x="170" y="324"/>
                    <a:pt x="170" y="324"/>
                  </a:cubicBezTo>
                  <a:cubicBezTo>
                    <a:pt x="170" y="114"/>
                    <a:pt x="170" y="114"/>
                    <a:pt x="170" y="114"/>
                  </a:cubicBezTo>
                  <a:cubicBezTo>
                    <a:pt x="56" y="0"/>
                    <a:pt x="56" y="0"/>
                    <a:pt x="56" y="0"/>
                  </a:cubicBezTo>
                  <a:cubicBezTo>
                    <a:pt x="46" y="13"/>
                    <a:pt x="36" y="28"/>
                    <a:pt x="29" y="43"/>
                  </a:cubicBezTo>
                  <a:cubicBezTo>
                    <a:pt x="121" y="135"/>
                    <a:pt x="121" y="135"/>
                    <a:pt x="121" y="135"/>
                  </a:cubicBezTo>
                  <a:cubicBezTo>
                    <a:pt x="121" y="205"/>
                    <a:pt x="121" y="205"/>
                    <a:pt x="121" y="205"/>
                  </a:cubicBezTo>
                  <a:cubicBezTo>
                    <a:pt x="121" y="205"/>
                    <a:pt x="121" y="205"/>
                    <a:pt x="121" y="205"/>
                  </a:cubicBezTo>
                  <a:cubicBezTo>
                    <a:pt x="9" y="93"/>
                    <a:pt x="9" y="93"/>
                    <a:pt x="9" y="93"/>
                  </a:cubicBezTo>
                  <a:cubicBezTo>
                    <a:pt x="4" y="113"/>
                    <a:pt x="1" y="133"/>
                    <a:pt x="0" y="155"/>
                  </a:cubicBezTo>
                  <a:cubicBezTo>
                    <a:pt x="0" y="155"/>
                    <a:pt x="165" y="322"/>
                    <a:pt x="170"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33"/>
            <p:cNvSpPr>
              <a:spLocks/>
            </p:cNvSpPr>
            <p:nvPr/>
          </p:nvSpPr>
          <p:spPr bwMode="auto">
            <a:xfrm>
              <a:off x="254000" y="6602413"/>
              <a:ext cx="160338" cy="195262"/>
            </a:xfrm>
            <a:custGeom>
              <a:avLst/>
              <a:gdLst>
                <a:gd name="T0" fmla="*/ 0 w 101"/>
                <a:gd name="T1" fmla="*/ 0 h 123"/>
                <a:gd name="T2" fmla="*/ 0 w 101"/>
                <a:gd name="T3" fmla="*/ 23 h 123"/>
                <a:gd name="T4" fmla="*/ 101 w 101"/>
                <a:gd name="T5" fmla="*/ 123 h 123"/>
                <a:gd name="T6" fmla="*/ 101 w 101"/>
                <a:gd name="T7" fmla="*/ 101 h 123"/>
                <a:gd name="T8" fmla="*/ 0 w 101"/>
                <a:gd name="T9" fmla="*/ 0 h 123"/>
              </a:gdLst>
              <a:ahLst/>
              <a:cxnLst>
                <a:cxn ang="0">
                  <a:pos x="T0" y="T1"/>
                </a:cxn>
                <a:cxn ang="0">
                  <a:pos x="T2" y="T3"/>
                </a:cxn>
                <a:cxn ang="0">
                  <a:pos x="T4" y="T5"/>
                </a:cxn>
                <a:cxn ang="0">
                  <a:pos x="T6" y="T7"/>
                </a:cxn>
                <a:cxn ang="0">
                  <a:pos x="T8" y="T9"/>
                </a:cxn>
              </a:cxnLst>
              <a:rect l="0" t="0" r="r" b="b"/>
              <a:pathLst>
                <a:path w="101" h="123">
                  <a:moveTo>
                    <a:pt x="0" y="0"/>
                  </a:moveTo>
                  <a:lnTo>
                    <a:pt x="0" y="23"/>
                  </a:lnTo>
                  <a:lnTo>
                    <a:pt x="101" y="123"/>
                  </a:lnTo>
                  <a:lnTo>
                    <a:pt x="101" y="10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4"/>
            <p:cNvSpPr>
              <a:spLocks/>
            </p:cNvSpPr>
            <p:nvPr/>
          </p:nvSpPr>
          <p:spPr bwMode="auto">
            <a:xfrm>
              <a:off x="490538" y="6640513"/>
              <a:ext cx="80963" cy="73025"/>
            </a:xfrm>
            <a:custGeom>
              <a:avLst/>
              <a:gdLst>
                <a:gd name="T0" fmla="*/ 99 w 163"/>
                <a:gd name="T1" fmla="*/ 0 h 145"/>
                <a:gd name="T2" fmla="*/ 49 w 163"/>
                <a:gd name="T3" fmla="*/ 0 h 145"/>
                <a:gd name="T4" fmla="*/ 49 w 163"/>
                <a:gd name="T5" fmla="*/ 63 h 145"/>
                <a:gd name="T6" fmla="*/ 0 w 163"/>
                <a:gd name="T7" fmla="*/ 63 h 145"/>
                <a:gd name="T8" fmla="*/ 81 w 163"/>
                <a:gd name="T9" fmla="*/ 145 h 145"/>
                <a:gd name="T10" fmla="*/ 163 w 163"/>
                <a:gd name="T11" fmla="*/ 63 h 145"/>
                <a:gd name="T12" fmla="*/ 99 w 163"/>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63" h="145">
                  <a:moveTo>
                    <a:pt x="99" y="0"/>
                  </a:moveTo>
                  <a:cubicBezTo>
                    <a:pt x="49" y="0"/>
                    <a:pt x="49" y="0"/>
                    <a:pt x="49" y="0"/>
                  </a:cubicBezTo>
                  <a:cubicBezTo>
                    <a:pt x="49" y="63"/>
                    <a:pt x="49" y="63"/>
                    <a:pt x="49" y="63"/>
                  </a:cubicBezTo>
                  <a:cubicBezTo>
                    <a:pt x="0" y="63"/>
                    <a:pt x="0" y="63"/>
                    <a:pt x="0" y="63"/>
                  </a:cubicBezTo>
                  <a:cubicBezTo>
                    <a:pt x="0" y="108"/>
                    <a:pt x="36" y="145"/>
                    <a:pt x="81" y="145"/>
                  </a:cubicBezTo>
                  <a:cubicBezTo>
                    <a:pt x="126" y="145"/>
                    <a:pt x="163" y="108"/>
                    <a:pt x="163" y="63"/>
                  </a:cubicBez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5"/>
            <p:cNvSpPr>
              <a:spLocks/>
            </p:cNvSpPr>
            <p:nvPr/>
          </p:nvSpPr>
          <p:spPr bwMode="auto">
            <a:xfrm>
              <a:off x="606425" y="6526213"/>
              <a:ext cx="144463" cy="180975"/>
            </a:xfrm>
            <a:custGeom>
              <a:avLst/>
              <a:gdLst>
                <a:gd name="T0" fmla="*/ 87 w 91"/>
                <a:gd name="T1" fmla="*/ 92 h 114"/>
                <a:gd name="T2" fmla="*/ 74 w 91"/>
                <a:gd name="T3" fmla="*/ 114 h 114"/>
                <a:gd name="T4" fmla="*/ 0 w 91"/>
                <a:gd name="T5" fmla="*/ 114 h 114"/>
                <a:gd name="T6" fmla="*/ 48 w 91"/>
                <a:gd name="T7" fmla="*/ 23 h 114"/>
                <a:gd name="T8" fmla="*/ 6 w 91"/>
                <a:gd name="T9" fmla="*/ 23 h 114"/>
                <a:gd name="T10" fmla="*/ 18 w 91"/>
                <a:gd name="T11" fmla="*/ 0 h 114"/>
                <a:gd name="T12" fmla="*/ 91 w 91"/>
                <a:gd name="T13" fmla="*/ 0 h 114"/>
                <a:gd name="T14" fmla="*/ 44 w 91"/>
                <a:gd name="T15" fmla="*/ 92 h 114"/>
                <a:gd name="T16" fmla="*/ 87 w 91"/>
                <a:gd name="T17"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4">
                  <a:moveTo>
                    <a:pt x="87" y="92"/>
                  </a:moveTo>
                  <a:lnTo>
                    <a:pt x="74" y="114"/>
                  </a:lnTo>
                  <a:lnTo>
                    <a:pt x="0" y="114"/>
                  </a:lnTo>
                  <a:lnTo>
                    <a:pt x="48" y="23"/>
                  </a:lnTo>
                  <a:lnTo>
                    <a:pt x="6" y="23"/>
                  </a:lnTo>
                  <a:lnTo>
                    <a:pt x="18" y="0"/>
                  </a:lnTo>
                  <a:lnTo>
                    <a:pt x="91" y="0"/>
                  </a:lnTo>
                  <a:lnTo>
                    <a:pt x="44" y="92"/>
                  </a:lnTo>
                  <a:lnTo>
                    <a:pt x="87"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7" name="Freeform 36"/>
            <p:cNvSpPr>
              <a:spLocks/>
            </p:cNvSpPr>
            <p:nvPr/>
          </p:nvSpPr>
          <p:spPr bwMode="auto">
            <a:xfrm>
              <a:off x="766763" y="6526213"/>
              <a:ext cx="103188" cy="180975"/>
            </a:xfrm>
            <a:custGeom>
              <a:avLst/>
              <a:gdLst>
                <a:gd name="T0" fmla="*/ 28 w 65"/>
                <a:gd name="T1" fmla="*/ 46 h 114"/>
                <a:gd name="T2" fmla="*/ 65 w 65"/>
                <a:gd name="T3" fmla="*/ 46 h 114"/>
                <a:gd name="T4" fmla="*/ 65 w 65"/>
                <a:gd name="T5" fmla="*/ 68 h 114"/>
                <a:gd name="T6" fmla="*/ 28 w 65"/>
                <a:gd name="T7" fmla="*/ 68 h 114"/>
                <a:gd name="T8" fmla="*/ 28 w 65"/>
                <a:gd name="T9" fmla="*/ 92 h 114"/>
                <a:gd name="T10" fmla="*/ 65 w 65"/>
                <a:gd name="T11" fmla="*/ 92 h 114"/>
                <a:gd name="T12" fmla="*/ 65 w 65"/>
                <a:gd name="T13" fmla="*/ 114 h 114"/>
                <a:gd name="T14" fmla="*/ 0 w 65"/>
                <a:gd name="T15" fmla="*/ 114 h 114"/>
                <a:gd name="T16" fmla="*/ 0 w 65"/>
                <a:gd name="T17" fmla="*/ 0 h 114"/>
                <a:gd name="T18" fmla="*/ 65 w 65"/>
                <a:gd name="T19" fmla="*/ 0 h 114"/>
                <a:gd name="T20" fmla="*/ 65 w 65"/>
                <a:gd name="T21" fmla="*/ 23 h 114"/>
                <a:gd name="T22" fmla="*/ 28 w 65"/>
                <a:gd name="T23" fmla="*/ 23 h 114"/>
                <a:gd name="T24" fmla="*/ 28 w 65"/>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14">
                  <a:moveTo>
                    <a:pt x="28" y="46"/>
                  </a:moveTo>
                  <a:lnTo>
                    <a:pt x="65" y="46"/>
                  </a:lnTo>
                  <a:lnTo>
                    <a:pt x="65" y="68"/>
                  </a:lnTo>
                  <a:lnTo>
                    <a:pt x="28" y="68"/>
                  </a:lnTo>
                  <a:lnTo>
                    <a:pt x="28" y="92"/>
                  </a:lnTo>
                  <a:lnTo>
                    <a:pt x="65" y="92"/>
                  </a:lnTo>
                  <a:lnTo>
                    <a:pt x="65" y="114"/>
                  </a:lnTo>
                  <a:lnTo>
                    <a:pt x="0" y="114"/>
                  </a:lnTo>
                  <a:lnTo>
                    <a:pt x="0" y="0"/>
                  </a:lnTo>
                  <a:lnTo>
                    <a:pt x="65" y="0"/>
                  </a:lnTo>
                  <a:lnTo>
                    <a:pt x="65" y="23"/>
                  </a:lnTo>
                  <a:lnTo>
                    <a:pt x="28" y="23"/>
                  </a:lnTo>
                  <a:lnTo>
                    <a:pt x="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8" name="Freeform 37"/>
            <p:cNvSpPr>
              <a:spLocks noEditPoints="1"/>
            </p:cNvSpPr>
            <p:nvPr/>
          </p:nvSpPr>
          <p:spPr bwMode="auto">
            <a:xfrm>
              <a:off x="889000" y="6526213"/>
              <a:ext cx="131763" cy="180975"/>
            </a:xfrm>
            <a:custGeom>
              <a:avLst/>
              <a:gdLst>
                <a:gd name="T0" fmla="*/ 123 w 260"/>
                <a:gd name="T1" fmla="*/ 0 h 360"/>
                <a:gd name="T2" fmla="*/ 215 w 260"/>
                <a:gd name="T3" fmla="*/ 17 h 360"/>
                <a:gd name="T4" fmla="*/ 255 w 260"/>
                <a:gd name="T5" fmla="*/ 98 h 360"/>
                <a:gd name="T6" fmla="*/ 231 w 260"/>
                <a:gd name="T7" fmla="*/ 160 h 360"/>
                <a:gd name="T8" fmla="*/ 193 w 260"/>
                <a:gd name="T9" fmla="*/ 181 h 360"/>
                <a:gd name="T10" fmla="*/ 236 w 260"/>
                <a:gd name="T11" fmla="*/ 202 h 360"/>
                <a:gd name="T12" fmla="*/ 260 w 260"/>
                <a:gd name="T13" fmla="*/ 264 h 360"/>
                <a:gd name="T14" fmla="*/ 223 w 260"/>
                <a:gd name="T15" fmla="*/ 343 h 360"/>
                <a:gd name="T16" fmla="*/ 147 w 260"/>
                <a:gd name="T17" fmla="*/ 360 h 360"/>
                <a:gd name="T18" fmla="*/ 0 w 260"/>
                <a:gd name="T19" fmla="*/ 360 h 360"/>
                <a:gd name="T20" fmla="*/ 0 w 260"/>
                <a:gd name="T21" fmla="*/ 0 h 360"/>
                <a:gd name="T22" fmla="*/ 123 w 260"/>
                <a:gd name="T23" fmla="*/ 0 h 360"/>
                <a:gd name="T24" fmla="*/ 88 w 260"/>
                <a:gd name="T25" fmla="*/ 149 h 360"/>
                <a:gd name="T26" fmla="*/ 109 w 260"/>
                <a:gd name="T27" fmla="*/ 149 h 360"/>
                <a:gd name="T28" fmla="*/ 166 w 260"/>
                <a:gd name="T29" fmla="*/ 107 h 360"/>
                <a:gd name="T30" fmla="*/ 108 w 260"/>
                <a:gd name="T31" fmla="*/ 65 h 360"/>
                <a:gd name="T32" fmla="*/ 88 w 260"/>
                <a:gd name="T33" fmla="*/ 65 h 360"/>
                <a:gd name="T34" fmla="*/ 88 w 260"/>
                <a:gd name="T35" fmla="*/ 149 h 360"/>
                <a:gd name="T36" fmla="*/ 88 w 260"/>
                <a:gd name="T37" fmla="*/ 297 h 360"/>
                <a:gd name="T38" fmla="*/ 119 w 260"/>
                <a:gd name="T39" fmla="*/ 297 h 360"/>
                <a:gd name="T40" fmla="*/ 172 w 260"/>
                <a:gd name="T41" fmla="*/ 256 h 360"/>
                <a:gd name="T42" fmla="*/ 152 w 260"/>
                <a:gd name="T43" fmla="*/ 219 h 360"/>
                <a:gd name="T44" fmla="*/ 107 w 260"/>
                <a:gd name="T45" fmla="*/ 212 h 360"/>
                <a:gd name="T46" fmla="*/ 88 w 260"/>
                <a:gd name="T47" fmla="*/ 212 h 360"/>
                <a:gd name="T48" fmla="*/ 88 w 260"/>
                <a:gd name="T49" fmla="*/ 29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60">
                  <a:moveTo>
                    <a:pt x="123" y="0"/>
                  </a:moveTo>
                  <a:cubicBezTo>
                    <a:pt x="169" y="0"/>
                    <a:pt x="195" y="5"/>
                    <a:pt x="215" y="17"/>
                  </a:cubicBezTo>
                  <a:cubicBezTo>
                    <a:pt x="240" y="32"/>
                    <a:pt x="255" y="63"/>
                    <a:pt x="255" y="98"/>
                  </a:cubicBezTo>
                  <a:cubicBezTo>
                    <a:pt x="255" y="123"/>
                    <a:pt x="247" y="144"/>
                    <a:pt x="231" y="160"/>
                  </a:cubicBezTo>
                  <a:cubicBezTo>
                    <a:pt x="220" y="171"/>
                    <a:pt x="212" y="176"/>
                    <a:pt x="193" y="181"/>
                  </a:cubicBezTo>
                  <a:cubicBezTo>
                    <a:pt x="215" y="186"/>
                    <a:pt x="225" y="191"/>
                    <a:pt x="236" y="202"/>
                  </a:cubicBezTo>
                  <a:cubicBezTo>
                    <a:pt x="252" y="217"/>
                    <a:pt x="260" y="238"/>
                    <a:pt x="260" y="264"/>
                  </a:cubicBezTo>
                  <a:cubicBezTo>
                    <a:pt x="260" y="298"/>
                    <a:pt x="247" y="327"/>
                    <a:pt x="223" y="343"/>
                  </a:cubicBezTo>
                  <a:cubicBezTo>
                    <a:pt x="206" y="355"/>
                    <a:pt x="184" y="360"/>
                    <a:pt x="147" y="360"/>
                  </a:cubicBezTo>
                  <a:cubicBezTo>
                    <a:pt x="0" y="360"/>
                    <a:pt x="0" y="360"/>
                    <a:pt x="0" y="360"/>
                  </a:cubicBezTo>
                  <a:cubicBezTo>
                    <a:pt x="0" y="0"/>
                    <a:pt x="0" y="0"/>
                    <a:pt x="0" y="0"/>
                  </a:cubicBezTo>
                  <a:lnTo>
                    <a:pt x="123" y="0"/>
                  </a:lnTo>
                  <a:close/>
                  <a:moveTo>
                    <a:pt x="88" y="149"/>
                  </a:moveTo>
                  <a:cubicBezTo>
                    <a:pt x="109" y="149"/>
                    <a:pt x="109" y="149"/>
                    <a:pt x="109" y="149"/>
                  </a:cubicBezTo>
                  <a:cubicBezTo>
                    <a:pt x="149" y="149"/>
                    <a:pt x="166" y="136"/>
                    <a:pt x="166" y="107"/>
                  </a:cubicBezTo>
                  <a:cubicBezTo>
                    <a:pt x="166" y="78"/>
                    <a:pt x="149" y="65"/>
                    <a:pt x="108" y="65"/>
                  </a:cubicBezTo>
                  <a:cubicBezTo>
                    <a:pt x="88" y="65"/>
                    <a:pt x="88" y="65"/>
                    <a:pt x="88" y="65"/>
                  </a:cubicBezTo>
                  <a:lnTo>
                    <a:pt x="88" y="149"/>
                  </a:lnTo>
                  <a:close/>
                  <a:moveTo>
                    <a:pt x="88" y="297"/>
                  </a:moveTo>
                  <a:cubicBezTo>
                    <a:pt x="119" y="297"/>
                    <a:pt x="119" y="297"/>
                    <a:pt x="119" y="297"/>
                  </a:cubicBezTo>
                  <a:cubicBezTo>
                    <a:pt x="156" y="297"/>
                    <a:pt x="172" y="285"/>
                    <a:pt x="172" y="256"/>
                  </a:cubicBezTo>
                  <a:cubicBezTo>
                    <a:pt x="172" y="238"/>
                    <a:pt x="165" y="226"/>
                    <a:pt x="152" y="219"/>
                  </a:cubicBezTo>
                  <a:cubicBezTo>
                    <a:pt x="143" y="214"/>
                    <a:pt x="134" y="212"/>
                    <a:pt x="107" y="212"/>
                  </a:cubicBezTo>
                  <a:cubicBezTo>
                    <a:pt x="88" y="212"/>
                    <a:pt x="88" y="212"/>
                    <a:pt x="88" y="212"/>
                  </a:cubicBezTo>
                  <a:lnTo>
                    <a:pt x="88"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9" name="Freeform 38"/>
            <p:cNvSpPr>
              <a:spLocks noEditPoints="1"/>
            </p:cNvSpPr>
            <p:nvPr/>
          </p:nvSpPr>
          <p:spPr bwMode="auto">
            <a:xfrm>
              <a:off x="1039813" y="6526213"/>
              <a:ext cx="136525" cy="180975"/>
            </a:xfrm>
            <a:custGeom>
              <a:avLst/>
              <a:gdLst>
                <a:gd name="T0" fmla="*/ 88 w 271"/>
                <a:gd name="T1" fmla="*/ 360 h 360"/>
                <a:gd name="T2" fmla="*/ 0 w 271"/>
                <a:gd name="T3" fmla="*/ 360 h 360"/>
                <a:gd name="T4" fmla="*/ 0 w 271"/>
                <a:gd name="T5" fmla="*/ 0 h 360"/>
                <a:gd name="T6" fmla="*/ 117 w 271"/>
                <a:gd name="T7" fmla="*/ 0 h 360"/>
                <a:gd name="T8" fmla="*/ 222 w 271"/>
                <a:gd name="T9" fmla="*/ 27 h 360"/>
                <a:gd name="T10" fmla="*/ 261 w 271"/>
                <a:gd name="T11" fmla="*/ 118 h 360"/>
                <a:gd name="T12" fmla="*/ 192 w 271"/>
                <a:gd name="T13" fmla="*/ 228 h 360"/>
                <a:gd name="T14" fmla="*/ 271 w 271"/>
                <a:gd name="T15" fmla="*/ 360 h 360"/>
                <a:gd name="T16" fmla="*/ 166 w 271"/>
                <a:gd name="T17" fmla="*/ 360 h 360"/>
                <a:gd name="T18" fmla="*/ 88 w 271"/>
                <a:gd name="T19" fmla="*/ 221 h 360"/>
                <a:gd name="T20" fmla="*/ 88 w 271"/>
                <a:gd name="T21" fmla="*/ 360 h 360"/>
                <a:gd name="T22" fmla="*/ 116 w 271"/>
                <a:gd name="T23" fmla="*/ 171 h 360"/>
                <a:gd name="T24" fmla="*/ 173 w 271"/>
                <a:gd name="T25" fmla="*/ 122 h 360"/>
                <a:gd name="T26" fmla="*/ 121 w 271"/>
                <a:gd name="T27" fmla="*/ 72 h 360"/>
                <a:gd name="T28" fmla="*/ 88 w 271"/>
                <a:gd name="T29" fmla="*/ 72 h 360"/>
                <a:gd name="T30" fmla="*/ 88 w 271"/>
                <a:gd name="T31" fmla="*/ 171 h 360"/>
                <a:gd name="T32" fmla="*/ 116 w 271"/>
                <a:gd name="T33" fmla="*/ 17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360">
                  <a:moveTo>
                    <a:pt x="88" y="360"/>
                  </a:moveTo>
                  <a:cubicBezTo>
                    <a:pt x="0" y="360"/>
                    <a:pt x="0" y="360"/>
                    <a:pt x="0" y="360"/>
                  </a:cubicBezTo>
                  <a:cubicBezTo>
                    <a:pt x="0" y="0"/>
                    <a:pt x="0" y="0"/>
                    <a:pt x="0" y="0"/>
                  </a:cubicBezTo>
                  <a:cubicBezTo>
                    <a:pt x="117" y="0"/>
                    <a:pt x="117" y="0"/>
                    <a:pt x="117" y="0"/>
                  </a:cubicBezTo>
                  <a:cubicBezTo>
                    <a:pt x="164" y="0"/>
                    <a:pt x="199" y="9"/>
                    <a:pt x="222" y="27"/>
                  </a:cubicBezTo>
                  <a:cubicBezTo>
                    <a:pt x="247" y="46"/>
                    <a:pt x="261" y="79"/>
                    <a:pt x="261" y="118"/>
                  </a:cubicBezTo>
                  <a:cubicBezTo>
                    <a:pt x="261" y="173"/>
                    <a:pt x="238" y="209"/>
                    <a:pt x="192" y="228"/>
                  </a:cubicBezTo>
                  <a:cubicBezTo>
                    <a:pt x="271" y="360"/>
                    <a:pt x="271" y="360"/>
                    <a:pt x="271" y="360"/>
                  </a:cubicBezTo>
                  <a:cubicBezTo>
                    <a:pt x="166" y="360"/>
                    <a:pt x="166" y="360"/>
                    <a:pt x="166" y="360"/>
                  </a:cubicBezTo>
                  <a:cubicBezTo>
                    <a:pt x="88" y="221"/>
                    <a:pt x="88" y="221"/>
                    <a:pt x="88" y="221"/>
                  </a:cubicBezTo>
                  <a:lnTo>
                    <a:pt x="88" y="360"/>
                  </a:lnTo>
                  <a:close/>
                  <a:moveTo>
                    <a:pt x="116" y="171"/>
                  </a:moveTo>
                  <a:cubicBezTo>
                    <a:pt x="151" y="171"/>
                    <a:pt x="173" y="153"/>
                    <a:pt x="173" y="122"/>
                  </a:cubicBezTo>
                  <a:cubicBezTo>
                    <a:pt x="173" y="92"/>
                    <a:pt x="152" y="72"/>
                    <a:pt x="121" y="72"/>
                  </a:cubicBezTo>
                  <a:cubicBezTo>
                    <a:pt x="88" y="72"/>
                    <a:pt x="88" y="72"/>
                    <a:pt x="88" y="72"/>
                  </a:cubicBezTo>
                  <a:cubicBezTo>
                    <a:pt x="88" y="171"/>
                    <a:pt x="88" y="171"/>
                    <a:pt x="88" y="171"/>
                  </a:cubicBezTo>
                  <a:lnTo>
                    <a:pt x="11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0" name="Freeform 39"/>
            <p:cNvSpPr>
              <a:spLocks noEditPoints="1"/>
            </p:cNvSpPr>
            <p:nvPr/>
          </p:nvSpPr>
          <p:spPr bwMode="auto">
            <a:xfrm>
              <a:off x="1176338" y="6526213"/>
              <a:ext cx="174625" cy="180975"/>
            </a:xfrm>
            <a:custGeom>
              <a:avLst/>
              <a:gdLst>
                <a:gd name="T0" fmla="*/ 73 w 110"/>
                <a:gd name="T1" fmla="*/ 0 h 114"/>
                <a:gd name="T2" fmla="*/ 38 w 110"/>
                <a:gd name="T3" fmla="*/ 0 h 114"/>
                <a:gd name="T4" fmla="*/ 0 w 110"/>
                <a:gd name="T5" fmla="*/ 114 h 114"/>
                <a:gd name="T6" fmla="*/ 29 w 110"/>
                <a:gd name="T7" fmla="*/ 114 h 114"/>
                <a:gd name="T8" fmla="*/ 36 w 110"/>
                <a:gd name="T9" fmla="*/ 92 h 114"/>
                <a:gd name="T10" fmla="*/ 73 w 110"/>
                <a:gd name="T11" fmla="*/ 92 h 114"/>
                <a:gd name="T12" fmla="*/ 80 w 110"/>
                <a:gd name="T13" fmla="*/ 114 h 114"/>
                <a:gd name="T14" fmla="*/ 110 w 110"/>
                <a:gd name="T15" fmla="*/ 114 h 114"/>
                <a:gd name="T16" fmla="*/ 73 w 110"/>
                <a:gd name="T17" fmla="*/ 0 h 114"/>
                <a:gd name="T18" fmla="*/ 43 w 110"/>
                <a:gd name="T19" fmla="*/ 70 h 114"/>
                <a:gd name="T20" fmla="*/ 55 w 110"/>
                <a:gd name="T21" fmla="*/ 33 h 114"/>
                <a:gd name="T22" fmla="*/ 66 w 110"/>
                <a:gd name="T23" fmla="*/ 70 h 114"/>
                <a:gd name="T24" fmla="*/ 43 w 110"/>
                <a:gd name="T25" fmla="*/ 7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14">
                  <a:moveTo>
                    <a:pt x="73" y="0"/>
                  </a:moveTo>
                  <a:lnTo>
                    <a:pt x="38" y="0"/>
                  </a:lnTo>
                  <a:lnTo>
                    <a:pt x="0" y="114"/>
                  </a:lnTo>
                  <a:lnTo>
                    <a:pt x="29" y="114"/>
                  </a:lnTo>
                  <a:lnTo>
                    <a:pt x="36" y="92"/>
                  </a:lnTo>
                  <a:lnTo>
                    <a:pt x="73" y="92"/>
                  </a:lnTo>
                  <a:lnTo>
                    <a:pt x="80" y="114"/>
                  </a:lnTo>
                  <a:lnTo>
                    <a:pt x="110" y="114"/>
                  </a:lnTo>
                  <a:lnTo>
                    <a:pt x="73" y="0"/>
                  </a:lnTo>
                  <a:close/>
                  <a:moveTo>
                    <a:pt x="43" y="70"/>
                  </a:moveTo>
                  <a:lnTo>
                    <a:pt x="55" y="33"/>
                  </a:lnTo>
                  <a:lnTo>
                    <a:pt x="66" y="70"/>
                  </a:lnTo>
                  <a:lnTo>
                    <a:pt x="43"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 name="Title 1"/>
          <p:cNvSpPr>
            <a:spLocks noGrp="1"/>
          </p:cNvSpPr>
          <p:nvPr>
            <p:ph type="title"/>
          </p:nvPr>
        </p:nvSpPr>
        <p:spPr>
          <a:xfrm>
            <a:off x="6973641" y="716834"/>
            <a:ext cx="4570659" cy="2509025"/>
          </a:xfrm>
        </p:spPr>
        <p:txBody>
          <a:bodyPr anchor="b">
            <a:normAutofit/>
          </a:bodyPr>
          <a:lstStyle>
            <a:lvl1pPr algn="l">
              <a:defRPr sz="4000">
                <a:solidFill>
                  <a:schemeClr val="bg1"/>
                </a:solidFill>
              </a:defRPr>
            </a:lvl1pPr>
          </a:lstStyle>
          <a:p>
            <a:r>
              <a:rPr lang="en-US" dirty="0"/>
              <a:t>Click to edit Master title style</a:t>
            </a:r>
          </a:p>
        </p:txBody>
      </p:sp>
      <p:sp>
        <p:nvSpPr>
          <p:cNvPr id="9" name="Footer Placeholder 8"/>
          <p:cNvSpPr>
            <a:spLocks noGrp="1"/>
          </p:cNvSpPr>
          <p:nvPr>
            <p:ph type="ftr" sz="quarter" idx="11"/>
          </p:nvPr>
        </p:nvSpPr>
        <p:spPr/>
        <p:txBody>
          <a:bodyPr/>
          <a:lstStyle/>
          <a:p>
            <a:r>
              <a:rPr lang="en-US" dirty="0"/>
              <a:t> Confidential: For Internal Use Only</a:t>
            </a:r>
          </a:p>
        </p:txBody>
      </p:sp>
      <p:sp>
        <p:nvSpPr>
          <p:cNvPr id="10" name="Slide Number Placeholder 9"/>
          <p:cNvSpPr>
            <a:spLocks noGrp="1"/>
          </p:cNvSpPr>
          <p:nvPr>
            <p:ph type="sldNum" sz="quarter" idx="12"/>
          </p:nvPr>
        </p:nvSpPr>
        <p:spPr/>
        <p:txBody>
          <a:bodyPr/>
          <a:lstStyle/>
          <a:p>
            <a:fld id="{C62155A9-2BEA-4E1A-A809-3AB570F0F126}" type="slidenum">
              <a:rPr lang="en-US" smtClean="0"/>
              <a:pPr/>
              <a:t>‹#›</a:t>
            </a:fld>
            <a:endParaRPr lang="en-US" dirty="0"/>
          </a:p>
        </p:txBody>
      </p:sp>
      <p:sp>
        <p:nvSpPr>
          <p:cNvPr id="6" name="Content Placeholder 5"/>
          <p:cNvSpPr>
            <a:spLocks noGrp="1"/>
          </p:cNvSpPr>
          <p:nvPr>
            <p:ph sz="quarter" idx="13"/>
          </p:nvPr>
        </p:nvSpPr>
        <p:spPr>
          <a:xfrm>
            <a:off x="0" y="694243"/>
            <a:ext cx="6611938" cy="6163756"/>
          </a:xfrm>
          <a:noFill/>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 name="Content Placeholder 2"/>
          <p:cNvSpPr>
            <a:spLocks noGrp="1"/>
          </p:cNvSpPr>
          <p:nvPr>
            <p:ph sz="half" idx="1"/>
          </p:nvPr>
        </p:nvSpPr>
        <p:spPr>
          <a:xfrm>
            <a:off x="6973641" y="3379143"/>
            <a:ext cx="4570659" cy="2919059"/>
          </a:xfrm>
        </p:spPr>
        <p:txBody>
          <a:bodyPr>
            <a:normAutofit/>
          </a:bodyPr>
          <a:lstStyle>
            <a:lvl1pPr>
              <a:spcAft>
                <a:spcPts val="0"/>
              </a:spcAft>
              <a:buClr>
                <a:schemeClr val="accent6"/>
              </a:buClr>
              <a:defRPr sz="2000">
                <a:solidFill>
                  <a:schemeClr val="bg1"/>
                </a:solidFill>
              </a:defRPr>
            </a:lvl1pPr>
            <a:lvl2pPr>
              <a:spcAft>
                <a:spcPts val="1200"/>
              </a:spcAft>
              <a:buClr>
                <a:schemeClr val="accent6"/>
              </a:buClr>
              <a:defRPr sz="1800">
                <a:solidFill>
                  <a:schemeClr val="bg1"/>
                </a:solidFill>
              </a:defRPr>
            </a:lvl2pPr>
            <a:lvl3pPr>
              <a:spcAft>
                <a:spcPts val="1200"/>
              </a:spcAft>
              <a:buClr>
                <a:schemeClr val="accent6"/>
              </a:buClr>
              <a:defRPr sz="1600">
                <a:solidFill>
                  <a:schemeClr val="bg1"/>
                </a:solidFill>
              </a:defRPr>
            </a:lvl3pPr>
            <a:lvl4pPr>
              <a:spcAft>
                <a:spcPts val="1200"/>
              </a:spcAft>
              <a:buClr>
                <a:schemeClr val="accent6"/>
              </a:buClr>
              <a:defRPr sz="1400">
                <a:solidFill>
                  <a:schemeClr val="bg1"/>
                </a:solidFill>
              </a:defRPr>
            </a:lvl4pPr>
            <a:lvl5pPr>
              <a:spcAft>
                <a:spcPts val="1200"/>
              </a:spcAft>
              <a:buClr>
                <a:schemeClr val="accent6"/>
              </a:buClr>
              <a:defRPr sz="1400">
                <a:solidFill>
                  <a:schemeClr val="bg1"/>
                </a:solidFill>
              </a:defRPr>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87068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Full Frame Picture">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 Confidential: For Internal Use Only</a:t>
            </a:r>
          </a:p>
        </p:txBody>
      </p:sp>
      <p:sp>
        <p:nvSpPr>
          <p:cNvPr id="7" name="Slide Number Placeholder 6"/>
          <p:cNvSpPr>
            <a:spLocks noGrp="1"/>
          </p:cNvSpPr>
          <p:nvPr>
            <p:ph type="sldNum" sz="quarter" idx="12"/>
          </p:nvPr>
        </p:nvSpPr>
        <p:spPr/>
        <p:txBody>
          <a:bodyPr/>
          <a:lstStyle/>
          <a:p>
            <a:fld id="{C62155A9-2BEA-4E1A-A809-3AB570F0F126}" type="slidenum">
              <a:rPr lang="en-US" smtClean="0"/>
              <a:pPr/>
              <a:t>‹#›</a:t>
            </a:fld>
            <a:endParaRPr lang="en-US" dirty="0"/>
          </a:p>
        </p:txBody>
      </p:sp>
      <p:sp>
        <p:nvSpPr>
          <p:cNvPr id="3" name="Picture Placeholder 2"/>
          <p:cNvSpPr>
            <a:spLocks noGrp="1"/>
          </p:cNvSpPr>
          <p:nvPr>
            <p:ph type="pic" sz="quarter" idx="13"/>
          </p:nvPr>
        </p:nvSpPr>
        <p:spPr>
          <a:xfrm>
            <a:off x="0" y="0"/>
            <a:ext cx="12188825" cy="6858000"/>
          </a:xfrm>
          <a:solidFill>
            <a:schemeClr val="bg1">
              <a:lumMod val="65000"/>
            </a:schemeClr>
          </a:solidFill>
        </p:spPr>
        <p:txBody>
          <a:bodyPr anchor="ctr" anchorCtr="1"/>
          <a:lstStyle/>
          <a:p>
            <a:endParaRPr lang="en-US" dirty="0"/>
          </a:p>
        </p:txBody>
      </p:sp>
    </p:spTree>
    <p:extLst>
      <p:ext uri="{BB962C8B-B14F-4D97-AF65-F5344CB8AC3E}">
        <p14:creationId xmlns:p14="http://schemas.microsoft.com/office/powerpoint/2010/main" val="189607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2300" y="536228"/>
            <a:ext cx="6096528" cy="6321779"/>
          </a:xfrm>
        </p:spPr>
        <p:txBody>
          <a:bodyPr/>
          <a:lstStyle/>
          <a:p>
            <a:endParaRPr lang="en-US" dirty="0"/>
          </a:p>
        </p:txBody>
      </p:sp>
      <p:sp>
        <p:nvSpPr>
          <p:cNvPr id="2" name="Title 1"/>
          <p:cNvSpPr>
            <a:spLocks noGrp="1"/>
          </p:cNvSpPr>
          <p:nvPr>
            <p:ph type="title"/>
          </p:nvPr>
        </p:nvSpPr>
        <p:spPr>
          <a:xfrm>
            <a:off x="609442" y="770068"/>
            <a:ext cx="5146392" cy="647570"/>
          </a:xfrm>
        </p:spPr>
        <p:txBody>
          <a:bodyPr/>
          <a:lstStyle>
            <a:lvl1pPr>
              <a:defRPr>
                <a:solidFill>
                  <a:srgbClr val="13648C"/>
                </a:solidFill>
              </a:defRPr>
            </a:lvl1pPr>
          </a:lstStyle>
          <a:p>
            <a:r>
              <a:rPr lang="en-US" dirty="0"/>
              <a:t>Click to edit Master title style</a:t>
            </a:r>
          </a:p>
        </p:txBody>
      </p:sp>
      <p:sp>
        <p:nvSpPr>
          <p:cNvPr id="3" name="Content Placeholder 2"/>
          <p:cNvSpPr>
            <a:spLocks noGrp="1"/>
          </p:cNvSpPr>
          <p:nvPr>
            <p:ph idx="1"/>
          </p:nvPr>
        </p:nvSpPr>
        <p:spPr>
          <a:xfrm>
            <a:off x="609442" y="1607689"/>
            <a:ext cx="5146392" cy="4363721"/>
          </a:xfrm>
        </p:spPr>
        <p:txBody>
          <a:bodyPr/>
          <a:lstStyle>
            <a:lvl1pPr marL="230119" indent="-230119">
              <a:buClr>
                <a:srgbClr val="13648C"/>
              </a:buClr>
              <a:buFont typeface="Arial"/>
              <a:buChar char="•"/>
              <a:defRPr/>
            </a:lvl1pPr>
            <a:lvl2pPr marL="458650" indent="-228531">
              <a:buClr>
                <a:srgbClr val="13648C"/>
              </a:buClr>
              <a:buFont typeface="Arial"/>
              <a:buChar char="•"/>
              <a:defRPr/>
            </a:lvl2pPr>
            <a:lvl3pPr marL="688768" indent="-230119">
              <a:buClr>
                <a:srgbClr val="13648C"/>
              </a:buClr>
              <a:buFont typeface="Arial"/>
              <a:buChar char="•"/>
              <a:defRPr/>
            </a:lvl3pPr>
            <a:lvl4pPr marL="918887" indent="-230119">
              <a:buClr>
                <a:srgbClr val="13648C"/>
              </a:buClr>
              <a:buFont typeface="Arial"/>
              <a:buChar char="•"/>
              <a:defRPr/>
            </a:lvl4pPr>
            <a:lvl5pPr marL="918887" indent="-230119">
              <a:buClr>
                <a:srgbClr val="13648C"/>
              </a:buClr>
              <a:buFont typeface="Arial"/>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r>
              <a:rPr lang="en-US" dirty="0">
                <a:solidFill>
                  <a:srgbClr val="7F7F7F"/>
                </a:solidFill>
              </a:rPr>
              <a:t> Confidential: For Internal Use Only</a:t>
            </a:r>
          </a:p>
        </p:txBody>
      </p:sp>
      <p:sp>
        <p:nvSpPr>
          <p:cNvPr id="6" name="Slide Number Placeholder 5"/>
          <p:cNvSpPr>
            <a:spLocks noGrp="1"/>
          </p:cNvSpPr>
          <p:nvPr>
            <p:ph type="sldNum" sz="quarter" idx="12"/>
          </p:nvPr>
        </p:nvSpPr>
        <p:spPr/>
        <p:txBody>
          <a:bodyPr/>
          <a:lstStyle/>
          <a:p>
            <a:fld id="{B49F4571-797E-F142-9C8A-F3F3AD6D4F24}" type="slidenum">
              <a:rPr lang="en-US" smtClean="0">
                <a:solidFill>
                  <a:srgbClr val="000000">
                    <a:tint val="75000"/>
                  </a:srgbClr>
                </a:solidFill>
              </a:rPr>
              <a:pPr/>
              <a:t>‹#›</a:t>
            </a:fld>
            <a:endParaRPr lang="en-US" dirty="0">
              <a:solidFill>
                <a:srgbClr val="000000">
                  <a:tint val="75000"/>
                </a:srgbClr>
              </a:solidFill>
            </a:endParaRPr>
          </a:p>
        </p:txBody>
      </p:sp>
      <p:sp>
        <p:nvSpPr>
          <p:cNvPr id="9" name="Text Placeholder 8"/>
          <p:cNvSpPr>
            <a:spLocks noGrp="1"/>
          </p:cNvSpPr>
          <p:nvPr>
            <p:ph type="body" sz="quarter" idx="14"/>
          </p:nvPr>
        </p:nvSpPr>
        <p:spPr>
          <a:xfrm>
            <a:off x="8745906" y="1849967"/>
            <a:ext cx="3442919" cy="1593850"/>
          </a:xfrm>
          <a:solidFill>
            <a:schemeClr val="tx1">
              <a:alpha val="60000"/>
            </a:schemeClr>
          </a:solidFill>
        </p:spPr>
        <p:txBody>
          <a:bodyPr>
            <a:normAutofit/>
          </a:bodyPr>
          <a:lstStyle>
            <a:lvl1pPr marL="0" indent="0">
              <a:buNone/>
              <a:defRPr sz="1400">
                <a:solidFill>
                  <a:schemeClr val="bg1"/>
                </a:solidFill>
              </a:defRPr>
            </a:lvl1pPr>
            <a:lvl2pPr marL="230119" indent="0">
              <a:buNone/>
              <a:defRPr sz="1400">
                <a:solidFill>
                  <a:schemeClr val="bg1"/>
                </a:solidFill>
              </a:defRPr>
            </a:lvl2pPr>
            <a:lvl3pPr marL="458649" indent="0">
              <a:buNone/>
              <a:defRPr sz="1400">
                <a:solidFill>
                  <a:schemeClr val="bg1"/>
                </a:solidFill>
              </a:defRPr>
            </a:lvl3pPr>
            <a:lvl4pPr marL="688768" indent="0">
              <a:buNone/>
              <a:defRPr sz="1400">
                <a:solidFill>
                  <a:schemeClr val="bg1"/>
                </a:solidFill>
              </a:defRPr>
            </a:lvl4pPr>
            <a:lvl5pPr marL="688768" indent="0">
              <a:buNone/>
              <a:defRPr sz="1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4286951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1_Section Header">
    <p:bg>
      <p:bgPr>
        <a:solidFill>
          <a:schemeClr val="tx2"/>
        </a:solidFill>
        <a:effectLst/>
      </p:bgPr>
    </p:bg>
    <p:spTree>
      <p:nvGrpSpPr>
        <p:cNvPr id="1" name=""/>
        <p:cNvGrpSpPr/>
        <p:nvPr/>
      </p:nvGrpSpPr>
      <p:grpSpPr>
        <a:xfrm>
          <a:off x="0" y="0"/>
          <a:ext cx="0" cy="0"/>
          <a:chOff x="0" y="0"/>
          <a:chExt cx="0" cy="0"/>
        </a:xfrm>
      </p:grpSpPr>
      <p:sp>
        <p:nvSpPr>
          <p:cNvPr id="53" name="Freeform 52"/>
          <p:cNvSpPr/>
          <p:nvPr userDrawn="1"/>
        </p:nvSpPr>
        <p:spPr>
          <a:xfrm rot="10800000">
            <a:off x="1121939" y="-29144"/>
            <a:ext cx="11066886" cy="6887144"/>
          </a:xfrm>
          <a:custGeom>
            <a:avLst/>
            <a:gdLst>
              <a:gd name="connsiteX0" fmla="*/ 481263 w 12881810"/>
              <a:gd name="connsiteY0" fmla="*/ 64168 h 5213684"/>
              <a:gd name="connsiteX1" fmla="*/ 12881810 w 12881810"/>
              <a:gd name="connsiteY1" fmla="*/ 64168 h 5213684"/>
              <a:gd name="connsiteX2" fmla="*/ 10186737 w 12881810"/>
              <a:gd name="connsiteY2" fmla="*/ 5213684 h 5213684"/>
              <a:gd name="connsiteX3" fmla="*/ 465221 w 12881810"/>
              <a:gd name="connsiteY3" fmla="*/ 5213684 h 5213684"/>
              <a:gd name="connsiteX4" fmla="*/ 465221 w 12881810"/>
              <a:gd name="connsiteY4" fmla="*/ 0 h 5213684"/>
              <a:gd name="connsiteX5" fmla="*/ 0 w 12881810"/>
              <a:gd name="connsiteY5" fmla="*/ 385010 h 5213684"/>
              <a:gd name="connsiteX0" fmla="*/ 16042 w 12416589"/>
              <a:gd name="connsiteY0" fmla="*/ 64168 h 5213684"/>
              <a:gd name="connsiteX1" fmla="*/ 12416589 w 12416589"/>
              <a:gd name="connsiteY1" fmla="*/ 64168 h 5213684"/>
              <a:gd name="connsiteX2" fmla="*/ 9721516 w 12416589"/>
              <a:gd name="connsiteY2" fmla="*/ 5213684 h 5213684"/>
              <a:gd name="connsiteX3" fmla="*/ 0 w 12416589"/>
              <a:gd name="connsiteY3" fmla="*/ 5213684 h 5213684"/>
              <a:gd name="connsiteX4" fmla="*/ 0 w 12416589"/>
              <a:gd name="connsiteY4" fmla="*/ 0 h 5213684"/>
              <a:gd name="connsiteX0" fmla="*/ 16042 w 12416589"/>
              <a:gd name="connsiteY0" fmla="*/ 0 h 5149516"/>
              <a:gd name="connsiteX1" fmla="*/ 12416589 w 12416589"/>
              <a:gd name="connsiteY1" fmla="*/ 0 h 5149516"/>
              <a:gd name="connsiteX2" fmla="*/ 9721516 w 12416589"/>
              <a:gd name="connsiteY2" fmla="*/ 5149516 h 5149516"/>
              <a:gd name="connsiteX3" fmla="*/ 0 w 12416589"/>
              <a:gd name="connsiteY3" fmla="*/ 5149516 h 5149516"/>
              <a:gd name="connsiteX0" fmla="*/ 16042 w 12416589"/>
              <a:gd name="connsiteY0" fmla="*/ 0 h 5149516"/>
              <a:gd name="connsiteX1" fmla="*/ 12416589 w 12416589"/>
              <a:gd name="connsiteY1" fmla="*/ 0 h 5149516"/>
              <a:gd name="connsiteX2" fmla="*/ 9721516 w 12416589"/>
              <a:gd name="connsiteY2" fmla="*/ 5149516 h 5149516"/>
              <a:gd name="connsiteX3" fmla="*/ 0 w 12416589"/>
              <a:gd name="connsiteY3" fmla="*/ 5149516 h 5149516"/>
              <a:gd name="connsiteX4" fmla="*/ 16042 w 12416589"/>
              <a:gd name="connsiteY4" fmla="*/ 0 h 5149516"/>
              <a:gd name="connsiteX0" fmla="*/ 16042 w 12481957"/>
              <a:gd name="connsiteY0" fmla="*/ 16168 h 5165684"/>
              <a:gd name="connsiteX1" fmla="*/ 12481957 w 12481957"/>
              <a:gd name="connsiteY1" fmla="*/ 0 h 5165684"/>
              <a:gd name="connsiteX2" fmla="*/ 9721516 w 12481957"/>
              <a:gd name="connsiteY2" fmla="*/ 5165684 h 5165684"/>
              <a:gd name="connsiteX3" fmla="*/ 0 w 12481957"/>
              <a:gd name="connsiteY3" fmla="*/ 5165684 h 5165684"/>
              <a:gd name="connsiteX4" fmla="*/ 16042 w 12481957"/>
              <a:gd name="connsiteY4" fmla="*/ 16168 h 5165684"/>
              <a:gd name="connsiteX0" fmla="*/ 16042 w 12481957"/>
              <a:gd name="connsiteY0" fmla="*/ 16168 h 5185476"/>
              <a:gd name="connsiteX1" fmla="*/ 12481957 w 12481957"/>
              <a:gd name="connsiteY1" fmla="*/ 0 h 5185476"/>
              <a:gd name="connsiteX2" fmla="*/ 7963489 w 12481957"/>
              <a:gd name="connsiteY2" fmla="*/ 5185476 h 5185476"/>
              <a:gd name="connsiteX3" fmla="*/ 0 w 12481957"/>
              <a:gd name="connsiteY3" fmla="*/ 5165684 h 5185476"/>
              <a:gd name="connsiteX4" fmla="*/ 16042 w 12481957"/>
              <a:gd name="connsiteY4" fmla="*/ 16168 h 5185476"/>
              <a:gd name="connsiteX0" fmla="*/ 16042 w 12127779"/>
              <a:gd name="connsiteY0" fmla="*/ 27622 h 5196930"/>
              <a:gd name="connsiteX1" fmla="*/ 12127779 w 12127779"/>
              <a:gd name="connsiteY1" fmla="*/ 0 h 5196930"/>
              <a:gd name="connsiteX2" fmla="*/ 7963489 w 12127779"/>
              <a:gd name="connsiteY2" fmla="*/ 5196930 h 5196930"/>
              <a:gd name="connsiteX3" fmla="*/ 0 w 12127779"/>
              <a:gd name="connsiteY3" fmla="*/ 5177138 h 5196930"/>
              <a:gd name="connsiteX4" fmla="*/ 16042 w 12127779"/>
              <a:gd name="connsiteY4" fmla="*/ 27622 h 5196930"/>
              <a:gd name="connsiteX0" fmla="*/ 16042 w 12127779"/>
              <a:gd name="connsiteY0" fmla="*/ 16168 h 5185476"/>
              <a:gd name="connsiteX1" fmla="*/ 12127779 w 12127779"/>
              <a:gd name="connsiteY1" fmla="*/ 0 h 5185476"/>
              <a:gd name="connsiteX2" fmla="*/ 7963489 w 12127779"/>
              <a:gd name="connsiteY2" fmla="*/ 5185476 h 5185476"/>
              <a:gd name="connsiteX3" fmla="*/ 0 w 12127779"/>
              <a:gd name="connsiteY3" fmla="*/ 5165684 h 5185476"/>
              <a:gd name="connsiteX4" fmla="*/ 16042 w 12127779"/>
              <a:gd name="connsiteY4" fmla="*/ 16168 h 5185476"/>
              <a:gd name="connsiteX0" fmla="*/ 16042 w 12092362"/>
              <a:gd name="connsiteY0" fmla="*/ 4714 h 5174022"/>
              <a:gd name="connsiteX1" fmla="*/ 12092362 w 12092362"/>
              <a:gd name="connsiteY1" fmla="*/ 0 h 5174022"/>
              <a:gd name="connsiteX2" fmla="*/ 7963489 w 12092362"/>
              <a:gd name="connsiteY2" fmla="*/ 5174022 h 5174022"/>
              <a:gd name="connsiteX3" fmla="*/ 0 w 12092362"/>
              <a:gd name="connsiteY3" fmla="*/ 5154230 h 5174022"/>
              <a:gd name="connsiteX4" fmla="*/ 16042 w 12092362"/>
              <a:gd name="connsiteY4" fmla="*/ 4714 h 5174022"/>
              <a:gd name="connsiteX0" fmla="*/ 16042 w 12092362"/>
              <a:gd name="connsiteY0" fmla="*/ 4714 h 5174022"/>
              <a:gd name="connsiteX1" fmla="*/ 12092362 w 12092362"/>
              <a:gd name="connsiteY1" fmla="*/ 0 h 5174022"/>
              <a:gd name="connsiteX2" fmla="*/ 8554008 w 12092362"/>
              <a:gd name="connsiteY2" fmla="*/ 5174022 h 5174022"/>
              <a:gd name="connsiteX3" fmla="*/ 0 w 12092362"/>
              <a:gd name="connsiteY3" fmla="*/ 5154230 h 5174022"/>
              <a:gd name="connsiteX4" fmla="*/ 16042 w 12092362"/>
              <a:gd name="connsiteY4" fmla="*/ 4714 h 5174022"/>
              <a:gd name="connsiteX0" fmla="*/ 11 w 12076331"/>
              <a:gd name="connsiteY0" fmla="*/ 4714 h 5174022"/>
              <a:gd name="connsiteX1" fmla="*/ 12076331 w 12076331"/>
              <a:gd name="connsiteY1" fmla="*/ 0 h 5174022"/>
              <a:gd name="connsiteX2" fmla="*/ 8537977 w 12076331"/>
              <a:gd name="connsiteY2" fmla="*/ 5174022 h 5174022"/>
              <a:gd name="connsiteX3" fmla="*/ 2085326 w 12076331"/>
              <a:gd name="connsiteY3" fmla="*/ 5166300 h 5174022"/>
              <a:gd name="connsiteX4" fmla="*/ 11 w 12076331"/>
              <a:gd name="connsiteY4" fmla="*/ 4714 h 5174022"/>
              <a:gd name="connsiteX0" fmla="*/ 11 w 12076331"/>
              <a:gd name="connsiteY0" fmla="*/ 4714 h 5178370"/>
              <a:gd name="connsiteX1" fmla="*/ 12076331 w 12076331"/>
              <a:gd name="connsiteY1" fmla="*/ 0 h 5178370"/>
              <a:gd name="connsiteX2" fmla="*/ 8537977 w 12076331"/>
              <a:gd name="connsiteY2" fmla="*/ 5174022 h 5178370"/>
              <a:gd name="connsiteX3" fmla="*/ 2085326 w 12076331"/>
              <a:gd name="connsiteY3" fmla="*/ 5178370 h 5178370"/>
              <a:gd name="connsiteX4" fmla="*/ 11 w 12076331"/>
              <a:gd name="connsiteY4" fmla="*/ 4714 h 5178370"/>
              <a:gd name="connsiteX0" fmla="*/ 46719 w 9991005"/>
              <a:gd name="connsiteY0" fmla="*/ 0 h 5185725"/>
              <a:gd name="connsiteX1" fmla="*/ 9991005 w 9991005"/>
              <a:gd name="connsiteY1" fmla="*/ 7355 h 5185725"/>
              <a:gd name="connsiteX2" fmla="*/ 6452651 w 9991005"/>
              <a:gd name="connsiteY2" fmla="*/ 5181377 h 5185725"/>
              <a:gd name="connsiteX3" fmla="*/ 0 w 9991005"/>
              <a:gd name="connsiteY3" fmla="*/ 5185725 h 5185725"/>
              <a:gd name="connsiteX4" fmla="*/ 46719 w 9991005"/>
              <a:gd name="connsiteY4" fmla="*/ 0 h 5185725"/>
              <a:gd name="connsiteX0" fmla="*/ 31381 w 9991005"/>
              <a:gd name="connsiteY0" fmla="*/ 0 h 5185725"/>
              <a:gd name="connsiteX1" fmla="*/ 9991005 w 9991005"/>
              <a:gd name="connsiteY1" fmla="*/ 7355 h 5185725"/>
              <a:gd name="connsiteX2" fmla="*/ 6452651 w 9991005"/>
              <a:gd name="connsiteY2" fmla="*/ 5181377 h 5185725"/>
              <a:gd name="connsiteX3" fmla="*/ 0 w 9991005"/>
              <a:gd name="connsiteY3" fmla="*/ 5185725 h 5185725"/>
              <a:gd name="connsiteX4" fmla="*/ 31381 w 9991005"/>
              <a:gd name="connsiteY4" fmla="*/ 0 h 5185725"/>
              <a:gd name="connsiteX0" fmla="*/ 614239 w 10573863"/>
              <a:gd name="connsiteY0" fmla="*/ 0 h 5181377"/>
              <a:gd name="connsiteX1" fmla="*/ 10573863 w 10573863"/>
              <a:gd name="connsiteY1" fmla="*/ 7355 h 5181377"/>
              <a:gd name="connsiteX2" fmla="*/ 7035509 w 10573863"/>
              <a:gd name="connsiteY2" fmla="*/ 5181377 h 5181377"/>
              <a:gd name="connsiteX3" fmla="*/ 0 w 10573863"/>
              <a:gd name="connsiteY3" fmla="*/ 5173656 h 5181377"/>
              <a:gd name="connsiteX4" fmla="*/ 614239 w 10573863"/>
              <a:gd name="connsiteY4" fmla="*/ 0 h 5181377"/>
              <a:gd name="connsiteX0" fmla="*/ 614239 w 10573863"/>
              <a:gd name="connsiteY0" fmla="*/ 0 h 5185726"/>
              <a:gd name="connsiteX1" fmla="*/ 10573863 w 10573863"/>
              <a:gd name="connsiteY1" fmla="*/ 7355 h 5185726"/>
              <a:gd name="connsiteX2" fmla="*/ 7035509 w 10573863"/>
              <a:gd name="connsiteY2" fmla="*/ 5181377 h 5185726"/>
              <a:gd name="connsiteX3" fmla="*/ 0 w 10573863"/>
              <a:gd name="connsiteY3" fmla="*/ 5185726 h 5185726"/>
              <a:gd name="connsiteX4" fmla="*/ 614239 w 10573863"/>
              <a:gd name="connsiteY4" fmla="*/ 0 h 5185726"/>
              <a:gd name="connsiteX0" fmla="*/ 16043 w 10573863"/>
              <a:gd name="connsiteY0" fmla="*/ 0 h 5185726"/>
              <a:gd name="connsiteX1" fmla="*/ 10573863 w 10573863"/>
              <a:gd name="connsiteY1" fmla="*/ 7355 h 5185726"/>
              <a:gd name="connsiteX2" fmla="*/ 7035509 w 10573863"/>
              <a:gd name="connsiteY2" fmla="*/ 5181377 h 5185726"/>
              <a:gd name="connsiteX3" fmla="*/ 0 w 10573863"/>
              <a:gd name="connsiteY3" fmla="*/ 5185726 h 5185726"/>
              <a:gd name="connsiteX4" fmla="*/ 16043 w 10573863"/>
              <a:gd name="connsiteY4" fmla="*/ 0 h 5185726"/>
              <a:gd name="connsiteX0" fmla="*/ 746 w 10589243"/>
              <a:gd name="connsiteY0" fmla="*/ 4714 h 5178371"/>
              <a:gd name="connsiteX1" fmla="*/ 10589243 w 10589243"/>
              <a:gd name="connsiteY1" fmla="*/ 0 h 5178371"/>
              <a:gd name="connsiteX2" fmla="*/ 7050889 w 10589243"/>
              <a:gd name="connsiteY2" fmla="*/ 5174022 h 5178371"/>
              <a:gd name="connsiteX3" fmla="*/ 15380 w 10589243"/>
              <a:gd name="connsiteY3" fmla="*/ 5178371 h 5178371"/>
              <a:gd name="connsiteX4" fmla="*/ 746 w 10589243"/>
              <a:gd name="connsiteY4" fmla="*/ 4714 h 5178371"/>
              <a:gd name="connsiteX0" fmla="*/ 1630 w 10574789"/>
              <a:gd name="connsiteY0" fmla="*/ 4714 h 5178371"/>
              <a:gd name="connsiteX1" fmla="*/ 10574789 w 10574789"/>
              <a:gd name="connsiteY1" fmla="*/ 0 h 5178371"/>
              <a:gd name="connsiteX2" fmla="*/ 7036435 w 10574789"/>
              <a:gd name="connsiteY2" fmla="*/ 5174022 h 5178371"/>
              <a:gd name="connsiteX3" fmla="*/ 926 w 10574789"/>
              <a:gd name="connsiteY3" fmla="*/ 5178371 h 5178371"/>
              <a:gd name="connsiteX4" fmla="*/ 1630 w 10574789"/>
              <a:gd name="connsiteY4" fmla="*/ 4714 h 5178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4789" h="5178371">
                <a:moveTo>
                  <a:pt x="1630" y="4714"/>
                </a:moveTo>
                <a:lnTo>
                  <a:pt x="10574789" y="0"/>
                </a:lnTo>
                <a:lnTo>
                  <a:pt x="7036435" y="5174022"/>
                </a:lnTo>
                <a:lnTo>
                  <a:pt x="926" y="5178371"/>
                </a:lnTo>
                <a:cubicBezTo>
                  <a:pt x="6273" y="3461866"/>
                  <a:pt x="-3717" y="1721219"/>
                  <a:pt x="1630" y="4714"/>
                </a:cubicBezTo>
                <a:close/>
              </a:path>
            </a:pathLst>
          </a:custGeom>
          <a:solidFill>
            <a:schemeClr val="bg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31" name="Freeform 30"/>
          <p:cNvSpPr/>
          <p:nvPr userDrawn="1"/>
        </p:nvSpPr>
        <p:spPr>
          <a:xfrm rot="10800000">
            <a:off x="-12525" y="-1"/>
            <a:ext cx="4440145" cy="6864265"/>
          </a:xfrm>
          <a:custGeom>
            <a:avLst/>
            <a:gdLst>
              <a:gd name="connsiteX0" fmla="*/ 3673642 w 3673642"/>
              <a:gd name="connsiteY0" fmla="*/ 0 h 6866021"/>
              <a:gd name="connsiteX1" fmla="*/ 3673642 w 3673642"/>
              <a:gd name="connsiteY1" fmla="*/ 6866021 h 6866021"/>
              <a:gd name="connsiteX2" fmla="*/ 0 w 3673642"/>
              <a:gd name="connsiteY2" fmla="*/ 6866021 h 6866021"/>
              <a:gd name="connsiteX3" fmla="*/ 3673642 w 3673642"/>
              <a:gd name="connsiteY3" fmla="*/ 0 h 6866021"/>
              <a:gd name="connsiteX0" fmla="*/ 3673642 w 3673642"/>
              <a:gd name="connsiteY0" fmla="*/ 0 h 6866021"/>
              <a:gd name="connsiteX1" fmla="*/ 3673642 w 3673642"/>
              <a:gd name="connsiteY1" fmla="*/ 6866021 h 6866021"/>
              <a:gd name="connsiteX2" fmla="*/ 0 w 3673642"/>
              <a:gd name="connsiteY2" fmla="*/ 6866021 h 6866021"/>
              <a:gd name="connsiteX3" fmla="*/ 3065652 w 3673642"/>
              <a:gd name="connsiteY3" fmla="*/ 1170673 h 6866021"/>
              <a:gd name="connsiteX4" fmla="*/ 3673642 w 3673642"/>
              <a:gd name="connsiteY4" fmla="*/ 0 h 6866021"/>
              <a:gd name="connsiteX0" fmla="*/ 3673642 w 3678838"/>
              <a:gd name="connsiteY0" fmla="*/ 0 h 6866021"/>
              <a:gd name="connsiteX1" fmla="*/ 3678838 w 3678838"/>
              <a:gd name="connsiteY1" fmla="*/ 1175869 h 6866021"/>
              <a:gd name="connsiteX2" fmla="*/ 3673642 w 3678838"/>
              <a:gd name="connsiteY2" fmla="*/ 6866021 h 6866021"/>
              <a:gd name="connsiteX3" fmla="*/ 0 w 3678838"/>
              <a:gd name="connsiteY3" fmla="*/ 6866021 h 6866021"/>
              <a:gd name="connsiteX4" fmla="*/ 3065652 w 3678838"/>
              <a:gd name="connsiteY4" fmla="*/ 1170673 h 6866021"/>
              <a:gd name="connsiteX5" fmla="*/ 3673642 w 3678838"/>
              <a:gd name="connsiteY5" fmla="*/ 0 h 6866021"/>
              <a:gd name="connsiteX0" fmla="*/ 3678839 w 3678839"/>
              <a:gd name="connsiteY0" fmla="*/ 0 h 6876414"/>
              <a:gd name="connsiteX1" fmla="*/ 3678838 w 3678839"/>
              <a:gd name="connsiteY1" fmla="*/ 1186262 h 6876414"/>
              <a:gd name="connsiteX2" fmla="*/ 3673642 w 3678839"/>
              <a:gd name="connsiteY2" fmla="*/ 6876414 h 6876414"/>
              <a:gd name="connsiteX3" fmla="*/ 0 w 3678839"/>
              <a:gd name="connsiteY3" fmla="*/ 6876414 h 6876414"/>
              <a:gd name="connsiteX4" fmla="*/ 3065652 w 3678839"/>
              <a:gd name="connsiteY4" fmla="*/ 1181066 h 6876414"/>
              <a:gd name="connsiteX5" fmla="*/ 3678839 w 3678839"/>
              <a:gd name="connsiteY5" fmla="*/ 0 h 6876414"/>
              <a:gd name="connsiteX0" fmla="*/ 3065652 w 3678838"/>
              <a:gd name="connsiteY0" fmla="*/ 0 h 5695348"/>
              <a:gd name="connsiteX1" fmla="*/ 3678838 w 3678838"/>
              <a:gd name="connsiteY1" fmla="*/ 5196 h 5695348"/>
              <a:gd name="connsiteX2" fmla="*/ 3673642 w 3678838"/>
              <a:gd name="connsiteY2" fmla="*/ 5695348 h 5695348"/>
              <a:gd name="connsiteX3" fmla="*/ 0 w 3678838"/>
              <a:gd name="connsiteY3" fmla="*/ 5695348 h 5695348"/>
              <a:gd name="connsiteX4" fmla="*/ 3065652 w 3678838"/>
              <a:gd name="connsiteY4" fmla="*/ 0 h 5695348"/>
              <a:gd name="connsiteX0" fmla="*/ 3065652 w 3684034"/>
              <a:gd name="connsiteY0" fmla="*/ 0 h 5695348"/>
              <a:gd name="connsiteX1" fmla="*/ 3684034 w 3684034"/>
              <a:gd name="connsiteY1" fmla="*/ 5196 h 5695348"/>
              <a:gd name="connsiteX2" fmla="*/ 3673642 w 3684034"/>
              <a:gd name="connsiteY2" fmla="*/ 5695348 h 5695348"/>
              <a:gd name="connsiteX3" fmla="*/ 0 w 3684034"/>
              <a:gd name="connsiteY3" fmla="*/ 5695348 h 5695348"/>
              <a:gd name="connsiteX4" fmla="*/ 3065652 w 3684034"/>
              <a:gd name="connsiteY4" fmla="*/ 0 h 5695348"/>
              <a:gd name="connsiteX0" fmla="*/ 3065652 w 3684034"/>
              <a:gd name="connsiteY0" fmla="*/ 1 h 5695349"/>
              <a:gd name="connsiteX1" fmla="*/ 3684034 w 3684034"/>
              <a:gd name="connsiteY1" fmla="*/ 0 h 5695349"/>
              <a:gd name="connsiteX2" fmla="*/ 3673642 w 3684034"/>
              <a:gd name="connsiteY2" fmla="*/ 5695349 h 5695349"/>
              <a:gd name="connsiteX3" fmla="*/ 0 w 3684034"/>
              <a:gd name="connsiteY3" fmla="*/ 5695349 h 5695349"/>
              <a:gd name="connsiteX4" fmla="*/ 3065652 w 3684034"/>
              <a:gd name="connsiteY4" fmla="*/ 1 h 5695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4034" h="5695349">
                <a:moveTo>
                  <a:pt x="3065652" y="1"/>
                </a:moveTo>
                <a:lnTo>
                  <a:pt x="3684034" y="0"/>
                </a:lnTo>
                <a:lnTo>
                  <a:pt x="3673642" y="5695349"/>
                </a:lnTo>
                <a:lnTo>
                  <a:pt x="0" y="5695349"/>
                </a:lnTo>
                <a:lnTo>
                  <a:pt x="3065652" y="1"/>
                </a:lnTo>
                <a:close/>
              </a:path>
            </a:pathLst>
          </a:cu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5" name="Footer Placeholder 4"/>
          <p:cNvSpPr>
            <a:spLocks noGrp="1"/>
          </p:cNvSpPr>
          <p:nvPr>
            <p:ph type="ftr" sz="quarter" idx="11"/>
          </p:nvPr>
        </p:nvSpPr>
        <p:spPr/>
        <p:txBody>
          <a:bodyPr/>
          <a:lstStyle/>
          <a:p>
            <a:r>
              <a:rPr lang="en-US" dirty="0"/>
              <a:t> Confidential: For Internal Use Only</a:t>
            </a:r>
          </a:p>
        </p:txBody>
      </p:sp>
      <p:sp>
        <p:nvSpPr>
          <p:cNvPr id="6" name="Slide Number Placeholder 5"/>
          <p:cNvSpPr>
            <a:spLocks noGrp="1"/>
          </p:cNvSpPr>
          <p:nvPr>
            <p:ph type="sldNum" sz="quarter" idx="12"/>
          </p:nvPr>
        </p:nvSpPr>
        <p:spPr/>
        <p:txBody>
          <a:bodyPr/>
          <a:lstStyle/>
          <a:p>
            <a:fld id="{AAEAE4A8-A6E5-453E-B946-FB774B73F48C}" type="slidenum">
              <a:rPr lang="en-US" smtClean="0"/>
              <a:pPr/>
              <a:t>‹#›</a:t>
            </a:fld>
            <a:endParaRPr lang="en-US" dirty="0"/>
          </a:p>
        </p:txBody>
      </p:sp>
      <p:sp>
        <p:nvSpPr>
          <p:cNvPr id="3" name="Text Placeholder 2"/>
          <p:cNvSpPr>
            <a:spLocks noGrp="1"/>
          </p:cNvSpPr>
          <p:nvPr>
            <p:ph type="body" idx="1"/>
          </p:nvPr>
        </p:nvSpPr>
        <p:spPr>
          <a:xfrm>
            <a:off x="3370206" y="4830797"/>
            <a:ext cx="8436635" cy="1371600"/>
          </a:xfrm>
        </p:spPr>
        <p:txBody>
          <a:bodyPr anchor="t">
            <a:normAutofit/>
          </a:bodyPr>
          <a:lstStyle>
            <a:lvl1pPr marL="0" indent="0">
              <a:spcBef>
                <a:spcPts val="600"/>
              </a:spcBef>
              <a:buNone/>
              <a:defRPr sz="24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2" name="Title 1"/>
          <p:cNvSpPr>
            <a:spLocks noGrp="1"/>
          </p:cNvSpPr>
          <p:nvPr>
            <p:ph type="title" hasCustomPrompt="1"/>
          </p:nvPr>
        </p:nvSpPr>
        <p:spPr>
          <a:xfrm>
            <a:off x="3370206" y="2544797"/>
            <a:ext cx="8436635" cy="2286000"/>
          </a:xfrm>
        </p:spPr>
        <p:txBody>
          <a:bodyPr anchor="b" anchorCtr="0">
            <a:normAutofit/>
          </a:bodyPr>
          <a:lstStyle>
            <a:lvl1pPr algn="l">
              <a:defRPr sz="5400" b="1" cap="none" baseline="0">
                <a:solidFill>
                  <a:schemeClr val="accent1"/>
                </a:solidFill>
              </a:defRPr>
            </a:lvl1pPr>
          </a:lstStyle>
          <a:p>
            <a:r>
              <a:rPr lang="en-GB" dirty="0"/>
              <a:t>CLICK TO EDIT MASTER TITLE STYLE</a:t>
            </a:r>
          </a:p>
        </p:txBody>
      </p:sp>
      <p:grpSp>
        <p:nvGrpSpPr>
          <p:cNvPr id="38" name="Group 37"/>
          <p:cNvGrpSpPr/>
          <p:nvPr userDrawn="1"/>
        </p:nvGrpSpPr>
        <p:grpSpPr>
          <a:xfrm>
            <a:off x="609600" y="1400503"/>
            <a:ext cx="1334725" cy="2123307"/>
            <a:chOff x="612775" y="835025"/>
            <a:chExt cx="2700338" cy="4319588"/>
          </a:xfrm>
          <a:solidFill>
            <a:schemeClr val="bg1"/>
          </a:solidFill>
        </p:grpSpPr>
        <p:sp>
          <p:nvSpPr>
            <p:cNvPr id="39" name="Freeform 38"/>
            <p:cNvSpPr>
              <a:spLocks/>
            </p:cNvSpPr>
            <p:nvPr userDrawn="1"/>
          </p:nvSpPr>
          <p:spPr bwMode="auto">
            <a:xfrm>
              <a:off x="2401888" y="2170113"/>
              <a:ext cx="214313" cy="600075"/>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0" name="Freeform 39"/>
            <p:cNvSpPr>
              <a:spLocks/>
            </p:cNvSpPr>
            <p:nvPr userDrawn="1"/>
          </p:nvSpPr>
          <p:spPr bwMode="auto">
            <a:xfrm>
              <a:off x="1003300" y="835025"/>
              <a:ext cx="1279525" cy="2409825"/>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1" name="Freeform 40"/>
            <p:cNvSpPr>
              <a:spLocks/>
            </p:cNvSpPr>
            <p:nvPr userDrawn="1"/>
          </p:nvSpPr>
          <p:spPr bwMode="auto">
            <a:xfrm>
              <a:off x="1978025" y="1746250"/>
              <a:ext cx="211138" cy="1023938"/>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2" name="Freeform 41"/>
            <p:cNvSpPr>
              <a:spLocks/>
            </p:cNvSpPr>
            <p:nvPr userDrawn="1"/>
          </p:nvSpPr>
          <p:spPr bwMode="auto">
            <a:xfrm>
              <a:off x="2189163" y="1955800"/>
              <a:ext cx="517525" cy="214313"/>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3" name="Freeform 42"/>
            <p:cNvSpPr>
              <a:spLocks/>
            </p:cNvSpPr>
            <p:nvPr userDrawn="1"/>
          </p:nvSpPr>
          <p:spPr bwMode="auto">
            <a:xfrm>
              <a:off x="612775" y="1220788"/>
              <a:ext cx="728663" cy="1401763"/>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4" name="Freeform 43"/>
            <p:cNvSpPr>
              <a:spLocks/>
            </p:cNvSpPr>
            <p:nvPr userDrawn="1"/>
          </p:nvSpPr>
          <p:spPr bwMode="auto">
            <a:xfrm>
              <a:off x="617538" y="2184400"/>
              <a:ext cx="1360488" cy="1660525"/>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5" name="Freeform 44"/>
            <p:cNvSpPr>
              <a:spLocks/>
            </p:cNvSpPr>
            <p:nvPr userDrawn="1"/>
          </p:nvSpPr>
          <p:spPr bwMode="auto">
            <a:xfrm>
              <a:off x="2616200" y="2503488"/>
              <a:ext cx="696913" cy="614363"/>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6" name="Freeform 45"/>
            <p:cNvSpPr>
              <a:spLocks/>
            </p:cNvSpPr>
            <p:nvPr userDrawn="1"/>
          </p:nvSpPr>
          <p:spPr bwMode="auto">
            <a:xfrm>
              <a:off x="617538" y="4494213"/>
              <a:ext cx="520700" cy="660400"/>
            </a:xfrm>
            <a:custGeom>
              <a:avLst/>
              <a:gdLst>
                <a:gd name="T0" fmla="*/ 312 w 328"/>
                <a:gd name="T1" fmla="*/ 333 h 416"/>
                <a:gd name="T2" fmla="*/ 267 w 328"/>
                <a:gd name="T3" fmla="*/ 416 h 416"/>
                <a:gd name="T4" fmla="*/ 0 w 328"/>
                <a:gd name="T5" fmla="*/ 416 h 416"/>
                <a:gd name="T6" fmla="*/ 172 w 328"/>
                <a:gd name="T7" fmla="*/ 83 h 416"/>
                <a:gd name="T8" fmla="*/ 19 w 328"/>
                <a:gd name="T9" fmla="*/ 83 h 416"/>
                <a:gd name="T10" fmla="*/ 61 w 328"/>
                <a:gd name="T11" fmla="*/ 0 h 416"/>
                <a:gd name="T12" fmla="*/ 328 w 328"/>
                <a:gd name="T13" fmla="*/ 0 h 416"/>
                <a:gd name="T14" fmla="*/ 156 w 328"/>
                <a:gd name="T15" fmla="*/ 333 h 416"/>
                <a:gd name="T16" fmla="*/ 312 w 328"/>
                <a:gd name="T17" fmla="*/ 333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416">
                  <a:moveTo>
                    <a:pt x="312" y="333"/>
                  </a:moveTo>
                  <a:lnTo>
                    <a:pt x="267" y="416"/>
                  </a:lnTo>
                  <a:lnTo>
                    <a:pt x="0" y="416"/>
                  </a:lnTo>
                  <a:lnTo>
                    <a:pt x="172" y="83"/>
                  </a:lnTo>
                  <a:lnTo>
                    <a:pt x="19" y="83"/>
                  </a:lnTo>
                  <a:lnTo>
                    <a:pt x="61" y="0"/>
                  </a:lnTo>
                  <a:lnTo>
                    <a:pt x="328" y="0"/>
                  </a:lnTo>
                  <a:lnTo>
                    <a:pt x="156" y="333"/>
                  </a:lnTo>
                  <a:lnTo>
                    <a:pt x="312" y="3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7" name="Freeform 46"/>
            <p:cNvSpPr>
              <a:spLocks/>
            </p:cNvSpPr>
            <p:nvPr userDrawn="1"/>
          </p:nvSpPr>
          <p:spPr bwMode="auto">
            <a:xfrm>
              <a:off x="1190625" y="4494213"/>
              <a:ext cx="379413" cy="660400"/>
            </a:xfrm>
            <a:custGeom>
              <a:avLst/>
              <a:gdLst>
                <a:gd name="T0" fmla="*/ 102 w 239"/>
                <a:gd name="T1" fmla="*/ 168 h 416"/>
                <a:gd name="T2" fmla="*/ 239 w 239"/>
                <a:gd name="T3" fmla="*/ 168 h 416"/>
                <a:gd name="T4" fmla="*/ 239 w 239"/>
                <a:gd name="T5" fmla="*/ 248 h 416"/>
                <a:gd name="T6" fmla="*/ 102 w 239"/>
                <a:gd name="T7" fmla="*/ 248 h 416"/>
                <a:gd name="T8" fmla="*/ 102 w 239"/>
                <a:gd name="T9" fmla="*/ 333 h 416"/>
                <a:gd name="T10" fmla="*/ 239 w 239"/>
                <a:gd name="T11" fmla="*/ 333 h 416"/>
                <a:gd name="T12" fmla="*/ 239 w 239"/>
                <a:gd name="T13" fmla="*/ 416 h 416"/>
                <a:gd name="T14" fmla="*/ 0 w 239"/>
                <a:gd name="T15" fmla="*/ 416 h 416"/>
                <a:gd name="T16" fmla="*/ 0 w 239"/>
                <a:gd name="T17" fmla="*/ 0 h 416"/>
                <a:gd name="T18" fmla="*/ 239 w 239"/>
                <a:gd name="T19" fmla="*/ 0 h 416"/>
                <a:gd name="T20" fmla="*/ 239 w 239"/>
                <a:gd name="T21" fmla="*/ 83 h 416"/>
                <a:gd name="T22" fmla="*/ 102 w 239"/>
                <a:gd name="T23" fmla="*/ 83 h 416"/>
                <a:gd name="T24" fmla="*/ 102 w 239"/>
                <a:gd name="T25" fmla="*/ 168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9" h="416">
                  <a:moveTo>
                    <a:pt x="102" y="168"/>
                  </a:moveTo>
                  <a:lnTo>
                    <a:pt x="239" y="168"/>
                  </a:lnTo>
                  <a:lnTo>
                    <a:pt x="239" y="248"/>
                  </a:lnTo>
                  <a:lnTo>
                    <a:pt x="102" y="248"/>
                  </a:lnTo>
                  <a:lnTo>
                    <a:pt x="102" y="333"/>
                  </a:lnTo>
                  <a:lnTo>
                    <a:pt x="239" y="333"/>
                  </a:lnTo>
                  <a:lnTo>
                    <a:pt x="239" y="416"/>
                  </a:lnTo>
                  <a:lnTo>
                    <a:pt x="0" y="416"/>
                  </a:lnTo>
                  <a:lnTo>
                    <a:pt x="0" y="0"/>
                  </a:lnTo>
                  <a:lnTo>
                    <a:pt x="239" y="0"/>
                  </a:lnTo>
                  <a:lnTo>
                    <a:pt x="239" y="83"/>
                  </a:lnTo>
                  <a:lnTo>
                    <a:pt x="102" y="83"/>
                  </a:lnTo>
                  <a:lnTo>
                    <a:pt x="102"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8" name="Freeform 47"/>
            <p:cNvSpPr>
              <a:spLocks noEditPoints="1"/>
            </p:cNvSpPr>
            <p:nvPr userDrawn="1"/>
          </p:nvSpPr>
          <p:spPr bwMode="auto">
            <a:xfrm>
              <a:off x="1641475" y="4494213"/>
              <a:ext cx="471488" cy="660400"/>
            </a:xfrm>
            <a:custGeom>
              <a:avLst/>
              <a:gdLst>
                <a:gd name="T0" fmla="*/ 60 w 126"/>
                <a:gd name="T1" fmla="*/ 0 h 176"/>
                <a:gd name="T2" fmla="*/ 104 w 126"/>
                <a:gd name="T3" fmla="*/ 9 h 176"/>
                <a:gd name="T4" fmla="*/ 124 w 126"/>
                <a:gd name="T5" fmla="*/ 48 h 176"/>
                <a:gd name="T6" fmla="*/ 112 w 126"/>
                <a:gd name="T7" fmla="*/ 78 h 176"/>
                <a:gd name="T8" fmla="*/ 93 w 126"/>
                <a:gd name="T9" fmla="*/ 89 h 176"/>
                <a:gd name="T10" fmla="*/ 114 w 126"/>
                <a:gd name="T11" fmla="*/ 99 h 176"/>
                <a:gd name="T12" fmla="*/ 126 w 126"/>
                <a:gd name="T13" fmla="*/ 129 h 176"/>
                <a:gd name="T14" fmla="*/ 108 w 126"/>
                <a:gd name="T15" fmla="*/ 168 h 176"/>
                <a:gd name="T16" fmla="*/ 71 w 126"/>
                <a:gd name="T17" fmla="*/ 176 h 176"/>
                <a:gd name="T18" fmla="*/ 0 w 126"/>
                <a:gd name="T19" fmla="*/ 176 h 176"/>
                <a:gd name="T20" fmla="*/ 0 w 126"/>
                <a:gd name="T21" fmla="*/ 0 h 176"/>
                <a:gd name="T22" fmla="*/ 60 w 126"/>
                <a:gd name="T23" fmla="*/ 0 h 176"/>
                <a:gd name="T24" fmla="*/ 42 w 126"/>
                <a:gd name="T25" fmla="*/ 73 h 176"/>
                <a:gd name="T26" fmla="*/ 53 w 126"/>
                <a:gd name="T27" fmla="*/ 73 h 176"/>
                <a:gd name="T28" fmla="*/ 80 w 126"/>
                <a:gd name="T29" fmla="*/ 52 h 176"/>
                <a:gd name="T30" fmla="*/ 52 w 126"/>
                <a:gd name="T31" fmla="*/ 32 h 176"/>
                <a:gd name="T32" fmla="*/ 42 w 126"/>
                <a:gd name="T33" fmla="*/ 32 h 176"/>
                <a:gd name="T34" fmla="*/ 42 w 126"/>
                <a:gd name="T35" fmla="*/ 73 h 176"/>
                <a:gd name="T36" fmla="*/ 42 w 126"/>
                <a:gd name="T37" fmla="*/ 145 h 176"/>
                <a:gd name="T38" fmla="*/ 58 w 126"/>
                <a:gd name="T39" fmla="*/ 145 h 176"/>
                <a:gd name="T40" fmla="*/ 83 w 126"/>
                <a:gd name="T41" fmla="*/ 125 h 176"/>
                <a:gd name="T42" fmla="*/ 74 w 126"/>
                <a:gd name="T43" fmla="*/ 107 h 176"/>
                <a:gd name="T44" fmla="*/ 52 w 126"/>
                <a:gd name="T45" fmla="*/ 104 h 176"/>
                <a:gd name="T46" fmla="*/ 42 w 126"/>
                <a:gd name="T47" fmla="*/ 104 h 176"/>
                <a:gd name="T48" fmla="*/ 42 w 126"/>
                <a:gd name="T49" fmla="*/ 14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6" h="176">
                  <a:moveTo>
                    <a:pt x="60" y="0"/>
                  </a:moveTo>
                  <a:cubicBezTo>
                    <a:pt x="82" y="0"/>
                    <a:pt x="95" y="3"/>
                    <a:pt x="104" y="9"/>
                  </a:cubicBezTo>
                  <a:cubicBezTo>
                    <a:pt x="116" y="16"/>
                    <a:pt x="124" y="31"/>
                    <a:pt x="124" y="48"/>
                  </a:cubicBezTo>
                  <a:cubicBezTo>
                    <a:pt x="124" y="60"/>
                    <a:pt x="120" y="71"/>
                    <a:pt x="112" y="78"/>
                  </a:cubicBezTo>
                  <a:cubicBezTo>
                    <a:pt x="107" y="84"/>
                    <a:pt x="103" y="86"/>
                    <a:pt x="93" y="89"/>
                  </a:cubicBezTo>
                  <a:cubicBezTo>
                    <a:pt x="104" y="91"/>
                    <a:pt x="109" y="93"/>
                    <a:pt x="114" y="99"/>
                  </a:cubicBezTo>
                  <a:cubicBezTo>
                    <a:pt x="122" y="106"/>
                    <a:pt x="126" y="116"/>
                    <a:pt x="126" y="129"/>
                  </a:cubicBezTo>
                  <a:cubicBezTo>
                    <a:pt x="126" y="145"/>
                    <a:pt x="120" y="160"/>
                    <a:pt x="108" y="168"/>
                  </a:cubicBezTo>
                  <a:cubicBezTo>
                    <a:pt x="100" y="173"/>
                    <a:pt x="89" y="176"/>
                    <a:pt x="71" y="176"/>
                  </a:cubicBezTo>
                  <a:cubicBezTo>
                    <a:pt x="0" y="176"/>
                    <a:pt x="0" y="176"/>
                    <a:pt x="0" y="176"/>
                  </a:cubicBezTo>
                  <a:cubicBezTo>
                    <a:pt x="0" y="0"/>
                    <a:pt x="0" y="0"/>
                    <a:pt x="0" y="0"/>
                  </a:cubicBezTo>
                  <a:lnTo>
                    <a:pt x="60" y="0"/>
                  </a:lnTo>
                  <a:close/>
                  <a:moveTo>
                    <a:pt x="42" y="73"/>
                  </a:moveTo>
                  <a:cubicBezTo>
                    <a:pt x="53" y="73"/>
                    <a:pt x="53" y="73"/>
                    <a:pt x="53" y="73"/>
                  </a:cubicBezTo>
                  <a:cubicBezTo>
                    <a:pt x="72" y="73"/>
                    <a:pt x="80" y="67"/>
                    <a:pt x="80" y="52"/>
                  </a:cubicBezTo>
                  <a:cubicBezTo>
                    <a:pt x="80" y="38"/>
                    <a:pt x="72" y="32"/>
                    <a:pt x="52" y="32"/>
                  </a:cubicBezTo>
                  <a:cubicBezTo>
                    <a:pt x="42" y="32"/>
                    <a:pt x="42" y="32"/>
                    <a:pt x="42" y="32"/>
                  </a:cubicBezTo>
                  <a:lnTo>
                    <a:pt x="42" y="73"/>
                  </a:lnTo>
                  <a:close/>
                  <a:moveTo>
                    <a:pt x="42" y="145"/>
                  </a:moveTo>
                  <a:cubicBezTo>
                    <a:pt x="58" y="145"/>
                    <a:pt x="58" y="145"/>
                    <a:pt x="58" y="145"/>
                  </a:cubicBezTo>
                  <a:cubicBezTo>
                    <a:pt x="76" y="145"/>
                    <a:pt x="83" y="139"/>
                    <a:pt x="83" y="125"/>
                  </a:cubicBezTo>
                  <a:cubicBezTo>
                    <a:pt x="83" y="117"/>
                    <a:pt x="80" y="111"/>
                    <a:pt x="74" y="107"/>
                  </a:cubicBezTo>
                  <a:cubicBezTo>
                    <a:pt x="69" y="104"/>
                    <a:pt x="65" y="104"/>
                    <a:pt x="52" y="104"/>
                  </a:cubicBezTo>
                  <a:cubicBezTo>
                    <a:pt x="42" y="104"/>
                    <a:pt x="42" y="104"/>
                    <a:pt x="42" y="104"/>
                  </a:cubicBezTo>
                  <a:lnTo>
                    <a:pt x="42"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9" name="Freeform 48"/>
            <p:cNvSpPr>
              <a:spLocks noEditPoints="1"/>
            </p:cNvSpPr>
            <p:nvPr userDrawn="1"/>
          </p:nvSpPr>
          <p:spPr bwMode="auto">
            <a:xfrm>
              <a:off x="2184400" y="4494213"/>
              <a:ext cx="495300" cy="660400"/>
            </a:xfrm>
            <a:custGeom>
              <a:avLst/>
              <a:gdLst>
                <a:gd name="T0" fmla="*/ 42 w 132"/>
                <a:gd name="T1" fmla="*/ 176 h 176"/>
                <a:gd name="T2" fmla="*/ 0 w 132"/>
                <a:gd name="T3" fmla="*/ 176 h 176"/>
                <a:gd name="T4" fmla="*/ 0 w 132"/>
                <a:gd name="T5" fmla="*/ 0 h 176"/>
                <a:gd name="T6" fmla="*/ 57 w 132"/>
                <a:gd name="T7" fmla="*/ 0 h 176"/>
                <a:gd name="T8" fmla="*/ 108 w 132"/>
                <a:gd name="T9" fmla="*/ 14 h 176"/>
                <a:gd name="T10" fmla="*/ 127 w 132"/>
                <a:gd name="T11" fmla="*/ 58 h 176"/>
                <a:gd name="T12" fmla="*/ 93 w 132"/>
                <a:gd name="T13" fmla="*/ 111 h 176"/>
                <a:gd name="T14" fmla="*/ 132 w 132"/>
                <a:gd name="T15" fmla="*/ 176 h 176"/>
                <a:gd name="T16" fmla="*/ 81 w 132"/>
                <a:gd name="T17" fmla="*/ 176 h 176"/>
                <a:gd name="T18" fmla="*/ 42 w 132"/>
                <a:gd name="T19" fmla="*/ 108 h 176"/>
                <a:gd name="T20" fmla="*/ 42 w 132"/>
                <a:gd name="T21" fmla="*/ 176 h 176"/>
                <a:gd name="T22" fmla="*/ 56 w 132"/>
                <a:gd name="T23" fmla="*/ 84 h 176"/>
                <a:gd name="T24" fmla="*/ 84 w 132"/>
                <a:gd name="T25" fmla="*/ 60 h 176"/>
                <a:gd name="T26" fmla="*/ 59 w 132"/>
                <a:gd name="T27" fmla="*/ 35 h 176"/>
                <a:gd name="T28" fmla="*/ 42 w 132"/>
                <a:gd name="T29" fmla="*/ 35 h 176"/>
                <a:gd name="T30" fmla="*/ 42 w 132"/>
                <a:gd name="T31" fmla="*/ 84 h 176"/>
                <a:gd name="T32" fmla="*/ 56 w 132"/>
                <a:gd name="T33" fmla="*/ 8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76">
                  <a:moveTo>
                    <a:pt x="42" y="176"/>
                  </a:moveTo>
                  <a:cubicBezTo>
                    <a:pt x="0" y="176"/>
                    <a:pt x="0" y="176"/>
                    <a:pt x="0" y="176"/>
                  </a:cubicBezTo>
                  <a:cubicBezTo>
                    <a:pt x="0" y="0"/>
                    <a:pt x="0" y="0"/>
                    <a:pt x="0" y="0"/>
                  </a:cubicBezTo>
                  <a:cubicBezTo>
                    <a:pt x="57" y="0"/>
                    <a:pt x="57" y="0"/>
                    <a:pt x="57" y="0"/>
                  </a:cubicBezTo>
                  <a:cubicBezTo>
                    <a:pt x="80" y="0"/>
                    <a:pt x="96" y="5"/>
                    <a:pt x="108" y="14"/>
                  </a:cubicBezTo>
                  <a:cubicBezTo>
                    <a:pt x="120" y="23"/>
                    <a:pt x="127" y="39"/>
                    <a:pt x="127" y="58"/>
                  </a:cubicBezTo>
                  <a:cubicBezTo>
                    <a:pt x="127" y="85"/>
                    <a:pt x="116" y="102"/>
                    <a:pt x="93" y="111"/>
                  </a:cubicBezTo>
                  <a:cubicBezTo>
                    <a:pt x="132" y="176"/>
                    <a:pt x="132" y="176"/>
                    <a:pt x="132" y="176"/>
                  </a:cubicBezTo>
                  <a:cubicBezTo>
                    <a:pt x="81" y="176"/>
                    <a:pt x="81" y="176"/>
                    <a:pt x="81" y="176"/>
                  </a:cubicBezTo>
                  <a:cubicBezTo>
                    <a:pt x="42" y="108"/>
                    <a:pt x="42" y="108"/>
                    <a:pt x="42" y="108"/>
                  </a:cubicBezTo>
                  <a:lnTo>
                    <a:pt x="42" y="176"/>
                  </a:lnTo>
                  <a:close/>
                  <a:moveTo>
                    <a:pt x="56" y="84"/>
                  </a:moveTo>
                  <a:cubicBezTo>
                    <a:pt x="73" y="84"/>
                    <a:pt x="84" y="75"/>
                    <a:pt x="84" y="60"/>
                  </a:cubicBezTo>
                  <a:cubicBezTo>
                    <a:pt x="84" y="45"/>
                    <a:pt x="74" y="35"/>
                    <a:pt x="59" y="35"/>
                  </a:cubicBezTo>
                  <a:cubicBezTo>
                    <a:pt x="42" y="35"/>
                    <a:pt x="42" y="35"/>
                    <a:pt x="42" y="35"/>
                  </a:cubicBezTo>
                  <a:cubicBezTo>
                    <a:pt x="42" y="84"/>
                    <a:pt x="42" y="84"/>
                    <a:pt x="42" y="84"/>
                  </a:cubicBezTo>
                  <a:lnTo>
                    <a:pt x="56"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0" name="Freeform 49"/>
            <p:cNvSpPr>
              <a:spLocks noEditPoints="1"/>
            </p:cNvSpPr>
            <p:nvPr userDrawn="1"/>
          </p:nvSpPr>
          <p:spPr bwMode="auto">
            <a:xfrm>
              <a:off x="2679700" y="4494213"/>
              <a:ext cx="633413" cy="660400"/>
            </a:xfrm>
            <a:custGeom>
              <a:avLst/>
              <a:gdLst>
                <a:gd name="T0" fmla="*/ 265 w 399"/>
                <a:gd name="T1" fmla="*/ 0 h 416"/>
                <a:gd name="T2" fmla="*/ 135 w 399"/>
                <a:gd name="T3" fmla="*/ 0 h 416"/>
                <a:gd name="T4" fmla="*/ 0 w 399"/>
                <a:gd name="T5" fmla="*/ 416 h 416"/>
                <a:gd name="T6" fmla="*/ 106 w 399"/>
                <a:gd name="T7" fmla="*/ 416 h 416"/>
                <a:gd name="T8" fmla="*/ 130 w 399"/>
                <a:gd name="T9" fmla="*/ 335 h 416"/>
                <a:gd name="T10" fmla="*/ 265 w 399"/>
                <a:gd name="T11" fmla="*/ 335 h 416"/>
                <a:gd name="T12" fmla="*/ 291 w 399"/>
                <a:gd name="T13" fmla="*/ 416 h 416"/>
                <a:gd name="T14" fmla="*/ 399 w 399"/>
                <a:gd name="T15" fmla="*/ 416 h 416"/>
                <a:gd name="T16" fmla="*/ 265 w 399"/>
                <a:gd name="T17" fmla="*/ 0 h 416"/>
                <a:gd name="T18" fmla="*/ 156 w 399"/>
                <a:gd name="T19" fmla="*/ 253 h 416"/>
                <a:gd name="T20" fmla="*/ 199 w 399"/>
                <a:gd name="T21" fmla="*/ 120 h 416"/>
                <a:gd name="T22" fmla="*/ 239 w 399"/>
                <a:gd name="T23" fmla="*/ 253 h 416"/>
                <a:gd name="T24" fmla="*/ 156 w 399"/>
                <a:gd name="T25" fmla="*/ 253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16">
                  <a:moveTo>
                    <a:pt x="265" y="0"/>
                  </a:moveTo>
                  <a:lnTo>
                    <a:pt x="135" y="0"/>
                  </a:lnTo>
                  <a:lnTo>
                    <a:pt x="0" y="416"/>
                  </a:lnTo>
                  <a:lnTo>
                    <a:pt x="106" y="416"/>
                  </a:lnTo>
                  <a:lnTo>
                    <a:pt x="130" y="335"/>
                  </a:lnTo>
                  <a:lnTo>
                    <a:pt x="265" y="335"/>
                  </a:lnTo>
                  <a:lnTo>
                    <a:pt x="291" y="416"/>
                  </a:lnTo>
                  <a:lnTo>
                    <a:pt x="399" y="416"/>
                  </a:lnTo>
                  <a:lnTo>
                    <a:pt x="265" y="0"/>
                  </a:lnTo>
                  <a:close/>
                  <a:moveTo>
                    <a:pt x="156" y="253"/>
                  </a:moveTo>
                  <a:lnTo>
                    <a:pt x="199" y="120"/>
                  </a:lnTo>
                  <a:lnTo>
                    <a:pt x="239" y="253"/>
                  </a:lnTo>
                  <a:lnTo>
                    <a:pt x="156"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129496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grpSp>
        <p:nvGrpSpPr>
          <p:cNvPr id="4" name="Group 13"/>
          <p:cNvGrpSpPr>
            <a:grpSpLocks noChangeAspect="1"/>
          </p:cNvGrpSpPr>
          <p:nvPr userDrawn="1"/>
        </p:nvGrpSpPr>
        <p:grpSpPr>
          <a:xfrm>
            <a:off x="2475063" y="520253"/>
            <a:ext cx="7557072" cy="6031082"/>
            <a:chOff x="609600" y="1030719"/>
            <a:chExt cx="2269331" cy="2529482"/>
          </a:xfrm>
          <a:solidFill>
            <a:srgbClr val="EDEDEE"/>
          </a:solidFill>
        </p:grpSpPr>
        <p:sp>
          <p:nvSpPr>
            <p:cNvPr id="5" name="Freeform 4"/>
            <p:cNvSpPr>
              <a:spLocks/>
            </p:cNvSpPr>
            <p:nvPr/>
          </p:nvSpPr>
          <p:spPr bwMode="auto">
            <a:xfrm>
              <a:off x="2113149" y="2152710"/>
              <a:ext cx="180106" cy="504295"/>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p:spPr>
          <p:txBody>
            <a:bodyPr anchor="ctr"/>
            <a:lstStyle/>
            <a:p>
              <a:pPr eaLnBrk="1" fontAlgn="auto" hangingPunct="1">
                <a:spcBef>
                  <a:spcPts val="0"/>
                </a:spcBef>
                <a:spcAft>
                  <a:spcPts val="0"/>
                </a:spcAft>
                <a:defRPr/>
              </a:pPr>
              <a:endParaRPr lang="en-US" sz="1800" kern="0" dirty="0">
                <a:solidFill>
                  <a:prstClr val="black"/>
                </a:solidFill>
                <a:latin typeface="Arial"/>
                <a:ea typeface="Arial"/>
                <a:cs typeface="Arial"/>
                <a:sym typeface="Arial"/>
              </a:endParaRPr>
            </a:p>
          </p:txBody>
        </p:sp>
        <p:sp>
          <p:nvSpPr>
            <p:cNvPr id="6" name="Freeform 5"/>
            <p:cNvSpPr>
              <a:spLocks/>
            </p:cNvSpPr>
            <p:nvPr/>
          </p:nvSpPr>
          <p:spPr bwMode="auto">
            <a:xfrm>
              <a:off x="937792" y="1030719"/>
              <a:ext cx="1075297" cy="2025186"/>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p:spPr>
          <p:txBody>
            <a:bodyPr anchor="ctr"/>
            <a:lstStyle/>
            <a:p>
              <a:pPr eaLnBrk="1" fontAlgn="auto" hangingPunct="1">
                <a:spcBef>
                  <a:spcPts val="0"/>
                </a:spcBef>
                <a:spcAft>
                  <a:spcPts val="0"/>
                </a:spcAft>
                <a:defRPr/>
              </a:pPr>
              <a:endParaRPr lang="en-US" sz="1800" kern="0" dirty="0">
                <a:solidFill>
                  <a:prstClr val="black"/>
                </a:solidFill>
                <a:latin typeface="Arial"/>
                <a:ea typeface="Arial"/>
                <a:cs typeface="Arial"/>
                <a:sym typeface="Arial"/>
              </a:endParaRPr>
            </a:p>
          </p:txBody>
        </p:sp>
        <p:sp>
          <p:nvSpPr>
            <p:cNvPr id="7" name="Freeform 6"/>
            <p:cNvSpPr>
              <a:spLocks/>
            </p:cNvSpPr>
            <p:nvPr/>
          </p:nvSpPr>
          <p:spPr bwMode="auto">
            <a:xfrm>
              <a:off x="1756939" y="1796501"/>
              <a:ext cx="177438" cy="860505"/>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p:spPr>
          <p:txBody>
            <a:bodyPr anchor="ctr"/>
            <a:lstStyle/>
            <a:p>
              <a:pPr eaLnBrk="1" fontAlgn="auto" hangingPunct="1">
                <a:spcBef>
                  <a:spcPts val="0"/>
                </a:spcBef>
                <a:spcAft>
                  <a:spcPts val="0"/>
                </a:spcAft>
                <a:defRPr/>
              </a:pPr>
              <a:endParaRPr lang="en-US" sz="1800" kern="0" dirty="0">
                <a:solidFill>
                  <a:prstClr val="black"/>
                </a:solidFill>
                <a:latin typeface="Arial"/>
                <a:ea typeface="Arial"/>
                <a:cs typeface="Arial"/>
                <a:sym typeface="Arial"/>
              </a:endParaRPr>
            </a:p>
          </p:txBody>
        </p:sp>
        <p:sp>
          <p:nvSpPr>
            <p:cNvPr id="8" name="Freeform 7"/>
            <p:cNvSpPr>
              <a:spLocks/>
            </p:cNvSpPr>
            <p:nvPr/>
          </p:nvSpPr>
          <p:spPr bwMode="auto">
            <a:xfrm>
              <a:off x="1934377" y="1972604"/>
              <a:ext cx="434922" cy="180106"/>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p:spPr>
          <p:txBody>
            <a:bodyPr anchor="ctr"/>
            <a:lstStyle/>
            <a:p>
              <a:pPr eaLnBrk="1" fontAlgn="auto" hangingPunct="1">
                <a:spcBef>
                  <a:spcPts val="0"/>
                </a:spcBef>
                <a:spcAft>
                  <a:spcPts val="0"/>
                </a:spcAft>
                <a:defRPr/>
              </a:pPr>
              <a:endParaRPr lang="en-US" sz="1800" kern="0" dirty="0">
                <a:solidFill>
                  <a:prstClr val="black"/>
                </a:solidFill>
                <a:latin typeface="Arial"/>
                <a:ea typeface="Arial"/>
                <a:cs typeface="Arial"/>
                <a:sym typeface="Arial"/>
              </a:endParaRPr>
            </a:p>
          </p:txBody>
        </p:sp>
        <p:sp>
          <p:nvSpPr>
            <p:cNvPr id="9" name="Freeform 8"/>
            <p:cNvSpPr>
              <a:spLocks/>
            </p:cNvSpPr>
            <p:nvPr/>
          </p:nvSpPr>
          <p:spPr bwMode="auto">
            <a:xfrm>
              <a:off x="609600" y="1354909"/>
              <a:ext cx="612359" cy="1178024"/>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p:spPr>
          <p:txBody>
            <a:bodyPr anchor="ctr"/>
            <a:lstStyle/>
            <a:p>
              <a:pPr eaLnBrk="1" fontAlgn="auto" hangingPunct="1">
                <a:spcBef>
                  <a:spcPts val="0"/>
                </a:spcBef>
                <a:spcAft>
                  <a:spcPts val="0"/>
                </a:spcAft>
                <a:defRPr/>
              </a:pPr>
              <a:endParaRPr lang="en-US" sz="1800" kern="0" dirty="0">
                <a:solidFill>
                  <a:prstClr val="black"/>
                </a:solidFill>
                <a:latin typeface="Arial"/>
                <a:ea typeface="Arial"/>
                <a:cs typeface="Arial"/>
                <a:sym typeface="Arial"/>
              </a:endParaRPr>
            </a:p>
          </p:txBody>
        </p:sp>
        <p:sp>
          <p:nvSpPr>
            <p:cNvPr id="10" name="Freeform 9"/>
            <p:cNvSpPr>
              <a:spLocks/>
            </p:cNvSpPr>
            <p:nvPr/>
          </p:nvSpPr>
          <p:spPr bwMode="auto">
            <a:xfrm>
              <a:off x="613603" y="2164717"/>
              <a:ext cx="1143337" cy="1395484"/>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p:spPr>
          <p:txBody>
            <a:bodyPr anchor="ctr"/>
            <a:lstStyle/>
            <a:p>
              <a:pPr eaLnBrk="1" fontAlgn="auto" hangingPunct="1">
                <a:spcBef>
                  <a:spcPts val="0"/>
                </a:spcBef>
                <a:spcAft>
                  <a:spcPts val="0"/>
                </a:spcAft>
                <a:defRPr/>
              </a:pPr>
              <a:endParaRPr lang="en-US" sz="1800" kern="0" dirty="0">
                <a:solidFill>
                  <a:prstClr val="black"/>
                </a:solidFill>
                <a:latin typeface="Arial"/>
                <a:ea typeface="Arial"/>
                <a:cs typeface="Arial"/>
                <a:sym typeface="Arial"/>
              </a:endParaRPr>
            </a:p>
          </p:txBody>
        </p:sp>
        <p:sp>
          <p:nvSpPr>
            <p:cNvPr id="11" name="Freeform 10"/>
            <p:cNvSpPr>
              <a:spLocks/>
            </p:cNvSpPr>
            <p:nvPr/>
          </p:nvSpPr>
          <p:spPr bwMode="auto">
            <a:xfrm>
              <a:off x="2293254" y="2432874"/>
              <a:ext cx="585677" cy="516303"/>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p:spPr>
          <p:txBody>
            <a:bodyPr anchor="ctr"/>
            <a:lstStyle/>
            <a:p>
              <a:pPr eaLnBrk="1" fontAlgn="auto" hangingPunct="1">
                <a:spcBef>
                  <a:spcPts val="0"/>
                </a:spcBef>
                <a:spcAft>
                  <a:spcPts val="0"/>
                </a:spcAft>
                <a:defRPr/>
              </a:pPr>
              <a:endParaRPr lang="en-US" sz="1800" kern="0" dirty="0">
                <a:solidFill>
                  <a:prstClr val="black"/>
                </a:solidFill>
                <a:latin typeface="Arial"/>
                <a:ea typeface="Arial"/>
                <a:cs typeface="Arial"/>
                <a:sym typeface="Arial"/>
              </a:endParaRPr>
            </a:p>
          </p:txBody>
        </p:sp>
      </p:grpSp>
      <p:grpSp>
        <p:nvGrpSpPr>
          <p:cNvPr id="12" name="Group 45"/>
          <p:cNvGrpSpPr/>
          <p:nvPr userDrawn="1"/>
        </p:nvGrpSpPr>
        <p:grpSpPr>
          <a:xfrm>
            <a:off x="852645" y="2924987"/>
            <a:ext cx="1007571" cy="1202461"/>
            <a:chOff x="612775" y="835025"/>
            <a:chExt cx="2700338" cy="4319588"/>
          </a:xfrm>
          <a:solidFill>
            <a:schemeClr val="tx1"/>
          </a:solidFill>
        </p:grpSpPr>
        <p:sp>
          <p:nvSpPr>
            <p:cNvPr id="13" name="Freeform 12"/>
            <p:cNvSpPr>
              <a:spLocks/>
            </p:cNvSpPr>
            <p:nvPr/>
          </p:nvSpPr>
          <p:spPr bwMode="auto">
            <a:xfrm>
              <a:off x="2401888" y="2170113"/>
              <a:ext cx="214313" cy="600075"/>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p:spPr>
          <p:txBody>
            <a:bodyPr/>
            <a:lstStyle/>
            <a:p>
              <a:pPr eaLnBrk="1" fontAlgn="auto" hangingPunct="1">
                <a:spcBef>
                  <a:spcPts val="0"/>
                </a:spcBef>
                <a:spcAft>
                  <a:spcPts val="0"/>
                </a:spcAft>
                <a:defRPr/>
              </a:pPr>
              <a:endParaRPr lang="en-US" sz="1800" kern="0" dirty="0">
                <a:solidFill>
                  <a:prstClr val="black"/>
                </a:solidFill>
                <a:latin typeface="Arial"/>
                <a:ea typeface="Arial"/>
                <a:cs typeface="Arial"/>
                <a:sym typeface="Arial"/>
              </a:endParaRPr>
            </a:p>
          </p:txBody>
        </p:sp>
        <p:sp>
          <p:nvSpPr>
            <p:cNvPr id="14" name="Freeform 13"/>
            <p:cNvSpPr>
              <a:spLocks/>
            </p:cNvSpPr>
            <p:nvPr/>
          </p:nvSpPr>
          <p:spPr bwMode="auto">
            <a:xfrm>
              <a:off x="1003300" y="835025"/>
              <a:ext cx="1279525" cy="2409825"/>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p:spPr>
          <p:txBody>
            <a:bodyPr/>
            <a:lstStyle/>
            <a:p>
              <a:pPr eaLnBrk="1" fontAlgn="auto" hangingPunct="1">
                <a:spcBef>
                  <a:spcPts val="0"/>
                </a:spcBef>
                <a:spcAft>
                  <a:spcPts val="0"/>
                </a:spcAft>
                <a:defRPr/>
              </a:pPr>
              <a:endParaRPr lang="en-US" sz="1800" kern="0" dirty="0">
                <a:solidFill>
                  <a:prstClr val="black"/>
                </a:solidFill>
                <a:latin typeface="Arial"/>
                <a:ea typeface="Arial"/>
                <a:cs typeface="Arial"/>
                <a:sym typeface="Arial"/>
              </a:endParaRPr>
            </a:p>
          </p:txBody>
        </p:sp>
        <p:sp>
          <p:nvSpPr>
            <p:cNvPr id="15" name="Freeform 14"/>
            <p:cNvSpPr>
              <a:spLocks/>
            </p:cNvSpPr>
            <p:nvPr/>
          </p:nvSpPr>
          <p:spPr bwMode="auto">
            <a:xfrm>
              <a:off x="1978025" y="1746250"/>
              <a:ext cx="211138" cy="1023938"/>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p:spPr>
          <p:txBody>
            <a:bodyPr/>
            <a:lstStyle/>
            <a:p>
              <a:pPr eaLnBrk="1" fontAlgn="auto" hangingPunct="1">
                <a:spcBef>
                  <a:spcPts val="0"/>
                </a:spcBef>
                <a:spcAft>
                  <a:spcPts val="0"/>
                </a:spcAft>
                <a:defRPr/>
              </a:pPr>
              <a:endParaRPr lang="en-US" sz="1800" kern="0" dirty="0">
                <a:solidFill>
                  <a:prstClr val="black"/>
                </a:solidFill>
                <a:latin typeface="Arial"/>
                <a:ea typeface="Arial"/>
                <a:cs typeface="Arial"/>
                <a:sym typeface="Arial"/>
              </a:endParaRPr>
            </a:p>
          </p:txBody>
        </p:sp>
        <p:sp>
          <p:nvSpPr>
            <p:cNvPr id="16" name="Freeform 15"/>
            <p:cNvSpPr>
              <a:spLocks/>
            </p:cNvSpPr>
            <p:nvPr/>
          </p:nvSpPr>
          <p:spPr bwMode="auto">
            <a:xfrm>
              <a:off x="2189163" y="1955800"/>
              <a:ext cx="517525" cy="214313"/>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p:spPr>
          <p:txBody>
            <a:bodyPr/>
            <a:lstStyle/>
            <a:p>
              <a:pPr eaLnBrk="1" fontAlgn="auto" hangingPunct="1">
                <a:spcBef>
                  <a:spcPts val="0"/>
                </a:spcBef>
                <a:spcAft>
                  <a:spcPts val="0"/>
                </a:spcAft>
                <a:defRPr/>
              </a:pPr>
              <a:endParaRPr lang="en-US" sz="1800" kern="0" dirty="0">
                <a:solidFill>
                  <a:prstClr val="black"/>
                </a:solidFill>
                <a:latin typeface="Arial"/>
                <a:ea typeface="Arial"/>
                <a:cs typeface="Arial"/>
                <a:sym typeface="Arial"/>
              </a:endParaRPr>
            </a:p>
          </p:txBody>
        </p:sp>
        <p:sp>
          <p:nvSpPr>
            <p:cNvPr id="17" name="Freeform 16"/>
            <p:cNvSpPr>
              <a:spLocks/>
            </p:cNvSpPr>
            <p:nvPr/>
          </p:nvSpPr>
          <p:spPr bwMode="auto">
            <a:xfrm>
              <a:off x="612775" y="1220788"/>
              <a:ext cx="728663" cy="1401763"/>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p:spPr>
          <p:txBody>
            <a:bodyPr/>
            <a:lstStyle/>
            <a:p>
              <a:pPr eaLnBrk="1" fontAlgn="auto" hangingPunct="1">
                <a:spcBef>
                  <a:spcPts val="0"/>
                </a:spcBef>
                <a:spcAft>
                  <a:spcPts val="0"/>
                </a:spcAft>
                <a:defRPr/>
              </a:pPr>
              <a:endParaRPr lang="en-US" sz="1800" kern="0" dirty="0">
                <a:solidFill>
                  <a:prstClr val="black"/>
                </a:solidFill>
                <a:latin typeface="Arial"/>
                <a:ea typeface="Arial"/>
                <a:cs typeface="Arial"/>
                <a:sym typeface="Arial"/>
              </a:endParaRPr>
            </a:p>
          </p:txBody>
        </p:sp>
        <p:sp>
          <p:nvSpPr>
            <p:cNvPr id="19" name="Freeform 18"/>
            <p:cNvSpPr>
              <a:spLocks/>
            </p:cNvSpPr>
            <p:nvPr/>
          </p:nvSpPr>
          <p:spPr bwMode="auto">
            <a:xfrm>
              <a:off x="617538" y="2184400"/>
              <a:ext cx="1360488" cy="1660525"/>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p:spPr>
          <p:txBody>
            <a:bodyPr/>
            <a:lstStyle/>
            <a:p>
              <a:pPr eaLnBrk="1" fontAlgn="auto" hangingPunct="1">
                <a:spcBef>
                  <a:spcPts val="0"/>
                </a:spcBef>
                <a:spcAft>
                  <a:spcPts val="0"/>
                </a:spcAft>
                <a:defRPr/>
              </a:pPr>
              <a:endParaRPr lang="en-US" sz="1800" kern="0" dirty="0">
                <a:solidFill>
                  <a:prstClr val="black"/>
                </a:solidFill>
                <a:latin typeface="Arial"/>
                <a:ea typeface="Arial"/>
                <a:cs typeface="Arial"/>
                <a:sym typeface="Arial"/>
              </a:endParaRPr>
            </a:p>
          </p:txBody>
        </p:sp>
        <p:sp>
          <p:nvSpPr>
            <p:cNvPr id="20" name="Freeform 19"/>
            <p:cNvSpPr>
              <a:spLocks/>
            </p:cNvSpPr>
            <p:nvPr/>
          </p:nvSpPr>
          <p:spPr bwMode="auto">
            <a:xfrm>
              <a:off x="2616200" y="2503488"/>
              <a:ext cx="696913" cy="614363"/>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p:spPr>
          <p:txBody>
            <a:bodyPr/>
            <a:lstStyle/>
            <a:p>
              <a:pPr eaLnBrk="1" fontAlgn="auto" hangingPunct="1">
                <a:spcBef>
                  <a:spcPts val="0"/>
                </a:spcBef>
                <a:spcAft>
                  <a:spcPts val="0"/>
                </a:spcAft>
                <a:defRPr/>
              </a:pPr>
              <a:endParaRPr lang="en-US" sz="1800" kern="0" dirty="0">
                <a:solidFill>
                  <a:prstClr val="black"/>
                </a:solidFill>
                <a:latin typeface="Arial"/>
                <a:ea typeface="Arial"/>
                <a:cs typeface="Arial"/>
                <a:sym typeface="Arial"/>
              </a:endParaRPr>
            </a:p>
          </p:txBody>
        </p:sp>
        <p:sp>
          <p:nvSpPr>
            <p:cNvPr id="21" name="Freeform 20"/>
            <p:cNvSpPr>
              <a:spLocks/>
            </p:cNvSpPr>
            <p:nvPr/>
          </p:nvSpPr>
          <p:spPr bwMode="auto">
            <a:xfrm>
              <a:off x="617538" y="4494213"/>
              <a:ext cx="520700" cy="660400"/>
            </a:xfrm>
            <a:custGeom>
              <a:avLst/>
              <a:gdLst>
                <a:gd name="T0" fmla="*/ 312 w 328"/>
                <a:gd name="T1" fmla="*/ 333 h 416"/>
                <a:gd name="T2" fmla="*/ 267 w 328"/>
                <a:gd name="T3" fmla="*/ 416 h 416"/>
                <a:gd name="T4" fmla="*/ 0 w 328"/>
                <a:gd name="T5" fmla="*/ 416 h 416"/>
                <a:gd name="T6" fmla="*/ 172 w 328"/>
                <a:gd name="T7" fmla="*/ 83 h 416"/>
                <a:gd name="T8" fmla="*/ 19 w 328"/>
                <a:gd name="T9" fmla="*/ 83 h 416"/>
                <a:gd name="T10" fmla="*/ 61 w 328"/>
                <a:gd name="T11" fmla="*/ 0 h 416"/>
                <a:gd name="T12" fmla="*/ 328 w 328"/>
                <a:gd name="T13" fmla="*/ 0 h 416"/>
                <a:gd name="T14" fmla="*/ 156 w 328"/>
                <a:gd name="T15" fmla="*/ 333 h 416"/>
                <a:gd name="T16" fmla="*/ 312 w 328"/>
                <a:gd name="T17" fmla="*/ 333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416">
                  <a:moveTo>
                    <a:pt x="312" y="333"/>
                  </a:moveTo>
                  <a:lnTo>
                    <a:pt x="267" y="416"/>
                  </a:lnTo>
                  <a:lnTo>
                    <a:pt x="0" y="416"/>
                  </a:lnTo>
                  <a:lnTo>
                    <a:pt x="172" y="83"/>
                  </a:lnTo>
                  <a:lnTo>
                    <a:pt x="19" y="83"/>
                  </a:lnTo>
                  <a:lnTo>
                    <a:pt x="61" y="0"/>
                  </a:lnTo>
                  <a:lnTo>
                    <a:pt x="328" y="0"/>
                  </a:lnTo>
                  <a:lnTo>
                    <a:pt x="156" y="333"/>
                  </a:lnTo>
                  <a:lnTo>
                    <a:pt x="312" y="333"/>
                  </a:lnTo>
                  <a:close/>
                </a:path>
              </a:pathLst>
            </a:custGeom>
            <a:grpFill/>
            <a:ln>
              <a:noFill/>
            </a:ln>
            <a:extLst/>
          </p:spPr>
          <p:txBody>
            <a:bodyPr/>
            <a:lstStyle/>
            <a:p>
              <a:pPr eaLnBrk="1" fontAlgn="auto" hangingPunct="1">
                <a:spcBef>
                  <a:spcPts val="0"/>
                </a:spcBef>
                <a:spcAft>
                  <a:spcPts val="0"/>
                </a:spcAft>
                <a:defRPr/>
              </a:pPr>
              <a:endParaRPr lang="en-US" sz="1800" kern="0" dirty="0">
                <a:solidFill>
                  <a:prstClr val="black"/>
                </a:solidFill>
                <a:latin typeface="Arial"/>
                <a:ea typeface="Arial"/>
                <a:cs typeface="Arial"/>
                <a:sym typeface="Arial"/>
              </a:endParaRPr>
            </a:p>
          </p:txBody>
        </p:sp>
        <p:sp>
          <p:nvSpPr>
            <p:cNvPr id="22" name="Freeform 21"/>
            <p:cNvSpPr>
              <a:spLocks/>
            </p:cNvSpPr>
            <p:nvPr/>
          </p:nvSpPr>
          <p:spPr bwMode="auto">
            <a:xfrm>
              <a:off x="1190625" y="4494213"/>
              <a:ext cx="379413" cy="660400"/>
            </a:xfrm>
            <a:custGeom>
              <a:avLst/>
              <a:gdLst>
                <a:gd name="T0" fmla="*/ 102 w 239"/>
                <a:gd name="T1" fmla="*/ 168 h 416"/>
                <a:gd name="T2" fmla="*/ 239 w 239"/>
                <a:gd name="T3" fmla="*/ 168 h 416"/>
                <a:gd name="T4" fmla="*/ 239 w 239"/>
                <a:gd name="T5" fmla="*/ 248 h 416"/>
                <a:gd name="T6" fmla="*/ 102 w 239"/>
                <a:gd name="T7" fmla="*/ 248 h 416"/>
                <a:gd name="T8" fmla="*/ 102 w 239"/>
                <a:gd name="T9" fmla="*/ 333 h 416"/>
                <a:gd name="T10" fmla="*/ 239 w 239"/>
                <a:gd name="T11" fmla="*/ 333 h 416"/>
                <a:gd name="T12" fmla="*/ 239 w 239"/>
                <a:gd name="T13" fmla="*/ 416 h 416"/>
                <a:gd name="T14" fmla="*/ 0 w 239"/>
                <a:gd name="T15" fmla="*/ 416 h 416"/>
                <a:gd name="T16" fmla="*/ 0 w 239"/>
                <a:gd name="T17" fmla="*/ 0 h 416"/>
                <a:gd name="T18" fmla="*/ 239 w 239"/>
                <a:gd name="T19" fmla="*/ 0 h 416"/>
                <a:gd name="T20" fmla="*/ 239 w 239"/>
                <a:gd name="T21" fmla="*/ 83 h 416"/>
                <a:gd name="T22" fmla="*/ 102 w 239"/>
                <a:gd name="T23" fmla="*/ 83 h 416"/>
                <a:gd name="T24" fmla="*/ 102 w 239"/>
                <a:gd name="T25" fmla="*/ 168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9" h="416">
                  <a:moveTo>
                    <a:pt x="102" y="168"/>
                  </a:moveTo>
                  <a:lnTo>
                    <a:pt x="239" y="168"/>
                  </a:lnTo>
                  <a:lnTo>
                    <a:pt x="239" y="248"/>
                  </a:lnTo>
                  <a:lnTo>
                    <a:pt x="102" y="248"/>
                  </a:lnTo>
                  <a:lnTo>
                    <a:pt x="102" y="333"/>
                  </a:lnTo>
                  <a:lnTo>
                    <a:pt x="239" y="333"/>
                  </a:lnTo>
                  <a:lnTo>
                    <a:pt x="239" y="416"/>
                  </a:lnTo>
                  <a:lnTo>
                    <a:pt x="0" y="416"/>
                  </a:lnTo>
                  <a:lnTo>
                    <a:pt x="0" y="0"/>
                  </a:lnTo>
                  <a:lnTo>
                    <a:pt x="239" y="0"/>
                  </a:lnTo>
                  <a:lnTo>
                    <a:pt x="239" y="83"/>
                  </a:lnTo>
                  <a:lnTo>
                    <a:pt x="102" y="83"/>
                  </a:lnTo>
                  <a:lnTo>
                    <a:pt x="102" y="168"/>
                  </a:lnTo>
                  <a:close/>
                </a:path>
              </a:pathLst>
            </a:custGeom>
            <a:grpFill/>
            <a:ln>
              <a:noFill/>
            </a:ln>
            <a:extLst/>
          </p:spPr>
          <p:txBody>
            <a:bodyPr/>
            <a:lstStyle/>
            <a:p>
              <a:pPr eaLnBrk="1" fontAlgn="auto" hangingPunct="1">
                <a:spcBef>
                  <a:spcPts val="0"/>
                </a:spcBef>
                <a:spcAft>
                  <a:spcPts val="0"/>
                </a:spcAft>
                <a:defRPr/>
              </a:pPr>
              <a:endParaRPr lang="en-US" sz="1800" kern="0" dirty="0">
                <a:solidFill>
                  <a:prstClr val="black"/>
                </a:solidFill>
                <a:latin typeface="Arial"/>
                <a:ea typeface="Arial"/>
                <a:cs typeface="Arial"/>
                <a:sym typeface="Arial"/>
              </a:endParaRPr>
            </a:p>
          </p:txBody>
        </p:sp>
        <p:sp>
          <p:nvSpPr>
            <p:cNvPr id="23" name="Freeform 22"/>
            <p:cNvSpPr>
              <a:spLocks noEditPoints="1"/>
            </p:cNvSpPr>
            <p:nvPr/>
          </p:nvSpPr>
          <p:spPr bwMode="auto">
            <a:xfrm>
              <a:off x="1641475" y="4494213"/>
              <a:ext cx="471488" cy="660400"/>
            </a:xfrm>
            <a:custGeom>
              <a:avLst/>
              <a:gdLst>
                <a:gd name="T0" fmla="*/ 60 w 126"/>
                <a:gd name="T1" fmla="*/ 0 h 176"/>
                <a:gd name="T2" fmla="*/ 104 w 126"/>
                <a:gd name="T3" fmla="*/ 9 h 176"/>
                <a:gd name="T4" fmla="*/ 124 w 126"/>
                <a:gd name="T5" fmla="*/ 48 h 176"/>
                <a:gd name="T6" fmla="*/ 112 w 126"/>
                <a:gd name="T7" fmla="*/ 78 h 176"/>
                <a:gd name="T8" fmla="*/ 93 w 126"/>
                <a:gd name="T9" fmla="*/ 89 h 176"/>
                <a:gd name="T10" fmla="*/ 114 w 126"/>
                <a:gd name="T11" fmla="*/ 99 h 176"/>
                <a:gd name="T12" fmla="*/ 126 w 126"/>
                <a:gd name="T13" fmla="*/ 129 h 176"/>
                <a:gd name="T14" fmla="*/ 108 w 126"/>
                <a:gd name="T15" fmla="*/ 168 h 176"/>
                <a:gd name="T16" fmla="*/ 71 w 126"/>
                <a:gd name="T17" fmla="*/ 176 h 176"/>
                <a:gd name="T18" fmla="*/ 0 w 126"/>
                <a:gd name="T19" fmla="*/ 176 h 176"/>
                <a:gd name="T20" fmla="*/ 0 w 126"/>
                <a:gd name="T21" fmla="*/ 0 h 176"/>
                <a:gd name="T22" fmla="*/ 60 w 126"/>
                <a:gd name="T23" fmla="*/ 0 h 176"/>
                <a:gd name="T24" fmla="*/ 42 w 126"/>
                <a:gd name="T25" fmla="*/ 73 h 176"/>
                <a:gd name="T26" fmla="*/ 53 w 126"/>
                <a:gd name="T27" fmla="*/ 73 h 176"/>
                <a:gd name="T28" fmla="*/ 80 w 126"/>
                <a:gd name="T29" fmla="*/ 52 h 176"/>
                <a:gd name="T30" fmla="*/ 52 w 126"/>
                <a:gd name="T31" fmla="*/ 32 h 176"/>
                <a:gd name="T32" fmla="*/ 42 w 126"/>
                <a:gd name="T33" fmla="*/ 32 h 176"/>
                <a:gd name="T34" fmla="*/ 42 w 126"/>
                <a:gd name="T35" fmla="*/ 73 h 176"/>
                <a:gd name="T36" fmla="*/ 42 w 126"/>
                <a:gd name="T37" fmla="*/ 145 h 176"/>
                <a:gd name="T38" fmla="*/ 58 w 126"/>
                <a:gd name="T39" fmla="*/ 145 h 176"/>
                <a:gd name="T40" fmla="*/ 83 w 126"/>
                <a:gd name="T41" fmla="*/ 125 h 176"/>
                <a:gd name="T42" fmla="*/ 74 w 126"/>
                <a:gd name="T43" fmla="*/ 107 h 176"/>
                <a:gd name="T44" fmla="*/ 52 w 126"/>
                <a:gd name="T45" fmla="*/ 104 h 176"/>
                <a:gd name="T46" fmla="*/ 42 w 126"/>
                <a:gd name="T47" fmla="*/ 104 h 176"/>
                <a:gd name="T48" fmla="*/ 42 w 126"/>
                <a:gd name="T49" fmla="*/ 14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6" h="176">
                  <a:moveTo>
                    <a:pt x="60" y="0"/>
                  </a:moveTo>
                  <a:cubicBezTo>
                    <a:pt x="82" y="0"/>
                    <a:pt x="95" y="3"/>
                    <a:pt x="104" y="9"/>
                  </a:cubicBezTo>
                  <a:cubicBezTo>
                    <a:pt x="116" y="16"/>
                    <a:pt x="124" y="31"/>
                    <a:pt x="124" y="48"/>
                  </a:cubicBezTo>
                  <a:cubicBezTo>
                    <a:pt x="124" y="60"/>
                    <a:pt x="120" y="71"/>
                    <a:pt x="112" y="78"/>
                  </a:cubicBezTo>
                  <a:cubicBezTo>
                    <a:pt x="107" y="84"/>
                    <a:pt x="103" y="86"/>
                    <a:pt x="93" y="89"/>
                  </a:cubicBezTo>
                  <a:cubicBezTo>
                    <a:pt x="104" y="91"/>
                    <a:pt x="109" y="93"/>
                    <a:pt x="114" y="99"/>
                  </a:cubicBezTo>
                  <a:cubicBezTo>
                    <a:pt x="122" y="106"/>
                    <a:pt x="126" y="116"/>
                    <a:pt x="126" y="129"/>
                  </a:cubicBezTo>
                  <a:cubicBezTo>
                    <a:pt x="126" y="145"/>
                    <a:pt x="120" y="160"/>
                    <a:pt x="108" y="168"/>
                  </a:cubicBezTo>
                  <a:cubicBezTo>
                    <a:pt x="100" y="173"/>
                    <a:pt x="89" y="176"/>
                    <a:pt x="71" y="176"/>
                  </a:cubicBezTo>
                  <a:cubicBezTo>
                    <a:pt x="0" y="176"/>
                    <a:pt x="0" y="176"/>
                    <a:pt x="0" y="176"/>
                  </a:cubicBezTo>
                  <a:cubicBezTo>
                    <a:pt x="0" y="0"/>
                    <a:pt x="0" y="0"/>
                    <a:pt x="0" y="0"/>
                  </a:cubicBezTo>
                  <a:lnTo>
                    <a:pt x="60" y="0"/>
                  </a:lnTo>
                  <a:close/>
                  <a:moveTo>
                    <a:pt x="42" y="73"/>
                  </a:moveTo>
                  <a:cubicBezTo>
                    <a:pt x="53" y="73"/>
                    <a:pt x="53" y="73"/>
                    <a:pt x="53" y="73"/>
                  </a:cubicBezTo>
                  <a:cubicBezTo>
                    <a:pt x="72" y="73"/>
                    <a:pt x="80" y="67"/>
                    <a:pt x="80" y="52"/>
                  </a:cubicBezTo>
                  <a:cubicBezTo>
                    <a:pt x="80" y="38"/>
                    <a:pt x="72" y="32"/>
                    <a:pt x="52" y="32"/>
                  </a:cubicBezTo>
                  <a:cubicBezTo>
                    <a:pt x="42" y="32"/>
                    <a:pt x="42" y="32"/>
                    <a:pt x="42" y="32"/>
                  </a:cubicBezTo>
                  <a:lnTo>
                    <a:pt x="42" y="73"/>
                  </a:lnTo>
                  <a:close/>
                  <a:moveTo>
                    <a:pt x="42" y="145"/>
                  </a:moveTo>
                  <a:cubicBezTo>
                    <a:pt x="58" y="145"/>
                    <a:pt x="58" y="145"/>
                    <a:pt x="58" y="145"/>
                  </a:cubicBezTo>
                  <a:cubicBezTo>
                    <a:pt x="76" y="145"/>
                    <a:pt x="83" y="139"/>
                    <a:pt x="83" y="125"/>
                  </a:cubicBezTo>
                  <a:cubicBezTo>
                    <a:pt x="83" y="117"/>
                    <a:pt x="80" y="111"/>
                    <a:pt x="74" y="107"/>
                  </a:cubicBezTo>
                  <a:cubicBezTo>
                    <a:pt x="69" y="104"/>
                    <a:pt x="65" y="104"/>
                    <a:pt x="52" y="104"/>
                  </a:cubicBezTo>
                  <a:cubicBezTo>
                    <a:pt x="42" y="104"/>
                    <a:pt x="42" y="104"/>
                    <a:pt x="42" y="104"/>
                  </a:cubicBezTo>
                  <a:lnTo>
                    <a:pt x="42" y="145"/>
                  </a:lnTo>
                  <a:close/>
                </a:path>
              </a:pathLst>
            </a:custGeom>
            <a:grpFill/>
            <a:ln>
              <a:noFill/>
            </a:ln>
            <a:extLst/>
          </p:spPr>
          <p:txBody>
            <a:bodyPr/>
            <a:lstStyle/>
            <a:p>
              <a:pPr eaLnBrk="1" fontAlgn="auto" hangingPunct="1">
                <a:spcBef>
                  <a:spcPts val="0"/>
                </a:spcBef>
                <a:spcAft>
                  <a:spcPts val="0"/>
                </a:spcAft>
                <a:defRPr/>
              </a:pPr>
              <a:endParaRPr lang="en-US" sz="1800" kern="0" dirty="0">
                <a:solidFill>
                  <a:prstClr val="black"/>
                </a:solidFill>
                <a:latin typeface="Arial"/>
                <a:ea typeface="Arial"/>
                <a:cs typeface="Arial"/>
                <a:sym typeface="Arial"/>
              </a:endParaRPr>
            </a:p>
          </p:txBody>
        </p:sp>
        <p:sp>
          <p:nvSpPr>
            <p:cNvPr id="24" name="Freeform 23"/>
            <p:cNvSpPr>
              <a:spLocks noEditPoints="1"/>
            </p:cNvSpPr>
            <p:nvPr/>
          </p:nvSpPr>
          <p:spPr bwMode="auto">
            <a:xfrm>
              <a:off x="2184400" y="4494213"/>
              <a:ext cx="495300" cy="660400"/>
            </a:xfrm>
            <a:custGeom>
              <a:avLst/>
              <a:gdLst>
                <a:gd name="T0" fmla="*/ 42 w 132"/>
                <a:gd name="T1" fmla="*/ 176 h 176"/>
                <a:gd name="T2" fmla="*/ 0 w 132"/>
                <a:gd name="T3" fmla="*/ 176 h 176"/>
                <a:gd name="T4" fmla="*/ 0 w 132"/>
                <a:gd name="T5" fmla="*/ 0 h 176"/>
                <a:gd name="T6" fmla="*/ 57 w 132"/>
                <a:gd name="T7" fmla="*/ 0 h 176"/>
                <a:gd name="T8" fmla="*/ 108 w 132"/>
                <a:gd name="T9" fmla="*/ 14 h 176"/>
                <a:gd name="T10" fmla="*/ 127 w 132"/>
                <a:gd name="T11" fmla="*/ 58 h 176"/>
                <a:gd name="T12" fmla="*/ 93 w 132"/>
                <a:gd name="T13" fmla="*/ 111 h 176"/>
                <a:gd name="T14" fmla="*/ 132 w 132"/>
                <a:gd name="T15" fmla="*/ 176 h 176"/>
                <a:gd name="T16" fmla="*/ 81 w 132"/>
                <a:gd name="T17" fmla="*/ 176 h 176"/>
                <a:gd name="T18" fmla="*/ 42 w 132"/>
                <a:gd name="T19" fmla="*/ 108 h 176"/>
                <a:gd name="T20" fmla="*/ 42 w 132"/>
                <a:gd name="T21" fmla="*/ 176 h 176"/>
                <a:gd name="T22" fmla="*/ 56 w 132"/>
                <a:gd name="T23" fmla="*/ 84 h 176"/>
                <a:gd name="T24" fmla="*/ 84 w 132"/>
                <a:gd name="T25" fmla="*/ 60 h 176"/>
                <a:gd name="T26" fmla="*/ 59 w 132"/>
                <a:gd name="T27" fmla="*/ 35 h 176"/>
                <a:gd name="T28" fmla="*/ 42 w 132"/>
                <a:gd name="T29" fmla="*/ 35 h 176"/>
                <a:gd name="T30" fmla="*/ 42 w 132"/>
                <a:gd name="T31" fmla="*/ 84 h 176"/>
                <a:gd name="T32" fmla="*/ 56 w 132"/>
                <a:gd name="T33" fmla="*/ 8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2" h="176">
                  <a:moveTo>
                    <a:pt x="42" y="176"/>
                  </a:moveTo>
                  <a:cubicBezTo>
                    <a:pt x="0" y="176"/>
                    <a:pt x="0" y="176"/>
                    <a:pt x="0" y="176"/>
                  </a:cubicBezTo>
                  <a:cubicBezTo>
                    <a:pt x="0" y="0"/>
                    <a:pt x="0" y="0"/>
                    <a:pt x="0" y="0"/>
                  </a:cubicBezTo>
                  <a:cubicBezTo>
                    <a:pt x="57" y="0"/>
                    <a:pt x="57" y="0"/>
                    <a:pt x="57" y="0"/>
                  </a:cubicBezTo>
                  <a:cubicBezTo>
                    <a:pt x="80" y="0"/>
                    <a:pt x="96" y="5"/>
                    <a:pt x="108" y="14"/>
                  </a:cubicBezTo>
                  <a:cubicBezTo>
                    <a:pt x="120" y="23"/>
                    <a:pt x="127" y="39"/>
                    <a:pt x="127" y="58"/>
                  </a:cubicBezTo>
                  <a:cubicBezTo>
                    <a:pt x="127" y="85"/>
                    <a:pt x="116" y="102"/>
                    <a:pt x="93" y="111"/>
                  </a:cubicBezTo>
                  <a:cubicBezTo>
                    <a:pt x="132" y="176"/>
                    <a:pt x="132" y="176"/>
                    <a:pt x="132" y="176"/>
                  </a:cubicBezTo>
                  <a:cubicBezTo>
                    <a:pt x="81" y="176"/>
                    <a:pt x="81" y="176"/>
                    <a:pt x="81" y="176"/>
                  </a:cubicBezTo>
                  <a:cubicBezTo>
                    <a:pt x="42" y="108"/>
                    <a:pt x="42" y="108"/>
                    <a:pt x="42" y="108"/>
                  </a:cubicBezTo>
                  <a:lnTo>
                    <a:pt x="42" y="176"/>
                  </a:lnTo>
                  <a:close/>
                  <a:moveTo>
                    <a:pt x="56" y="84"/>
                  </a:moveTo>
                  <a:cubicBezTo>
                    <a:pt x="73" y="84"/>
                    <a:pt x="84" y="75"/>
                    <a:pt x="84" y="60"/>
                  </a:cubicBezTo>
                  <a:cubicBezTo>
                    <a:pt x="84" y="45"/>
                    <a:pt x="74" y="35"/>
                    <a:pt x="59" y="35"/>
                  </a:cubicBezTo>
                  <a:cubicBezTo>
                    <a:pt x="42" y="35"/>
                    <a:pt x="42" y="35"/>
                    <a:pt x="42" y="35"/>
                  </a:cubicBezTo>
                  <a:cubicBezTo>
                    <a:pt x="42" y="84"/>
                    <a:pt x="42" y="84"/>
                    <a:pt x="42" y="84"/>
                  </a:cubicBezTo>
                  <a:lnTo>
                    <a:pt x="56" y="84"/>
                  </a:lnTo>
                  <a:close/>
                </a:path>
              </a:pathLst>
            </a:custGeom>
            <a:grpFill/>
            <a:ln>
              <a:noFill/>
            </a:ln>
            <a:extLst/>
          </p:spPr>
          <p:txBody>
            <a:bodyPr/>
            <a:lstStyle/>
            <a:p>
              <a:pPr eaLnBrk="1" fontAlgn="auto" hangingPunct="1">
                <a:spcBef>
                  <a:spcPts val="0"/>
                </a:spcBef>
                <a:spcAft>
                  <a:spcPts val="0"/>
                </a:spcAft>
                <a:defRPr/>
              </a:pPr>
              <a:endParaRPr lang="en-US" sz="1800" kern="0" dirty="0">
                <a:solidFill>
                  <a:prstClr val="black"/>
                </a:solidFill>
                <a:latin typeface="Arial"/>
                <a:ea typeface="Arial"/>
                <a:cs typeface="Arial"/>
                <a:sym typeface="Arial"/>
              </a:endParaRPr>
            </a:p>
          </p:txBody>
        </p:sp>
        <p:sp>
          <p:nvSpPr>
            <p:cNvPr id="25" name="Freeform 24"/>
            <p:cNvSpPr>
              <a:spLocks noEditPoints="1"/>
            </p:cNvSpPr>
            <p:nvPr/>
          </p:nvSpPr>
          <p:spPr bwMode="auto">
            <a:xfrm>
              <a:off x="2679700" y="4494213"/>
              <a:ext cx="633413" cy="660400"/>
            </a:xfrm>
            <a:custGeom>
              <a:avLst/>
              <a:gdLst>
                <a:gd name="T0" fmla="*/ 265 w 399"/>
                <a:gd name="T1" fmla="*/ 0 h 416"/>
                <a:gd name="T2" fmla="*/ 135 w 399"/>
                <a:gd name="T3" fmla="*/ 0 h 416"/>
                <a:gd name="T4" fmla="*/ 0 w 399"/>
                <a:gd name="T5" fmla="*/ 416 h 416"/>
                <a:gd name="T6" fmla="*/ 106 w 399"/>
                <a:gd name="T7" fmla="*/ 416 h 416"/>
                <a:gd name="T8" fmla="*/ 130 w 399"/>
                <a:gd name="T9" fmla="*/ 335 h 416"/>
                <a:gd name="T10" fmla="*/ 265 w 399"/>
                <a:gd name="T11" fmla="*/ 335 h 416"/>
                <a:gd name="T12" fmla="*/ 291 w 399"/>
                <a:gd name="T13" fmla="*/ 416 h 416"/>
                <a:gd name="T14" fmla="*/ 399 w 399"/>
                <a:gd name="T15" fmla="*/ 416 h 416"/>
                <a:gd name="T16" fmla="*/ 265 w 399"/>
                <a:gd name="T17" fmla="*/ 0 h 416"/>
                <a:gd name="T18" fmla="*/ 156 w 399"/>
                <a:gd name="T19" fmla="*/ 253 h 416"/>
                <a:gd name="T20" fmla="*/ 199 w 399"/>
                <a:gd name="T21" fmla="*/ 120 h 416"/>
                <a:gd name="T22" fmla="*/ 239 w 399"/>
                <a:gd name="T23" fmla="*/ 253 h 416"/>
                <a:gd name="T24" fmla="*/ 156 w 399"/>
                <a:gd name="T25" fmla="*/ 253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16">
                  <a:moveTo>
                    <a:pt x="265" y="0"/>
                  </a:moveTo>
                  <a:lnTo>
                    <a:pt x="135" y="0"/>
                  </a:lnTo>
                  <a:lnTo>
                    <a:pt x="0" y="416"/>
                  </a:lnTo>
                  <a:lnTo>
                    <a:pt x="106" y="416"/>
                  </a:lnTo>
                  <a:lnTo>
                    <a:pt x="130" y="335"/>
                  </a:lnTo>
                  <a:lnTo>
                    <a:pt x="265" y="335"/>
                  </a:lnTo>
                  <a:lnTo>
                    <a:pt x="291" y="416"/>
                  </a:lnTo>
                  <a:lnTo>
                    <a:pt x="399" y="416"/>
                  </a:lnTo>
                  <a:lnTo>
                    <a:pt x="265" y="0"/>
                  </a:lnTo>
                  <a:close/>
                  <a:moveTo>
                    <a:pt x="156" y="253"/>
                  </a:moveTo>
                  <a:lnTo>
                    <a:pt x="199" y="120"/>
                  </a:lnTo>
                  <a:lnTo>
                    <a:pt x="239" y="253"/>
                  </a:lnTo>
                  <a:lnTo>
                    <a:pt x="156" y="253"/>
                  </a:lnTo>
                  <a:close/>
                </a:path>
              </a:pathLst>
            </a:custGeom>
            <a:grpFill/>
            <a:ln>
              <a:noFill/>
            </a:ln>
            <a:extLst/>
          </p:spPr>
          <p:txBody>
            <a:bodyPr/>
            <a:lstStyle/>
            <a:p>
              <a:pPr eaLnBrk="1" fontAlgn="auto" hangingPunct="1">
                <a:spcBef>
                  <a:spcPts val="0"/>
                </a:spcBef>
                <a:spcAft>
                  <a:spcPts val="0"/>
                </a:spcAft>
                <a:defRPr/>
              </a:pPr>
              <a:endParaRPr lang="en-US" sz="1800" kern="0" dirty="0">
                <a:solidFill>
                  <a:prstClr val="black"/>
                </a:solidFill>
                <a:latin typeface="Arial"/>
                <a:ea typeface="Arial"/>
                <a:cs typeface="Arial"/>
                <a:sym typeface="Arial"/>
              </a:endParaRPr>
            </a:p>
          </p:txBody>
        </p:sp>
      </p:grpSp>
      <p:sp>
        <p:nvSpPr>
          <p:cNvPr id="26" name="Rectangle 25"/>
          <p:cNvSpPr/>
          <p:nvPr userDrawn="1"/>
        </p:nvSpPr>
        <p:spPr>
          <a:xfrm>
            <a:off x="2451646" y="6415822"/>
            <a:ext cx="8374439" cy="338554"/>
          </a:xfrm>
          <a:prstGeom prst="rect">
            <a:avLst/>
          </a:prstGeom>
        </p:spPr>
        <p:txBody>
          <a:bodyPr wrap="square">
            <a:spAutoFit/>
          </a:bodyPr>
          <a:lstStyle/>
          <a:p>
            <a:r>
              <a:rPr lang="en-US" sz="800" dirty="0">
                <a:latin typeface="ProximaNova-Light"/>
              </a:rPr>
              <a:t>©2016 ZIH Corp and/or its affiliates. All rights reserved.  and the stylized  head are trademarks of ZIH Corp, registered in many jurisdictions worldwide. All other trademarks are the property of their respective owners.</a:t>
            </a:r>
            <a:endParaRPr lang="en-US" sz="1800" dirty="0"/>
          </a:p>
        </p:txBody>
      </p:sp>
      <p:sp>
        <p:nvSpPr>
          <p:cNvPr id="18" name="Rectangle 17"/>
          <p:cNvSpPr/>
          <p:nvPr userDrawn="1"/>
        </p:nvSpPr>
        <p:spPr>
          <a:xfrm>
            <a:off x="2497016" y="2888646"/>
            <a:ext cx="3646983" cy="553998"/>
          </a:xfrm>
          <a:prstGeom prst="rect">
            <a:avLst/>
          </a:prstGeom>
        </p:spPr>
        <p:txBody>
          <a:bodyPr wrap="none" lIns="0" tIns="45720" rIns="91440" bIns="45720">
            <a:noAutofit/>
          </a:bodyPr>
          <a:lstStyle/>
          <a:p>
            <a:pPr>
              <a:spcAft>
                <a:spcPts val="0"/>
              </a:spcAft>
            </a:pPr>
            <a:r>
              <a:rPr lang="en-US" sz="3600" b="1" dirty="0"/>
              <a:t>THANK YOU</a:t>
            </a:r>
          </a:p>
        </p:txBody>
      </p:sp>
    </p:spTree>
    <p:extLst>
      <p:ext uri="{BB962C8B-B14F-4D97-AF65-F5344CB8AC3E}">
        <p14:creationId xmlns:p14="http://schemas.microsoft.com/office/powerpoint/2010/main" val="191667863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with Product Phot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14059" y="1646589"/>
            <a:ext cx="5689214" cy="2494811"/>
          </a:xfrm>
          <a:prstGeom prst="rect">
            <a:avLst/>
          </a:prstGeom>
        </p:spPr>
        <p:txBody>
          <a:bodyPr lIns="0" tIns="0" rIns="0" bIns="0"/>
          <a:lstStyle>
            <a:lvl1pPr marL="0" marR="0" indent="0" algn="l" defTabSz="1218895" rtl="0" eaLnBrk="0" fontAlgn="base" latinLnBrk="0" hangingPunct="0">
              <a:lnSpc>
                <a:spcPts val="6665"/>
              </a:lnSpc>
              <a:spcBef>
                <a:spcPct val="0"/>
              </a:spcBef>
              <a:spcAft>
                <a:spcPct val="0"/>
              </a:spcAft>
              <a:buClrTx/>
              <a:buSzTx/>
              <a:buFontTx/>
              <a:buNone/>
              <a:tabLst/>
              <a:defRPr sz="6665" baseline="0">
                <a:solidFill>
                  <a:srgbClr val="000000"/>
                </a:solidFill>
              </a:defRPr>
            </a:lvl1pPr>
          </a:lstStyle>
          <a:p>
            <a:r>
              <a:rPr lang="en-US" dirty="0"/>
              <a:t>CLICK TO ADD TITLE</a:t>
            </a:r>
            <a:br>
              <a:rPr lang="en-US" dirty="0"/>
            </a:br>
            <a:endParaRPr lang="en-US" dirty="0"/>
          </a:p>
        </p:txBody>
      </p:sp>
      <p:sp>
        <p:nvSpPr>
          <p:cNvPr id="3" name="Subtitle 2"/>
          <p:cNvSpPr>
            <a:spLocks noGrp="1"/>
          </p:cNvSpPr>
          <p:nvPr>
            <p:ph type="subTitle" idx="1"/>
          </p:nvPr>
        </p:nvSpPr>
        <p:spPr>
          <a:xfrm>
            <a:off x="714059" y="5711826"/>
            <a:ext cx="9810311" cy="796127"/>
          </a:xfrm>
          <a:prstGeom prst="rect">
            <a:avLst/>
          </a:prstGeom>
        </p:spPr>
        <p:txBody>
          <a:bodyPr lIns="0" tIns="0" rIns="0" bIns="0"/>
          <a:lstStyle>
            <a:lvl1pPr marL="0" indent="0" algn="l">
              <a:spcBef>
                <a:spcPts val="0"/>
              </a:spcBef>
              <a:buNone/>
              <a:defRPr/>
            </a:lvl1pPr>
            <a:lvl2pPr marL="609385" indent="0" algn="ctr">
              <a:buNone/>
              <a:defRPr/>
            </a:lvl2pPr>
            <a:lvl3pPr marL="1218769" indent="0" algn="ctr">
              <a:buNone/>
              <a:defRPr/>
            </a:lvl3pPr>
            <a:lvl4pPr marL="1828154" indent="0" algn="ctr">
              <a:buNone/>
              <a:defRPr/>
            </a:lvl4pPr>
            <a:lvl5pPr marL="2437537" indent="0" algn="ctr">
              <a:buNone/>
              <a:defRPr/>
            </a:lvl5pPr>
            <a:lvl6pPr marL="3046922" indent="0" algn="ctr">
              <a:buNone/>
              <a:defRPr/>
            </a:lvl6pPr>
            <a:lvl7pPr marL="3656306" indent="0" algn="ctr">
              <a:buNone/>
              <a:defRPr/>
            </a:lvl7pPr>
            <a:lvl8pPr marL="4265691" indent="0" algn="ctr">
              <a:buNone/>
              <a:defRPr/>
            </a:lvl8pPr>
            <a:lvl9pPr marL="4875074" indent="0" algn="ctr">
              <a:buNone/>
              <a:defRPr/>
            </a:lvl9pPr>
          </a:lstStyle>
          <a:p>
            <a:r>
              <a:rPr lang="en-US" dirty="0"/>
              <a:t>Click to edit Master subtitle style</a:t>
            </a:r>
          </a:p>
        </p:txBody>
      </p:sp>
      <p:sp>
        <p:nvSpPr>
          <p:cNvPr id="5" name="Text Placeholder 4"/>
          <p:cNvSpPr>
            <a:spLocks noGrp="1"/>
          </p:cNvSpPr>
          <p:nvPr>
            <p:ph type="body" sz="quarter" idx="10"/>
          </p:nvPr>
        </p:nvSpPr>
        <p:spPr>
          <a:xfrm>
            <a:off x="714059" y="3316258"/>
            <a:ext cx="5710246" cy="1562100"/>
          </a:xfrm>
          <a:prstGeom prst="rect">
            <a:avLst/>
          </a:prstGeom>
        </p:spPr>
        <p:txBody>
          <a:bodyPr lIns="0" tIns="0" rIns="0" bIns="0">
            <a:normAutofit/>
          </a:bodyPr>
          <a:lstStyle>
            <a:lvl1pPr marL="0" indent="0">
              <a:buNone/>
              <a:defRPr sz="3732" b="1" cap="all"/>
            </a:lvl1pPr>
          </a:lstStyle>
          <a:p>
            <a:pPr lvl="0"/>
            <a:endParaRPr lang="en-US" dirty="0"/>
          </a:p>
        </p:txBody>
      </p:sp>
    </p:spTree>
    <p:extLst>
      <p:ext uri="{BB962C8B-B14F-4D97-AF65-F5344CB8AC3E}">
        <p14:creationId xmlns:p14="http://schemas.microsoft.com/office/powerpoint/2010/main" val="407095623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peaker Slides">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519783" y="2461818"/>
            <a:ext cx="5689214" cy="1489393"/>
          </a:xfrm>
          <a:prstGeom prst="rect">
            <a:avLst/>
          </a:prstGeom>
        </p:spPr>
        <p:txBody>
          <a:bodyPr lIns="0" tIns="0" rIns="0" bIns="0"/>
          <a:lstStyle>
            <a:lvl1pPr marL="0" marR="0" indent="0" algn="r" defTabSz="1218895" rtl="0" eaLnBrk="0" fontAlgn="base" latinLnBrk="0" hangingPunct="0">
              <a:lnSpc>
                <a:spcPct val="75000"/>
              </a:lnSpc>
              <a:spcBef>
                <a:spcPct val="0"/>
              </a:spcBef>
              <a:spcAft>
                <a:spcPct val="0"/>
              </a:spcAft>
              <a:buClrTx/>
              <a:buSzTx/>
              <a:buFontTx/>
              <a:buNone/>
              <a:tabLst/>
              <a:defRPr sz="6398" cap="all" baseline="0">
                <a:solidFill>
                  <a:srgbClr val="FFFFFF"/>
                </a:solidFill>
              </a:defRPr>
            </a:lvl1pPr>
          </a:lstStyle>
          <a:p>
            <a:r>
              <a:rPr lang="en-US" dirty="0"/>
              <a:t>CLICK TO ADD Name</a:t>
            </a:r>
            <a:br>
              <a:rPr lang="en-US" dirty="0"/>
            </a:br>
            <a:endParaRPr lang="en-US" dirty="0"/>
          </a:p>
        </p:txBody>
      </p:sp>
      <p:sp>
        <p:nvSpPr>
          <p:cNvPr id="5" name="Text Placeholder 4"/>
          <p:cNvSpPr>
            <a:spLocks noGrp="1"/>
          </p:cNvSpPr>
          <p:nvPr>
            <p:ph type="body" sz="quarter" idx="10"/>
          </p:nvPr>
        </p:nvSpPr>
        <p:spPr>
          <a:xfrm>
            <a:off x="3842896" y="4006047"/>
            <a:ext cx="5374119" cy="776200"/>
          </a:xfrm>
          <a:prstGeom prst="rect">
            <a:avLst/>
          </a:prstGeom>
        </p:spPr>
        <p:txBody>
          <a:bodyPr lIns="0" tIns="0" rIns="0" bIns="0">
            <a:normAutofit/>
          </a:bodyPr>
          <a:lstStyle>
            <a:lvl1pPr marL="0" indent="0" algn="r">
              <a:lnSpc>
                <a:spcPts val="1680"/>
              </a:lnSpc>
              <a:buNone/>
              <a:defRPr sz="2399" b="0" cap="all">
                <a:solidFill>
                  <a:schemeClr val="bg1"/>
                </a:solidFill>
              </a:defRPr>
            </a:lvl1pPr>
          </a:lstStyle>
          <a:p>
            <a:pPr lvl="0"/>
            <a:endParaRPr lang="en-US" dirty="0"/>
          </a:p>
        </p:txBody>
      </p:sp>
      <p:sp>
        <p:nvSpPr>
          <p:cNvPr id="9" name="Rectangle 8"/>
          <p:cNvSpPr/>
          <p:nvPr userDrawn="1"/>
        </p:nvSpPr>
        <p:spPr>
          <a:xfrm>
            <a:off x="1" y="0"/>
            <a:ext cx="2463205"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2399" dirty="0">
              <a:solidFill>
                <a:srgbClr val="FFFFFF"/>
              </a:solidFill>
            </a:endParaRPr>
          </a:p>
        </p:txBody>
      </p:sp>
      <p:pic>
        <p:nvPicPr>
          <p:cNvPr id="12" name="Picture 1" descr="Zebra Logo Main.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27966" y="2621492"/>
            <a:ext cx="1007271" cy="161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Picture Placeholder 12"/>
          <p:cNvSpPr>
            <a:spLocks noGrp="1"/>
          </p:cNvSpPr>
          <p:nvPr>
            <p:ph type="pic" sz="quarter" idx="11"/>
          </p:nvPr>
        </p:nvSpPr>
        <p:spPr>
          <a:xfrm>
            <a:off x="9500891" y="2061066"/>
            <a:ext cx="2123110" cy="2123663"/>
          </a:xfrm>
        </p:spPr>
        <p:txBody>
          <a:bodyPr/>
          <a:lstStyle/>
          <a:p>
            <a:endParaRPr lang="en-US" dirty="0"/>
          </a:p>
        </p:txBody>
      </p:sp>
    </p:spTree>
    <p:extLst>
      <p:ext uri="{BB962C8B-B14F-4D97-AF65-F5344CB8AC3E}">
        <p14:creationId xmlns:p14="http://schemas.microsoft.com/office/powerpoint/2010/main" val="67594344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7206" y="2621280"/>
            <a:ext cx="7643041" cy="1876424"/>
          </a:xfrm>
          <a:prstGeom prst="rect">
            <a:avLst/>
          </a:prstGeom>
        </p:spPr>
        <p:txBody>
          <a:bodyPr lIns="0" anchor="t" anchorCtr="0"/>
          <a:lstStyle>
            <a:lvl1pPr>
              <a:lnSpc>
                <a:spcPct val="90000"/>
              </a:lnSpc>
              <a:defRPr sz="4799" cap="all" baseline="0">
                <a:solidFill>
                  <a:srgbClr val="FFFFFF"/>
                </a:solidFill>
              </a:defRPr>
            </a:lvl1pPr>
          </a:lstStyle>
          <a:p>
            <a:r>
              <a:rPr lang="en-US" dirty="0"/>
              <a:t>Click to edit DIVIDER title style</a:t>
            </a:r>
          </a:p>
        </p:txBody>
      </p:sp>
      <p:sp>
        <p:nvSpPr>
          <p:cNvPr id="53" name="Rectangle 52"/>
          <p:cNvSpPr/>
          <p:nvPr userDrawn="1"/>
        </p:nvSpPr>
        <p:spPr>
          <a:xfrm>
            <a:off x="1" y="0"/>
            <a:ext cx="2463205"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2399" dirty="0">
              <a:solidFill>
                <a:srgbClr val="FFFFFF"/>
              </a:solidFill>
            </a:endParaRPr>
          </a:p>
        </p:txBody>
      </p:sp>
      <p:pic>
        <p:nvPicPr>
          <p:cNvPr id="54" name="Picture 1" descr="Zebra Logo Main.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27966" y="2621492"/>
            <a:ext cx="1007271" cy="161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64904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line-subhead-copy">
    <p:spTree>
      <p:nvGrpSpPr>
        <p:cNvPr id="1" name=""/>
        <p:cNvGrpSpPr/>
        <p:nvPr/>
      </p:nvGrpSpPr>
      <p:grpSpPr>
        <a:xfrm>
          <a:off x="0" y="0"/>
          <a:ext cx="0" cy="0"/>
          <a:chOff x="0" y="0"/>
          <a:chExt cx="0" cy="0"/>
        </a:xfrm>
      </p:grpSpPr>
      <p:sp>
        <p:nvSpPr>
          <p:cNvPr id="2" name="Title 1"/>
          <p:cNvSpPr>
            <a:spLocks noGrp="1"/>
          </p:cNvSpPr>
          <p:nvPr>
            <p:ph type="title"/>
          </p:nvPr>
        </p:nvSpPr>
        <p:spPr>
          <a:xfrm>
            <a:off x="414271" y="999744"/>
            <a:ext cx="11353811" cy="457200"/>
          </a:xfrm>
          <a:prstGeom prst="rect">
            <a:avLst/>
          </a:prstGeom>
        </p:spPr>
        <p:txBody>
          <a:bodyPr/>
          <a:lstStyle/>
          <a:p>
            <a:r>
              <a:rPr lang="en-US" dirty="0"/>
              <a:t>Click to edit Master title style</a:t>
            </a:r>
          </a:p>
        </p:txBody>
      </p:sp>
      <p:sp>
        <p:nvSpPr>
          <p:cNvPr id="8" name="Text Placeholder 7"/>
          <p:cNvSpPr>
            <a:spLocks noGrp="1"/>
          </p:cNvSpPr>
          <p:nvPr>
            <p:ph type="body" sz="quarter" idx="11" hasCustomPrompt="1"/>
          </p:nvPr>
        </p:nvSpPr>
        <p:spPr>
          <a:xfrm>
            <a:off x="414271" y="1520061"/>
            <a:ext cx="11353898" cy="781051"/>
          </a:xfrm>
          <a:prstGeom prst="rect">
            <a:avLst/>
          </a:prstGeom>
        </p:spPr>
        <p:txBody>
          <a:bodyPr vert="horz"/>
          <a:lstStyle>
            <a:lvl1pPr marL="0" indent="0">
              <a:buFontTx/>
              <a:buNone/>
              <a:defRPr sz="2399" b="1"/>
            </a:lvl1pPr>
          </a:lstStyle>
          <a:p>
            <a:pPr lvl="0"/>
            <a:r>
              <a:rPr lang="en-US" dirty="0"/>
              <a:t>Click to edit Master Subhead styles</a:t>
            </a:r>
          </a:p>
        </p:txBody>
      </p:sp>
      <p:sp>
        <p:nvSpPr>
          <p:cNvPr id="9" name="Content Placeholder 2"/>
          <p:cNvSpPr>
            <a:spLocks noGrp="1"/>
          </p:cNvSpPr>
          <p:nvPr>
            <p:ph sz="half" idx="1"/>
          </p:nvPr>
        </p:nvSpPr>
        <p:spPr>
          <a:xfrm>
            <a:off x="421691" y="2085001"/>
            <a:ext cx="11356898" cy="4297547"/>
          </a:xfrm>
          <a:prstGeom prst="rect">
            <a:avLst/>
          </a:prstGeom>
        </p:spPr>
        <p:txBody>
          <a:bodyPr/>
          <a:lstStyle>
            <a:lvl1pPr marL="222195" indent="-222195">
              <a:spcBef>
                <a:spcPts val="1200"/>
              </a:spcBef>
              <a:buClr>
                <a:schemeClr val="accent1"/>
              </a:buClr>
              <a:defRPr sz="2133" b="0"/>
            </a:lvl1pPr>
            <a:lvl2pPr marL="461318" indent="-217963">
              <a:lnSpc>
                <a:spcPct val="100000"/>
              </a:lnSpc>
              <a:spcBef>
                <a:spcPts val="800"/>
              </a:spcBef>
              <a:buClrTx/>
              <a:buFont typeface="Arial"/>
              <a:buChar char="–"/>
              <a:defRPr sz="1866"/>
            </a:lvl2pPr>
            <a:lvl3pPr marL="683513" indent="-222195" defTabSz="1136367">
              <a:spcBef>
                <a:spcPts val="800"/>
              </a:spcBef>
              <a:buClrTx/>
              <a:buFont typeface="Arial" panose="020B0604020202020204" pitchFamily="34" charset="0"/>
              <a:buChar char="•"/>
              <a:defRPr sz="1600"/>
            </a:lvl3pPr>
            <a:lvl4pPr>
              <a:defRPr sz="2399"/>
            </a:lvl4pPr>
            <a:lvl5pPr>
              <a:defRPr sz="2399"/>
            </a:lvl5pPr>
            <a:lvl6pPr>
              <a:defRPr sz="2399"/>
            </a:lvl6pPr>
            <a:lvl7pPr>
              <a:defRPr sz="2399"/>
            </a:lvl7pPr>
            <a:lvl8pPr>
              <a:defRPr sz="2399"/>
            </a:lvl8pPr>
            <a:lvl9pPr>
              <a:defRPr sz="2399"/>
            </a:lvl9pPr>
          </a:lstStyle>
          <a:p>
            <a:pPr lvl="0"/>
            <a:r>
              <a:rPr lang="en-US" dirty="0"/>
              <a:t>Click to edit Master text styles</a:t>
            </a:r>
          </a:p>
          <a:p>
            <a:pPr lvl="1"/>
            <a:r>
              <a:rPr lang="en-US" dirty="0"/>
              <a:t>Second level</a:t>
            </a:r>
          </a:p>
          <a:p>
            <a:pPr lvl="2"/>
            <a:r>
              <a:rPr lang="en-US" dirty="0"/>
              <a:t>Third level</a:t>
            </a:r>
          </a:p>
        </p:txBody>
      </p:sp>
      <p:sp>
        <p:nvSpPr>
          <p:cNvPr id="6" name="Slide Number Placeholder 1"/>
          <p:cNvSpPr>
            <a:spLocks noGrp="1"/>
          </p:cNvSpPr>
          <p:nvPr>
            <p:ph type="sldNum" sz="quarter" idx="4"/>
          </p:nvPr>
        </p:nvSpPr>
        <p:spPr>
          <a:xfrm>
            <a:off x="220076" y="6314277"/>
            <a:ext cx="1054464" cy="366183"/>
          </a:xfrm>
          <a:prstGeom prst="rect">
            <a:avLst/>
          </a:prstGeom>
        </p:spPr>
        <p:txBody>
          <a:bodyPr vert="horz" lIns="0" tIns="0" rIns="0" bIns="0" rtlCol="0" anchor="b"/>
          <a:lstStyle>
            <a:lvl1pPr algn="l">
              <a:defRPr sz="1066" baseline="0">
                <a:solidFill>
                  <a:schemeClr val="bg2"/>
                </a:solidFill>
              </a:defRPr>
            </a:lvl1pPr>
          </a:lstStyle>
          <a:p>
            <a:fld id="{79044E51-BF79-AF42-BAC5-B771B1D9D8E0}" type="slidenum">
              <a:rPr lang="en-US" smtClean="0">
                <a:solidFill>
                  <a:srgbClr val="7E868C"/>
                </a:solidFill>
              </a:rPr>
              <a:pPr/>
              <a:t>‹#›</a:t>
            </a:fld>
            <a:endParaRPr lang="en-US" dirty="0">
              <a:solidFill>
                <a:srgbClr val="7E868C"/>
              </a:solidFill>
            </a:endParaRPr>
          </a:p>
        </p:txBody>
      </p:sp>
    </p:spTree>
    <p:extLst>
      <p:ext uri="{BB962C8B-B14F-4D97-AF65-F5344CB8AC3E}">
        <p14:creationId xmlns:p14="http://schemas.microsoft.com/office/powerpoint/2010/main" val="5022756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line-copy">
    <p:spTree>
      <p:nvGrpSpPr>
        <p:cNvPr id="1" name=""/>
        <p:cNvGrpSpPr/>
        <p:nvPr/>
      </p:nvGrpSpPr>
      <p:grpSpPr>
        <a:xfrm>
          <a:off x="0" y="0"/>
          <a:ext cx="0" cy="0"/>
          <a:chOff x="0" y="0"/>
          <a:chExt cx="0" cy="0"/>
        </a:xfrm>
      </p:grpSpPr>
      <p:sp>
        <p:nvSpPr>
          <p:cNvPr id="2" name="Title 1"/>
          <p:cNvSpPr>
            <a:spLocks noGrp="1"/>
          </p:cNvSpPr>
          <p:nvPr>
            <p:ph type="title"/>
          </p:nvPr>
        </p:nvSpPr>
        <p:spPr>
          <a:xfrm>
            <a:off x="414358" y="1001491"/>
            <a:ext cx="11353811" cy="457200"/>
          </a:xfrm>
          <a:prstGeom prst="rect">
            <a:avLst/>
          </a:prstGeom>
        </p:spPr>
        <p:txBody>
          <a:bodyPr/>
          <a:lstStyle/>
          <a:p>
            <a:r>
              <a:rPr lang="en-US" dirty="0"/>
              <a:t>Click to edit Master title style</a:t>
            </a:r>
          </a:p>
        </p:txBody>
      </p:sp>
      <p:sp>
        <p:nvSpPr>
          <p:cNvPr id="4" name="Content Placeholder 2"/>
          <p:cNvSpPr>
            <a:spLocks noGrp="1"/>
          </p:cNvSpPr>
          <p:nvPr>
            <p:ph sz="half" idx="1"/>
          </p:nvPr>
        </p:nvSpPr>
        <p:spPr>
          <a:xfrm>
            <a:off x="421691" y="1968754"/>
            <a:ext cx="11356898" cy="4521103"/>
          </a:xfrm>
          <a:prstGeom prst="rect">
            <a:avLst/>
          </a:prstGeom>
        </p:spPr>
        <p:txBody>
          <a:bodyPr/>
          <a:lstStyle>
            <a:lvl1pPr marL="222195" indent="-222195">
              <a:spcBef>
                <a:spcPts val="1200"/>
              </a:spcBef>
              <a:buClr>
                <a:schemeClr val="accent1"/>
              </a:buClr>
              <a:defRPr sz="2133" b="0"/>
            </a:lvl1pPr>
            <a:lvl2pPr marL="461318" indent="-217963">
              <a:lnSpc>
                <a:spcPct val="100000"/>
              </a:lnSpc>
              <a:spcBef>
                <a:spcPts val="800"/>
              </a:spcBef>
              <a:buClrTx/>
              <a:buFont typeface="Arial"/>
              <a:buChar char="–"/>
              <a:defRPr sz="1866" baseline="0"/>
            </a:lvl2pPr>
            <a:lvl3pPr marL="683513" indent="-222195" defTabSz="1136367">
              <a:spcBef>
                <a:spcPts val="800"/>
              </a:spcBef>
              <a:buClrTx/>
              <a:buFont typeface="Arial" panose="020B0604020202020204" pitchFamily="34" charset="0"/>
              <a:buChar char="•"/>
              <a:defRPr sz="1600" baseline="0"/>
            </a:lvl3pPr>
            <a:lvl4pPr>
              <a:defRPr sz="2399"/>
            </a:lvl4pPr>
            <a:lvl5pPr>
              <a:defRPr sz="2399"/>
            </a:lvl5pPr>
            <a:lvl6pPr>
              <a:defRPr sz="2399"/>
            </a:lvl6pPr>
            <a:lvl7pPr>
              <a:defRPr sz="2399"/>
            </a:lvl7pPr>
            <a:lvl8pPr>
              <a:defRPr sz="2399"/>
            </a:lvl8pPr>
            <a:lvl9pPr>
              <a:defRPr sz="2399"/>
            </a:lvl9pPr>
          </a:lstStyle>
          <a:p>
            <a:pPr lvl="0"/>
            <a:r>
              <a:rPr lang="en-US" dirty="0"/>
              <a:t>Click to edit Master text styles</a:t>
            </a:r>
          </a:p>
          <a:p>
            <a:pPr lvl="1"/>
            <a:r>
              <a:rPr lang="en-US" dirty="0"/>
              <a:t>Click to edit Master text styles</a:t>
            </a:r>
          </a:p>
          <a:p>
            <a:pPr lvl="2"/>
            <a:r>
              <a:rPr lang="en-US" dirty="0"/>
              <a:t>Click to edit Master text styles</a:t>
            </a:r>
          </a:p>
        </p:txBody>
      </p:sp>
      <p:sp>
        <p:nvSpPr>
          <p:cNvPr id="5" name="Slide Number Placeholder 1"/>
          <p:cNvSpPr>
            <a:spLocks noGrp="1"/>
          </p:cNvSpPr>
          <p:nvPr>
            <p:ph type="sldNum" sz="quarter" idx="4"/>
          </p:nvPr>
        </p:nvSpPr>
        <p:spPr>
          <a:xfrm>
            <a:off x="220076" y="6314277"/>
            <a:ext cx="1054464" cy="366183"/>
          </a:xfrm>
          <a:prstGeom prst="rect">
            <a:avLst/>
          </a:prstGeom>
        </p:spPr>
        <p:txBody>
          <a:bodyPr vert="horz" lIns="0" tIns="0" rIns="0" bIns="0" rtlCol="0" anchor="b"/>
          <a:lstStyle>
            <a:lvl1pPr algn="l">
              <a:defRPr sz="1066" baseline="0">
                <a:solidFill>
                  <a:schemeClr val="bg2"/>
                </a:solidFill>
              </a:defRPr>
            </a:lvl1pPr>
          </a:lstStyle>
          <a:p>
            <a:fld id="{79044E51-BF79-AF42-BAC5-B771B1D9D8E0}" type="slidenum">
              <a:rPr lang="en-US" smtClean="0">
                <a:solidFill>
                  <a:srgbClr val="7E868C"/>
                </a:solidFill>
              </a:rPr>
              <a:pPr/>
              <a:t>‹#›</a:t>
            </a:fld>
            <a:endParaRPr lang="en-US" dirty="0">
              <a:solidFill>
                <a:srgbClr val="7E868C"/>
              </a:solidFill>
            </a:endParaRPr>
          </a:p>
        </p:txBody>
      </p:sp>
    </p:spTree>
    <p:extLst>
      <p:ext uri="{BB962C8B-B14F-4D97-AF65-F5344CB8AC3E}">
        <p14:creationId xmlns:p14="http://schemas.microsoft.com/office/powerpoint/2010/main" val="284155727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py without headline">
    <p:spTree>
      <p:nvGrpSpPr>
        <p:cNvPr id="1" name=""/>
        <p:cNvGrpSpPr/>
        <p:nvPr/>
      </p:nvGrpSpPr>
      <p:grpSpPr>
        <a:xfrm>
          <a:off x="0" y="0"/>
          <a:ext cx="0" cy="0"/>
          <a:chOff x="0" y="0"/>
          <a:chExt cx="0" cy="0"/>
        </a:xfrm>
      </p:grpSpPr>
      <p:sp>
        <p:nvSpPr>
          <p:cNvPr id="4" name="Content Placeholder 2"/>
          <p:cNvSpPr>
            <a:spLocks noGrp="1"/>
          </p:cNvSpPr>
          <p:nvPr>
            <p:ph sz="half" idx="1"/>
          </p:nvPr>
        </p:nvSpPr>
        <p:spPr>
          <a:xfrm>
            <a:off x="421691" y="1097281"/>
            <a:ext cx="11356898" cy="4984052"/>
          </a:xfrm>
          <a:prstGeom prst="rect">
            <a:avLst/>
          </a:prstGeom>
        </p:spPr>
        <p:txBody>
          <a:bodyPr/>
          <a:lstStyle>
            <a:lvl1pPr marL="222195" indent="-222195">
              <a:spcBef>
                <a:spcPts val="1200"/>
              </a:spcBef>
              <a:buClr>
                <a:schemeClr val="accent1"/>
              </a:buClr>
              <a:defRPr sz="2133" b="0"/>
            </a:lvl1pPr>
            <a:lvl2pPr marL="461318" indent="-217963">
              <a:lnSpc>
                <a:spcPct val="100000"/>
              </a:lnSpc>
              <a:spcBef>
                <a:spcPts val="800"/>
              </a:spcBef>
              <a:buClrTx/>
              <a:buFont typeface="Arial"/>
              <a:buChar char="–"/>
              <a:defRPr sz="1866" baseline="0"/>
            </a:lvl2pPr>
            <a:lvl3pPr marL="683513" indent="-222195" defTabSz="1136367">
              <a:spcBef>
                <a:spcPts val="800"/>
              </a:spcBef>
              <a:buClrTx/>
              <a:buFont typeface="Arial" panose="020B0604020202020204" pitchFamily="34" charset="0"/>
              <a:buChar char="•"/>
              <a:defRPr sz="1600" baseline="0"/>
            </a:lvl3pPr>
            <a:lvl4pPr>
              <a:defRPr sz="2399"/>
            </a:lvl4pPr>
            <a:lvl5pPr>
              <a:defRPr sz="2399"/>
            </a:lvl5pPr>
            <a:lvl6pPr>
              <a:defRPr sz="2399"/>
            </a:lvl6pPr>
            <a:lvl7pPr>
              <a:defRPr sz="2399"/>
            </a:lvl7pPr>
            <a:lvl8pPr>
              <a:defRPr sz="2399"/>
            </a:lvl8pPr>
            <a:lvl9pPr>
              <a:defRPr sz="2399"/>
            </a:lvl9pPr>
          </a:lstStyle>
          <a:p>
            <a:pPr lvl="0"/>
            <a:r>
              <a:rPr lang="en-US" dirty="0"/>
              <a:t>Click to edit Master text styles</a:t>
            </a:r>
          </a:p>
          <a:p>
            <a:pPr lvl="1"/>
            <a:r>
              <a:rPr lang="en-US" dirty="0"/>
              <a:t>Click to edit Master text styles</a:t>
            </a:r>
          </a:p>
          <a:p>
            <a:pPr lvl="2"/>
            <a:r>
              <a:rPr lang="en-US" dirty="0"/>
              <a:t>Click to edit Master text styles</a:t>
            </a:r>
          </a:p>
        </p:txBody>
      </p:sp>
      <p:sp>
        <p:nvSpPr>
          <p:cNvPr id="5" name="Slide Number Placeholder 1"/>
          <p:cNvSpPr>
            <a:spLocks noGrp="1"/>
          </p:cNvSpPr>
          <p:nvPr>
            <p:ph type="sldNum" sz="quarter" idx="4"/>
          </p:nvPr>
        </p:nvSpPr>
        <p:spPr>
          <a:xfrm>
            <a:off x="220076" y="6314277"/>
            <a:ext cx="1054464" cy="366183"/>
          </a:xfrm>
          <a:prstGeom prst="rect">
            <a:avLst/>
          </a:prstGeom>
        </p:spPr>
        <p:txBody>
          <a:bodyPr vert="horz" lIns="0" tIns="0" rIns="0" bIns="0" rtlCol="0" anchor="b"/>
          <a:lstStyle>
            <a:lvl1pPr algn="l">
              <a:defRPr sz="1066" baseline="0">
                <a:solidFill>
                  <a:schemeClr val="bg2"/>
                </a:solidFill>
              </a:defRPr>
            </a:lvl1pPr>
          </a:lstStyle>
          <a:p>
            <a:fld id="{79044E51-BF79-AF42-BAC5-B771B1D9D8E0}" type="slidenum">
              <a:rPr lang="en-US" smtClean="0">
                <a:solidFill>
                  <a:srgbClr val="7E868C"/>
                </a:solidFill>
              </a:rPr>
              <a:pPr/>
              <a:t>‹#›</a:t>
            </a:fld>
            <a:endParaRPr lang="en-US" dirty="0">
              <a:solidFill>
                <a:srgbClr val="7E868C"/>
              </a:solidFill>
            </a:endParaRPr>
          </a:p>
        </p:txBody>
      </p:sp>
    </p:spTree>
    <p:extLst>
      <p:ext uri="{BB962C8B-B14F-4D97-AF65-F5344CB8AC3E}">
        <p14:creationId xmlns:p14="http://schemas.microsoft.com/office/powerpoint/2010/main" val="208789919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line-copy-copy">
    <p:spTree>
      <p:nvGrpSpPr>
        <p:cNvPr id="1" name=""/>
        <p:cNvGrpSpPr/>
        <p:nvPr/>
      </p:nvGrpSpPr>
      <p:grpSpPr>
        <a:xfrm>
          <a:off x="0" y="0"/>
          <a:ext cx="0" cy="0"/>
          <a:chOff x="0" y="0"/>
          <a:chExt cx="0" cy="0"/>
        </a:xfrm>
      </p:grpSpPr>
      <p:sp>
        <p:nvSpPr>
          <p:cNvPr id="2" name="Title 1"/>
          <p:cNvSpPr>
            <a:spLocks noGrp="1"/>
          </p:cNvSpPr>
          <p:nvPr>
            <p:ph type="title"/>
          </p:nvPr>
        </p:nvSpPr>
        <p:spPr>
          <a:xfrm>
            <a:off x="414358" y="999744"/>
            <a:ext cx="11353811" cy="457200"/>
          </a:xfrm>
          <a:prstGeom prst="rect">
            <a:avLst/>
          </a:prstGeom>
        </p:spPr>
        <p:txBody>
          <a:bodyPr/>
          <a:lstStyle/>
          <a:p>
            <a:r>
              <a:rPr lang="en-US" dirty="0"/>
              <a:t>Click to edit Master title style</a:t>
            </a:r>
          </a:p>
        </p:txBody>
      </p:sp>
      <p:sp>
        <p:nvSpPr>
          <p:cNvPr id="4" name="Content Placeholder 2"/>
          <p:cNvSpPr>
            <a:spLocks noGrp="1"/>
          </p:cNvSpPr>
          <p:nvPr>
            <p:ph sz="half" idx="1"/>
          </p:nvPr>
        </p:nvSpPr>
        <p:spPr>
          <a:xfrm>
            <a:off x="421693" y="1960034"/>
            <a:ext cx="5218205" cy="4415925"/>
          </a:xfrm>
          <a:prstGeom prst="rect">
            <a:avLst/>
          </a:prstGeom>
        </p:spPr>
        <p:txBody>
          <a:bodyPr/>
          <a:lstStyle>
            <a:lvl1pPr marL="222195" indent="-222195">
              <a:spcBef>
                <a:spcPts val="1200"/>
              </a:spcBef>
              <a:buClr>
                <a:schemeClr val="accent1"/>
              </a:buClr>
              <a:defRPr sz="2133" b="0"/>
            </a:lvl1pPr>
            <a:lvl2pPr marL="461318" indent="-217963">
              <a:lnSpc>
                <a:spcPct val="100000"/>
              </a:lnSpc>
              <a:spcBef>
                <a:spcPts val="800"/>
              </a:spcBef>
              <a:buClrTx/>
              <a:buFont typeface="Arial"/>
              <a:buChar char="–"/>
              <a:defRPr sz="1866"/>
            </a:lvl2pPr>
            <a:lvl3pPr marL="683513" indent="-222195" defTabSz="1136367">
              <a:spcBef>
                <a:spcPts val="800"/>
              </a:spcBef>
              <a:buClrTx/>
              <a:buFont typeface="Arial" panose="020B0604020202020204" pitchFamily="34" charset="0"/>
              <a:buChar char="•"/>
              <a:defRPr sz="1600"/>
            </a:lvl3pPr>
            <a:lvl4pPr>
              <a:defRPr sz="2399"/>
            </a:lvl4pPr>
            <a:lvl5pPr>
              <a:defRPr sz="2399"/>
            </a:lvl5pPr>
            <a:lvl6pPr>
              <a:defRPr sz="2399"/>
            </a:lvl6pPr>
            <a:lvl7pPr>
              <a:defRPr sz="2399"/>
            </a:lvl7pPr>
            <a:lvl8pPr>
              <a:defRPr sz="2399"/>
            </a:lvl8pPr>
            <a:lvl9pPr>
              <a:defRPr sz="2399"/>
            </a:lvl9pPr>
          </a:lstStyle>
          <a:p>
            <a:pPr lvl="0"/>
            <a:r>
              <a:rPr lang="en-US" dirty="0"/>
              <a:t>Click to edit Master text styles</a:t>
            </a:r>
          </a:p>
          <a:p>
            <a:pPr lvl="1"/>
            <a:r>
              <a:rPr lang="en-US" dirty="0"/>
              <a:t>Second level</a:t>
            </a:r>
          </a:p>
          <a:p>
            <a:pPr lvl="2"/>
            <a:r>
              <a:rPr lang="en-US" dirty="0"/>
              <a:t>Third level</a:t>
            </a:r>
          </a:p>
        </p:txBody>
      </p:sp>
      <p:sp>
        <p:nvSpPr>
          <p:cNvPr id="7" name="Slide Number Placeholder 1"/>
          <p:cNvSpPr>
            <a:spLocks noGrp="1"/>
          </p:cNvSpPr>
          <p:nvPr>
            <p:ph type="sldNum" sz="quarter" idx="4"/>
          </p:nvPr>
        </p:nvSpPr>
        <p:spPr>
          <a:xfrm>
            <a:off x="220076" y="6314277"/>
            <a:ext cx="1054464" cy="366183"/>
          </a:xfrm>
          <a:prstGeom prst="rect">
            <a:avLst/>
          </a:prstGeom>
        </p:spPr>
        <p:txBody>
          <a:bodyPr vert="horz" lIns="0" tIns="0" rIns="0" bIns="0" rtlCol="0" anchor="b"/>
          <a:lstStyle>
            <a:lvl1pPr algn="l">
              <a:defRPr sz="1066" baseline="0">
                <a:solidFill>
                  <a:schemeClr val="bg2"/>
                </a:solidFill>
              </a:defRPr>
            </a:lvl1pPr>
          </a:lstStyle>
          <a:p>
            <a:fld id="{79044E51-BF79-AF42-BAC5-B771B1D9D8E0}" type="slidenum">
              <a:rPr lang="en-US" smtClean="0">
                <a:solidFill>
                  <a:srgbClr val="7E868C"/>
                </a:solidFill>
              </a:rPr>
              <a:pPr/>
              <a:t>‹#›</a:t>
            </a:fld>
            <a:endParaRPr lang="en-US" dirty="0">
              <a:solidFill>
                <a:srgbClr val="7E868C"/>
              </a:solidFill>
            </a:endParaRPr>
          </a:p>
        </p:txBody>
      </p:sp>
      <p:sp>
        <p:nvSpPr>
          <p:cNvPr id="6" name="Content Placeholder 5"/>
          <p:cNvSpPr>
            <a:spLocks noGrp="1"/>
          </p:cNvSpPr>
          <p:nvPr>
            <p:ph sz="quarter" idx="10"/>
          </p:nvPr>
        </p:nvSpPr>
        <p:spPr>
          <a:xfrm>
            <a:off x="6069020" y="1960033"/>
            <a:ext cx="5624635" cy="44280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311585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py-copy-no headline">
    <p:spTree>
      <p:nvGrpSpPr>
        <p:cNvPr id="1" name=""/>
        <p:cNvGrpSpPr/>
        <p:nvPr/>
      </p:nvGrpSpPr>
      <p:grpSpPr>
        <a:xfrm>
          <a:off x="0" y="0"/>
          <a:ext cx="0" cy="0"/>
          <a:chOff x="0" y="0"/>
          <a:chExt cx="0" cy="0"/>
        </a:xfrm>
      </p:grpSpPr>
      <p:sp>
        <p:nvSpPr>
          <p:cNvPr id="4" name="Content Placeholder 2"/>
          <p:cNvSpPr>
            <a:spLocks noGrp="1"/>
          </p:cNvSpPr>
          <p:nvPr>
            <p:ph sz="half" idx="1"/>
          </p:nvPr>
        </p:nvSpPr>
        <p:spPr>
          <a:xfrm>
            <a:off x="421693" y="1097280"/>
            <a:ext cx="5218205" cy="4415925"/>
          </a:xfrm>
          <a:prstGeom prst="rect">
            <a:avLst/>
          </a:prstGeom>
        </p:spPr>
        <p:txBody>
          <a:bodyPr/>
          <a:lstStyle>
            <a:lvl1pPr marL="222195" indent="-222195">
              <a:spcBef>
                <a:spcPts val="1200"/>
              </a:spcBef>
              <a:buClr>
                <a:schemeClr val="accent1"/>
              </a:buClr>
              <a:defRPr sz="2133" b="0"/>
            </a:lvl1pPr>
            <a:lvl2pPr marL="461318" indent="-217963">
              <a:lnSpc>
                <a:spcPct val="100000"/>
              </a:lnSpc>
              <a:spcBef>
                <a:spcPts val="800"/>
              </a:spcBef>
              <a:buClrTx/>
              <a:buFont typeface="Arial"/>
              <a:buChar char="–"/>
              <a:defRPr sz="1866"/>
            </a:lvl2pPr>
            <a:lvl3pPr marL="683513" indent="-222195" defTabSz="1136367">
              <a:spcBef>
                <a:spcPts val="800"/>
              </a:spcBef>
              <a:buClrTx/>
              <a:buFont typeface="Arial" panose="020B0604020202020204" pitchFamily="34" charset="0"/>
              <a:buChar char="•"/>
              <a:defRPr sz="1600"/>
            </a:lvl3pPr>
            <a:lvl4pPr>
              <a:defRPr sz="2399"/>
            </a:lvl4pPr>
            <a:lvl5pPr>
              <a:defRPr sz="2399"/>
            </a:lvl5pPr>
            <a:lvl6pPr>
              <a:defRPr sz="2399"/>
            </a:lvl6pPr>
            <a:lvl7pPr>
              <a:defRPr sz="2399"/>
            </a:lvl7pPr>
            <a:lvl8pPr>
              <a:defRPr sz="2399"/>
            </a:lvl8pPr>
            <a:lvl9pPr>
              <a:defRPr sz="2399"/>
            </a:lvl9pPr>
          </a:lstStyle>
          <a:p>
            <a:pPr lvl="0"/>
            <a:r>
              <a:rPr lang="en-US" dirty="0"/>
              <a:t>Click to edit Master text styles</a:t>
            </a:r>
          </a:p>
          <a:p>
            <a:pPr lvl="1"/>
            <a:r>
              <a:rPr lang="en-US" dirty="0"/>
              <a:t>Second level</a:t>
            </a:r>
          </a:p>
          <a:p>
            <a:pPr lvl="2"/>
            <a:r>
              <a:rPr lang="en-US" dirty="0"/>
              <a:t>Third level</a:t>
            </a:r>
          </a:p>
        </p:txBody>
      </p:sp>
      <p:sp>
        <p:nvSpPr>
          <p:cNvPr id="7" name="Slide Number Placeholder 1"/>
          <p:cNvSpPr>
            <a:spLocks noGrp="1"/>
          </p:cNvSpPr>
          <p:nvPr>
            <p:ph type="sldNum" sz="quarter" idx="4"/>
          </p:nvPr>
        </p:nvSpPr>
        <p:spPr>
          <a:xfrm>
            <a:off x="220076" y="6314277"/>
            <a:ext cx="1054464" cy="366183"/>
          </a:xfrm>
          <a:prstGeom prst="rect">
            <a:avLst/>
          </a:prstGeom>
        </p:spPr>
        <p:txBody>
          <a:bodyPr vert="horz" lIns="0" tIns="0" rIns="0" bIns="0" rtlCol="0" anchor="b"/>
          <a:lstStyle>
            <a:lvl1pPr algn="l">
              <a:defRPr sz="1066" baseline="0">
                <a:solidFill>
                  <a:schemeClr val="bg2"/>
                </a:solidFill>
              </a:defRPr>
            </a:lvl1pPr>
          </a:lstStyle>
          <a:p>
            <a:fld id="{79044E51-BF79-AF42-BAC5-B771B1D9D8E0}" type="slidenum">
              <a:rPr lang="en-US" smtClean="0">
                <a:solidFill>
                  <a:srgbClr val="7E868C"/>
                </a:solidFill>
              </a:rPr>
              <a:pPr/>
              <a:t>‹#›</a:t>
            </a:fld>
            <a:endParaRPr lang="en-US" dirty="0">
              <a:solidFill>
                <a:srgbClr val="7E868C"/>
              </a:solidFill>
            </a:endParaRPr>
          </a:p>
        </p:txBody>
      </p:sp>
      <p:sp>
        <p:nvSpPr>
          <p:cNvPr id="6" name="Content Placeholder 5"/>
          <p:cNvSpPr>
            <a:spLocks noGrp="1"/>
          </p:cNvSpPr>
          <p:nvPr>
            <p:ph sz="quarter" idx="10"/>
          </p:nvPr>
        </p:nvSpPr>
        <p:spPr>
          <a:xfrm>
            <a:off x="6069020" y="1097280"/>
            <a:ext cx="5624635" cy="44280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74894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1"/>
          <p:cNvSpPr>
            <a:spLocks noGrp="1"/>
          </p:cNvSpPr>
          <p:nvPr>
            <p:ph type="sldNum" sz="quarter" idx="4"/>
          </p:nvPr>
        </p:nvSpPr>
        <p:spPr>
          <a:xfrm>
            <a:off x="220076" y="6314277"/>
            <a:ext cx="1054464" cy="366183"/>
          </a:xfrm>
          <a:prstGeom prst="rect">
            <a:avLst/>
          </a:prstGeom>
        </p:spPr>
        <p:txBody>
          <a:bodyPr vert="horz" lIns="0" tIns="0" rIns="0" bIns="0" rtlCol="0" anchor="b"/>
          <a:lstStyle>
            <a:lvl1pPr algn="l">
              <a:defRPr sz="1066" baseline="0">
                <a:solidFill>
                  <a:schemeClr val="bg2"/>
                </a:solidFill>
              </a:defRPr>
            </a:lvl1pPr>
          </a:lstStyle>
          <a:p>
            <a:fld id="{79044E51-BF79-AF42-BAC5-B771B1D9D8E0}" type="slidenum">
              <a:rPr lang="en-US" smtClean="0">
                <a:solidFill>
                  <a:srgbClr val="7E868C"/>
                </a:solidFill>
              </a:rPr>
              <a:pPr/>
              <a:t>‹#›</a:t>
            </a:fld>
            <a:endParaRPr lang="en-US" dirty="0">
              <a:solidFill>
                <a:srgbClr val="7E868C"/>
              </a:solidFill>
            </a:endParaRPr>
          </a:p>
        </p:txBody>
      </p:sp>
    </p:spTree>
    <p:extLst>
      <p:ext uri="{BB962C8B-B14F-4D97-AF65-F5344CB8AC3E}">
        <p14:creationId xmlns:p14="http://schemas.microsoft.com/office/powerpoint/2010/main" val="294588832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sp>
        <p:nvSpPr>
          <p:cNvPr id="40" name="Freeform 39"/>
          <p:cNvSpPr/>
          <p:nvPr userDrawn="1"/>
        </p:nvSpPr>
        <p:spPr>
          <a:xfrm rot="10800000">
            <a:off x="2897061" y="687372"/>
            <a:ext cx="9325547" cy="6170628"/>
          </a:xfrm>
          <a:custGeom>
            <a:avLst/>
            <a:gdLst>
              <a:gd name="connsiteX0" fmla="*/ 481263 w 12881810"/>
              <a:gd name="connsiteY0" fmla="*/ 64168 h 5213684"/>
              <a:gd name="connsiteX1" fmla="*/ 12881810 w 12881810"/>
              <a:gd name="connsiteY1" fmla="*/ 64168 h 5213684"/>
              <a:gd name="connsiteX2" fmla="*/ 10186737 w 12881810"/>
              <a:gd name="connsiteY2" fmla="*/ 5213684 h 5213684"/>
              <a:gd name="connsiteX3" fmla="*/ 465221 w 12881810"/>
              <a:gd name="connsiteY3" fmla="*/ 5213684 h 5213684"/>
              <a:gd name="connsiteX4" fmla="*/ 465221 w 12881810"/>
              <a:gd name="connsiteY4" fmla="*/ 0 h 5213684"/>
              <a:gd name="connsiteX5" fmla="*/ 0 w 12881810"/>
              <a:gd name="connsiteY5" fmla="*/ 385010 h 5213684"/>
              <a:gd name="connsiteX0" fmla="*/ 16042 w 12416589"/>
              <a:gd name="connsiteY0" fmla="*/ 64168 h 5213684"/>
              <a:gd name="connsiteX1" fmla="*/ 12416589 w 12416589"/>
              <a:gd name="connsiteY1" fmla="*/ 64168 h 5213684"/>
              <a:gd name="connsiteX2" fmla="*/ 9721516 w 12416589"/>
              <a:gd name="connsiteY2" fmla="*/ 5213684 h 5213684"/>
              <a:gd name="connsiteX3" fmla="*/ 0 w 12416589"/>
              <a:gd name="connsiteY3" fmla="*/ 5213684 h 5213684"/>
              <a:gd name="connsiteX4" fmla="*/ 0 w 12416589"/>
              <a:gd name="connsiteY4" fmla="*/ 0 h 5213684"/>
              <a:gd name="connsiteX0" fmla="*/ 16042 w 12416589"/>
              <a:gd name="connsiteY0" fmla="*/ 0 h 5149516"/>
              <a:gd name="connsiteX1" fmla="*/ 12416589 w 12416589"/>
              <a:gd name="connsiteY1" fmla="*/ 0 h 5149516"/>
              <a:gd name="connsiteX2" fmla="*/ 9721516 w 12416589"/>
              <a:gd name="connsiteY2" fmla="*/ 5149516 h 5149516"/>
              <a:gd name="connsiteX3" fmla="*/ 0 w 12416589"/>
              <a:gd name="connsiteY3" fmla="*/ 5149516 h 5149516"/>
              <a:gd name="connsiteX0" fmla="*/ 16042 w 12416589"/>
              <a:gd name="connsiteY0" fmla="*/ 0 h 5149516"/>
              <a:gd name="connsiteX1" fmla="*/ 12416589 w 12416589"/>
              <a:gd name="connsiteY1" fmla="*/ 0 h 5149516"/>
              <a:gd name="connsiteX2" fmla="*/ 9721516 w 12416589"/>
              <a:gd name="connsiteY2" fmla="*/ 5149516 h 5149516"/>
              <a:gd name="connsiteX3" fmla="*/ 0 w 12416589"/>
              <a:gd name="connsiteY3" fmla="*/ 5149516 h 5149516"/>
              <a:gd name="connsiteX4" fmla="*/ 16042 w 12416589"/>
              <a:gd name="connsiteY4" fmla="*/ 0 h 5149516"/>
              <a:gd name="connsiteX0" fmla="*/ 16042 w 12481957"/>
              <a:gd name="connsiteY0" fmla="*/ 16168 h 5165684"/>
              <a:gd name="connsiteX1" fmla="*/ 12481957 w 12481957"/>
              <a:gd name="connsiteY1" fmla="*/ 0 h 5165684"/>
              <a:gd name="connsiteX2" fmla="*/ 9721516 w 12481957"/>
              <a:gd name="connsiteY2" fmla="*/ 5165684 h 5165684"/>
              <a:gd name="connsiteX3" fmla="*/ 0 w 12481957"/>
              <a:gd name="connsiteY3" fmla="*/ 5165684 h 5165684"/>
              <a:gd name="connsiteX4" fmla="*/ 16042 w 12481957"/>
              <a:gd name="connsiteY4" fmla="*/ 16168 h 5165684"/>
              <a:gd name="connsiteX0" fmla="*/ 16042 w 12481957"/>
              <a:gd name="connsiteY0" fmla="*/ 16168 h 5185476"/>
              <a:gd name="connsiteX1" fmla="*/ 12481957 w 12481957"/>
              <a:gd name="connsiteY1" fmla="*/ 0 h 5185476"/>
              <a:gd name="connsiteX2" fmla="*/ 7963489 w 12481957"/>
              <a:gd name="connsiteY2" fmla="*/ 5185476 h 5185476"/>
              <a:gd name="connsiteX3" fmla="*/ 0 w 12481957"/>
              <a:gd name="connsiteY3" fmla="*/ 5165684 h 5185476"/>
              <a:gd name="connsiteX4" fmla="*/ 16042 w 12481957"/>
              <a:gd name="connsiteY4" fmla="*/ 16168 h 5185476"/>
              <a:gd name="connsiteX0" fmla="*/ 16042 w 12127779"/>
              <a:gd name="connsiteY0" fmla="*/ 27622 h 5196930"/>
              <a:gd name="connsiteX1" fmla="*/ 12127779 w 12127779"/>
              <a:gd name="connsiteY1" fmla="*/ 0 h 5196930"/>
              <a:gd name="connsiteX2" fmla="*/ 7963489 w 12127779"/>
              <a:gd name="connsiteY2" fmla="*/ 5196930 h 5196930"/>
              <a:gd name="connsiteX3" fmla="*/ 0 w 12127779"/>
              <a:gd name="connsiteY3" fmla="*/ 5177138 h 5196930"/>
              <a:gd name="connsiteX4" fmla="*/ 16042 w 12127779"/>
              <a:gd name="connsiteY4" fmla="*/ 27622 h 5196930"/>
              <a:gd name="connsiteX0" fmla="*/ 16042 w 12127779"/>
              <a:gd name="connsiteY0" fmla="*/ 16168 h 5185476"/>
              <a:gd name="connsiteX1" fmla="*/ 12127779 w 12127779"/>
              <a:gd name="connsiteY1" fmla="*/ 0 h 5185476"/>
              <a:gd name="connsiteX2" fmla="*/ 7963489 w 12127779"/>
              <a:gd name="connsiteY2" fmla="*/ 5185476 h 5185476"/>
              <a:gd name="connsiteX3" fmla="*/ 0 w 12127779"/>
              <a:gd name="connsiteY3" fmla="*/ 5165684 h 5185476"/>
              <a:gd name="connsiteX4" fmla="*/ 16042 w 12127779"/>
              <a:gd name="connsiteY4" fmla="*/ 16168 h 5185476"/>
              <a:gd name="connsiteX0" fmla="*/ 16042 w 12092362"/>
              <a:gd name="connsiteY0" fmla="*/ 4714 h 5174022"/>
              <a:gd name="connsiteX1" fmla="*/ 12092362 w 12092362"/>
              <a:gd name="connsiteY1" fmla="*/ 0 h 5174022"/>
              <a:gd name="connsiteX2" fmla="*/ 7963489 w 12092362"/>
              <a:gd name="connsiteY2" fmla="*/ 5174022 h 5174022"/>
              <a:gd name="connsiteX3" fmla="*/ 0 w 12092362"/>
              <a:gd name="connsiteY3" fmla="*/ 5154230 h 5174022"/>
              <a:gd name="connsiteX4" fmla="*/ 16042 w 12092362"/>
              <a:gd name="connsiteY4" fmla="*/ 4714 h 5174022"/>
              <a:gd name="connsiteX0" fmla="*/ 16042 w 12092362"/>
              <a:gd name="connsiteY0" fmla="*/ 4714 h 5174022"/>
              <a:gd name="connsiteX1" fmla="*/ 12092362 w 12092362"/>
              <a:gd name="connsiteY1" fmla="*/ 0 h 5174022"/>
              <a:gd name="connsiteX2" fmla="*/ 8554008 w 12092362"/>
              <a:gd name="connsiteY2" fmla="*/ 5174022 h 5174022"/>
              <a:gd name="connsiteX3" fmla="*/ 0 w 12092362"/>
              <a:gd name="connsiteY3" fmla="*/ 5154230 h 5174022"/>
              <a:gd name="connsiteX4" fmla="*/ 16042 w 12092362"/>
              <a:gd name="connsiteY4" fmla="*/ 4714 h 5174022"/>
              <a:gd name="connsiteX0" fmla="*/ 11 w 12076331"/>
              <a:gd name="connsiteY0" fmla="*/ 4714 h 5174022"/>
              <a:gd name="connsiteX1" fmla="*/ 12076331 w 12076331"/>
              <a:gd name="connsiteY1" fmla="*/ 0 h 5174022"/>
              <a:gd name="connsiteX2" fmla="*/ 8537977 w 12076331"/>
              <a:gd name="connsiteY2" fmla="*/ 5174022 h 5174022"/>
              <a:gd name="connsiteX3" fmla="*/ 2085326 w 12076331"/>
              <a:gd name="connsiteY3" fmla="*/ 5166300 h 5174022"/>
              <a:gd name="connsiteX4" fmla="*/ 11 w 12076331"/>
              <a:gd name="connsiteY4" fmla="*/ 4714 h 5174022"/>
              <a:gd name="connsiteX0" fmla="*/ 11 w 12076331"/>
              <a:gd name="connsiteY0" fmla="*/ 4714 h 5178370"/>
              <a:gd name="connsiteX1" fmla="*/ 12076331 w 12076331"/>
              <a:gd name="connsiteY1" fmla="*/ 0 h 5178370"/>
              <a:gd name="connsiteX2" fmla="*/ 8537977 w 12076331"/>
              <a:gd name="connsiteY2" fmla="*/ 5174022 h 5178370"/>
              <a:gd name="connsiteX3" fmla="*/ 2085326 w 12076331"/>
              <a:gd name="connsiteY3" fmla="*/ 5178370 h 5178370"/>
              <a:gd name="connsiteX4" fmla="*/ 11 w 12076331"/>
              <a:gd name="connsiteY4" fmla="*/ 4714 h 5178370"/>
              <a:gd name="connsiteX0" fmla="*/ 46719 w 9991005"/>
              <a:gd name="connsiteY0" fmla="*/ 0 h 5185725"/>
              <a:gd name="connsiteX1" fmla="*/ 9991005 w 9991005"/>
              <a:gd name="connsiteY1" fmla="*/ 7355 h 5185725"/>
              <a:gd name="connsiteX2" fmla="*/ 6452651 w 9991005"/>
              <a:gd name="connsiteY2" fmla="*/ 5181377 h 5185725"/>
              <a:gd name="connsiteX3" fmla="*/ 0 w 9991005"/>
              <a:gd name="connsiteY3" fmla="*/ 5185725 h 5185725"/>
              <a:gd name="connsiteX4" fmla="*/ 46719 w 9991005"/>
              <a:gd name="connsiteY4" fmla="*/ 0 h 5185725"/>
              <a:gd name="connsiteX0" fmla="*/ 31381 w 9991005"/>
              <a:gd name="connsiteY0" fmla="*/ 0 h 5185725"/>
              <a:gd name="connsiteX1" fmla="*/ 9991005 w 9991005"/>
              <a:gd name="connsiteY1" fmla="*/ 7355 h 5185725"/>
              <a:gd name="connsiteX2" fmla="*/ 6452651 w 9991005"/>
              <a:gd name="connsiteY2" fmla="*/ 5181377 h 5185725"/>
              <a:gd name="connsiteX3" fmla="*/ 0 w 9991005"/>
              <a:gd name="connsiteY3" fmla="*/ 5185725 h 5185725"/>
              <a:gd name="connsiteX4" fmla="*/ 31381 w 9991005"/>
              <a:gd name="connsiteY4" fmla="*/ 0 h 5185725"/>
              <a:gd name="connsiteX0" fmla="*/ 614239 w 10573863"/>
              <a:gd name="connsiteY0" fmla="*/ 0 h 5181377"/>
              <a:gd name="connsiteX1" fmla="*/ 10573863 w 10573863"/>
              <a:gd name="connsiteY1" fmla="*/ 7355 h 5181377"/>
              <a:gd name="connsiteX2" fmla="*/ 7035509 w 10573863"/>
              <a:gd name="connsiteY2" fmla="*/ 5181377 h 5181377"/>
              <a:gd name="connsiteX3" fmla="*/ 0 w 10573863"/>
              <a:gd name="connsiteY3" fmla="*/ 5173656 h 5181377"/>
              <a:gd name="connsiteX4" fmla="*/ 614239 w 10573863"/>
              <a:gd name="connsiteY4" fmla="*/ 0 h 5181377"/>
              <a:gd name="connsiteX0" fmla="*/ 614239 w 10573863"/>
              <a:gd name="connsiteY0" fmla="*/ 0 h 5185726"/>
              <a:gd name="connsiteX1" fmla="*/ 10573863 w 10573863"/>
              <a:gd name="connsiteY1" fmla="*/ 7355 h 5185726"/>
              <a:gd name="connsiteX2" fmla="*/ 7035509 w 10573863"/>
              <a:gd name="connsiteY2" fmla="*/ 5181377 h 5185726"/>
              <a:gd name="connsiteX3" fmla="*/ 0 w 10573863"/>
              <a:gd name="connsiteY3" fmla="*/ 5185726 h 5185726"/>
              <a:gd name="connsiteX4" fmla="*/ 614239 w 10573863"/>
              <a:gd name="connsiteY4" fmla="*/ 0 h 5185726"/>
              <a:gd name="connsiteX0" fmla="*/ 16043 w 10573863"/>
              <a:gd name="connsiteY0" fmla="*/ 0 h 5185726"/>
              <a:gd name="connsiteX1" fmla="*/ 10573863 w 10573863"/>
              <a:gd name="connsiteY1" fmla="*/ 7355 h 5185726"/>
              <a:gd name="connsiteX2" fmla="*/ 7035509 w 10573863"/>
              <a:gd name="connsiteY2" fmla="*/ 5181377 h 5185726"/>
              <a:gd name="connsiteX3" fmla="*/ 0 w 10573863"/>
              <a:gd name="connsiteY3" fmla="*/ 5185726 h 5185726"/>
              <a:gd name="connsiteX4" fmla="*/ 16043 w 10573863"/>
              <a:gd name="connsiteY4" fmla="*/ 0 h 5185726"/>
              <a:gd name="connsiteX0" fmla="*/ 746 w 10589243"/>
              <a:gd name="connsiteY0" fmla="*/ 4714 h 5178371"/>
              <a:gd name="connsiteX1" fmla="*/ 10589243 w 10589243"/>
              <a:gd name="connsiteY1" fmla="*/ 0 h 5178371"/>
              <a:gd name="connsiteX2" fmla="*/ 7050889 w 10589243"/>
              <a:gd name="connsiteY2" fmla="*/ 5174022 h 5178371"/>
              <a:gd name="connsiteX3" fmla="*/ 15380 w 10589243"/>
              <a:gd name="connsiteY3" fmla="*/ 5178371 h 5178371"/>
              <a:gd name="connsiteX4" fmla="*/ 746 w 10589243"/>
              <a:gd name="connsiteY4" fmla="*/ 4714 h 5178371"/>
              <a:gd name="connsiteX0" fmla="*/ 1630 w 10574789"/>
              <a:gd name="connsiteY0" fmla="*/ 4714 h 5178371"/>
              <a:gd name="connsiteX1" fmla="*/ 10574789 w 10574789"/>
              <a:gd name="connsiteY1" fmla="*/ 0 h 5178371"/>
              <a:gd name="connsiteX2" fmla="*/ 7036435 w 10574789"/>
              <a:gd name="connsiteY2" fmla="*/ 5174022 h 5178371"/>
              <a:gd name="connsiteX3" fmla="*/ 926 w 10574789"/>
              <a:gd name="connsiteY3" fmla="*/ 5178371 h 5178371"/>
              <a:gd name="connsiteX4" fmla="*/ 1630 w 10574789"/>
              <a:gd name="connsiteY4" fmla="*/ 4714 h 5178371"/>
              <a:gd name="connsiteX0" fmla="*/ 34 w 10573193"/>
              <a:gd name="connsiteY0" fmla="*/ 4714 h 5174022"/>
              <a:gd name="connsiteX1" fmla="*/ 10573193 w 10573193"/>
              <a:gd name="connsiteY1" fmla="*/ 0 h 5174022"/>
              <a:gd name="connsiteX2" fmla="*/ 7034839 w 10573193"/>
              <a:gd name="connsiteY2" fmla="*/ 5174022 h 5174022"/>
              <a:gd name="connsiteX3" fmla="*/ 623430 w 10573193"/>
              <a:gd name="connsiteY3" fmla="*/ 5167695 h 5174022"/>
              <a:gd name="connsiteX4" fmla="*/ 34 w 10573193"/>
              <a:gd name="connsiteY4" fmla="*/ 4714 h 5174022"/>
              <a:gd name="connsiteX0" fmla="*/ 33 w 10573192"/>
              <a:gd name="connsiteY0" fmla="*/ 4714 h 5178371"/>
              <a:gd name="connsiteX1" fmla="*/ 10573192 w 10573192"/>
              <a:gd name="connsiteY1" fmla="*/ 0 h 5178371"/>
              <a:gd name="connsiteX2" fmla="*/ 7034838 w 10573192"/>
              <a:gd name="connsiteY2" fmla="*/ 5174022 h 5178371"/>
              <a:gd name="connsiteX3" fmla="*/ 636997 w 10573192"/>
              <a:gd name="connsiteY3" fmla="*/ 5178371 h 5178371"/>
              <a:gd name="connsiteX4" fmla="*/ 33 w 10573192"/>
              <a:gd name="connsiteY4" fmla="*/ 4714 h 5178371"/>
              <a:gd name="connsiteX0" fmla="*/ 226 w 10017122"/>
              <a:gd name="connsiteY0" fmla="*/ 0 h 5184333"/>
              <a:gd name="connsiteX1" fmla="*/ 10017122 w 10017122"/>
              <a:gd name="connsiteY1" fmla="*/ 5962 h 5184333"/>
              <a:gd name="connsiteX2" fmla="*/ 6478768 w 10017122"/>
              <a:gd name="connsiteY2" fmla="*/ 5179984 h 5184333"/>
              <a:gd name="connsiteX3" fmla="*/ 80927 w 10017122"/>
              <a:gd name="connsiteY3" fmla="*/ 5184333 h 5184333"/>
              <a:gd name="connsiteX4" fmla="*/ 226 w 10017122"/>
              <a:gd name="connsiteY4" fmla="*/ 0 h 5184333"/>
              <a:gd name="connsiteX0" fmla="*/ 1630 w 9937121"/>
              <a:gd name="connsiteY0" fmla="*/ 4714 h 5178371"/>
              <a:gd name="connsiteX1" fmla="*/ 9937121 w 9937121"/>
              <a:gd name="connsiteY1" fmla="*/ 0 h 5178371"/>
              <a:gd name="connsiteX2" fmla="*/ 6398767 w 9937121"/>
              <a:gd name="connsiteY2" fmla="*/ 5174022 h 5178371"/>
              <a:gd name="connsiteX3" fmla="*/ 926 w 9937121"/>
              <a:gd name="connsiteY3" fmla="*/ 5178371 h 5178371"/>
              <a:gd name="connsiteX4" fmla="*/ 1630 w 9937121"/>
              <a:gd name="connsiteY4" fmla="*/ 4714 h 5178371"/>
              <a:gd name="connsiteX0" fmla="*/ 231350 w 9936195"/>
              <a:gd name="connsiteY0" fmla="*/ 0 h 5184333"/>
              <a:gd name="connsiteX1" fmla="*/ 9936195 w 9936195"/>
              <a:gd name="connsiteY1" fmla="*/ 5962 h 5184333"/>
              <a:gd name="connsiteX2" fmla="*/ 6397841 w 9936195"/>
              <a:gd name="connsiteY2" fmla="*/ 5179984 h 5184333"/>
              <a:gd name="connsiteX3" fmla="*/ 0 w 9936195"/>
              <a:gd name="connsiteY3" fmla="*/ 5184333 h 5184333"/>
              <a:gd name="connsiteX4" fmla="*/ 231350 w 9936195"/>
              <a:gd name="connsiteY4" fmla="*/ 0 h 5184333"/>
              <a:gd name="connsiteX0" fmla="*/ 1629 w 9937120"/>
              <a:gd name="connsiteY0" fmla="*/ 0 h 5184333"/>
              <a:gd name="connsiteX1" fmla="*/ 9937120 w 9937120"/>
              <a:gd name="connsiteY1" fmla="*/ 5962 h 5184333"/>
              <a:gd name="connsiteX2" fmla="*/ 6398766 w 9937120"/>
              <a:gd name="connsiteY2" fmla="*/ 5179984 h 5184333"/>
              <a:gd name="connsiteX3" fmla="*/ 925 w 9937120"/>
              <a:gd name="connsiteY3" fmla="*/ 5184333 h 5184333"/>
              <a:gd name="connsiteX4" fmla="*/ 1629 w 9937120"/>
              <a:gd name="connsiteY4" fmla="*/ 0 h 5184333"/>
              <a:gd name="connsiteX0" fmla="*/ 1629 w 9937120"/>
              <a:gd name="connsiteY0" fmla="*/ 15390 h 5178371"/>
              <a:gd name="connsiteX1" fmla="*/ 9937120 w 9937120"/>
              <a:gd name="connsiteY1" fmla="*/ 0 h 5178371"/>
              <a:gd name="connsiteX2" fmla="*/ 6398766 w 9937120"/>
              <a:gd name="connsiteY2" fmla="*/ 5174022 h 5178371"/>
              <a:gd name="connsiteX3" fmla="*/ 925 w 9937120"/>
              <a:gd name="connsiteY3" fmla="*/ 5178371 h 5178371"/>
              <a:gd name="connsiteX4" fmla="*/ 1629 w 9937120"/>
              <a:gd name="connsiteY4" fmla="*/ 15390 h 5178371"/>
              <a:gd name="connsiteX0" fmla="*/ 14272 w 9936195"/>
              <a:gd name="connsiteY0" fmla="*/ 4714 h 5178371"/>
              <a:gd name="connsiteX1" fmla="*/ 9936195 w 9936195"/>
              <a:gd name="connsiteY1" fmla="*/ 0 h 5178371"/>
              <a:gd name="connsiteX2" fmla="*/ 6397841 w 9936195"/>
              <a:gd name="connsiteY2" fmla="*/ 5174022 h 5178371"/>
              <a:gd name="connsiteX3" fmla="*/ 0 w 9936195"/>
              <a:gd name="connsiteY3" fmla="*/ 5178371 h 5178371"/>
              <a:gd name="connsiteX4" fmla="*/ 14272 w 9936195"/>
              <a:gd name="connsiteY4" fmla="*/ 4714 h 5178371"/>
              <a:gd name="connsiteX0" fmla="*/ 1629 w 9937119"/>
              <a:gd name="connsiteY0" fmla="*/ 4714 h 5178371"/>
              <a:gd name="connsiteX1" fmla="*/ 9937119 w 9937119"/>
              <a:gd name="connsiteY1" fmla="*/ 0 h 5178371"/>
              <a:gd name="connsiteX2" fmla="*/ 6398765 w 9937119"/>
              <a:gd name="connsiteY2" fmla="*/ 5174022 h 5178371"/>
              <a:gd name="connsiteX3" fmla="*/ 924 w 9937119"/>
              <a:gd name="connsiteY3" fmla="*/ 5178371 h 5178371"/>
              <a:gd name="connsiteX4" fmla="*/ 1629 w 9937119"/>
              <a:gd name="connsiteY4" fmla="*/ 4714 h 5178371"/>
              <a:gd name="connsiteX0" fmla="*/ 795 w 9949852"/>
              <a:gd name="connsiteY0" fmla="*/ 4714 h 5178371"/>
              <a:gd name="connsiteX1" fmla="*/ 9949852 w 9949852"/>
              <a:gd name="connsiteY1" fmla="*/ 0 h 5178371"/>
              <a:gd name="connsiteX2" fmla="*/ 6411498 w 9949852"/>
              <a:gd name="connsiteY2" fmla="*/ 5174022 h 5178371"/>
              <a:gd name="connsiteX3" fmla="*/ 13657 w 9949852"/>
              <a:gd name="connsiteY3" fmla="*/ 5178371 h 5178371"/>
              <a:gd name="connsiteX4" fmla="*/ 795 w 9949852"/>
              <a:gd name="connsiteY4" fmla="*/ 4714 h 5178371"/>
              <a:gd name="connsiteX0" fmla="*/ 795 w 9949852"/>
              <a:gd name="connsiteY0" fmla="*/ 4714 h 5180592"/>
              <a:gd name="connsiteX1" fmla="*/ 9949852 w 9949852"/>
              <a:gd name="connsiteY1" fmla="*/ 0 h 5180592"/>
              <a:gd name="connsiteX2" fmla="*/ 6403149 w 9949852"/>
              <a:gd name="connsiteY2" fmla="*/ 5180592 h 5180592"/>
              <a:gd name="connsiteX3" fmla="*/ 13657 w 9949852"/>
              <a:gd name="connsiteY3" fmla="*/ 5178371 h 5180592"/>
              <a:gd name="connsiteX4" fmla="*/ 795 w 9949852"/>
              <a:gd name="connsiteY4" fmla="*/ 4714 h 518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9852" h="5180592">
                <a:moveTo>
                  <a:pt x="795" y="4714"/>
                </a:moveTo>
                <a:lnTo>
                  <a:pt x="9949852" y="0"/>
                </a:lnTo>
                <a:lnTo>
                  <a:pt x="6403149" y="5180592"/>
                </a:lnTo>
                <a:lnTo>
                  <a:pt x="13657" y="5178371"/>
                </a:lnTo>
                <a:cubicBezTo>
                  <a:pt x="19004" y="3461866"/>
                  <a:pt x="-4552" y="1721219"/>
                  <a:pt x="795" y="4714"/>
                </a:cubicBezTo>
                <a:close/>
              </a:path>
            </a:pathLst>
          </a:cu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3" name="Footer Placeholder 2"/>
          <p:cNvSpPr>
            <a:spLocks noGrp="1"/>
          </p:cNvSpPr>
          <p:nvPr>
            <p:ph type="ftr" sz="quarter" idx="10"/>
          </p:nvPr>
        </p:nvSpPr>
        <p:spPr/>
        <p:txBody>
          <a:bodyPr/>
          <a:lstStyle/>
          <a:p>
            <a:r>
              <a:rPr lang="en-US" dirty="0"/>
              <a:t> Confidential: For Internal Use Only</a:t>
            </a:r>
          </a:p>
        </p:txBody>
      </p:sp>
      <p:sp>
        <p:nvSpPr>
          <p:cNvPr id="4" name="Slide Number Placeholder 3"/>
          <p:cNvSpPr>
            <a:spLocks noGrp="1"/>
          </p:cNvSpPr>
          <p:nvPr>
            <p:ph type="sldNum" sz="quarter" idx="11"/>
          </p:nvPr>
        </p:nvSpPr>
        <p:spPr/>
        <p:txBody>
          <a:bodyPr/>
          <a:lstStyle/>
          <a:p>
            <a:fld id="{AAEAE4A8-A6E5-453E-B946-FB774B73F48C}" type="slidenum">
              <a:rPr lang="en-US" smtClean="0"/>
              <a:pPr/>
              <a:t>‹#›</a:t>
            </a:fld>
            <a:endParaRPr lang="en-US" dirty="0"/>
          </a:p>
        </p:txBody>
      </p:sp>
      <p:sp>
        <p:nvSpPr>
          <p:cNvPr id="5" name="Title 4"/>
          <p:cNvSpPr>
            <a:spLocks noGrp="1"/>
          </p:cNvSpPr>
          <p:nvPr>
            <p:ph type="title"/>
          </p:nvPr>
        </p:nvSpPr>
        <p:spPr>
          <a:xfrm>
            <a:off x="420676" y="1697980"/>
            <a:ext cx="4011624" cy="1803960"/>
          </a:xfrm>
        </p:spPr>
        <p:txBody>
          <a:bodyPr anchor="t" anchorCtr="0">
            <a:noAutofit/>
          </a:bodyPr>
          <a:lstStyle>
            <a:lvl1pPr algn="ctr">
              <a:defRPr sz="6600">
                <a:solidFill>
                  <a:schemeClr val="accent1"/>
                </a:solidFill>
              </a:defRPr>
            </a:lvl1pPr>
          </a:lstStyle>
          <a:p>
            <a:r>
              <a:rPr lang="en-US" dirty="0"/>
              <a:t>Click to edit</a:t>
            </a:r>
          </a:p>
        </p:txBody>
      </p:sp>
      <p:sp>
        <p:nvSpPr>
          <p:cNvPr id="24" name="Rectangle 23"/>
          <p:cNvSpPr/>
          <p:nvPr userDrawn="1"/>
        </p:nvSpPr>
        <p:spPr>
          <a:xfrm>
            <a:off x="0" y="0"/>
            <a:ext cx="12188825" cy="6978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solidFill>
                <a:prstClr val="white"/>
              </a:solidFill>
            </a:endParaRPr>
          </a:p>
        </p:txBody>
      </p:sp>
      <p:grpSp>
        <p:nvGrpSpPr>
          <p:cNvPr id="25" name="Group 24"/>
          <p:cNvGrpSpPr>
            <a:grpSpLocks noChangeAspect="1"/>
          </p:cNvGrpSpPr>
          <p:nvPr userDrawn="1"/>
        </p:nvGrpSpPr>
        <p:grpSpPr>
          <a:xfrm>
            <a:off x="403282" y="151854"/>
            <a:ext cx="1297406" cy="418699"/>
            <a:chOff x="254000" y="6443663"/>
            <a:chExt cx="1096963" cy="354012"/>
          </a:xfrm>
          <a:solidFill>
            <a:schemeClr val="bg1"/>
          </a:solidFill>
        </p:grpSpPr>
        <p:sp>
          <p:nvSpPr>
            <p:cNvPr id="26" name="Freeform 6"/>
            <p:cNvSpPr>
              <a:spLocks/>
            </p:cNvSpPr>
            <p:nvPr/>
          </p:nvSpPr>
          <p:spPr bwMode="auto">
            <a:xfrm>
              <a:off x="465138" y="6600825"/>
              <a:ext cx="25400" cy="71437"/>
            </a:xfrm>
            <a:custGeom>
              <a:avLst/>
              <a:gdLst>
                <a:gd name="T0" fmla="*/ 16 w 16"/>
                <a:gd name="T1" fmla="*/ 16 h 45"/>
                <a:gd name="T2" fmla="*/ 0 w 16"/>
                <a:gd name="T3" fmla="*/ 0 h 45"/>
                <a:gd name="T4" fmla="*/ 0 w 16"/>
                <a:gd name="T5" fmla="*/ 45 h 45"/>
                <a:gd name="T6" fmla="*/ 16 w 16"/>
                <a:gd name="T7" fmla="*/ 45 h 45"/>
                <a:gd name="T8" fmla="*/ 16 w 16"/>
                <a:gd name="T9" fmla="*/ 16 h 45"/>
              </a:gdLst>
              <a:ahLst/>
              <a:cxnLst>
                <a:cxn ang="0">
                  <a:pos x="T0" y="T1"/>
                </a:cxn>
                <a:cxn ang="0">
                  <a:pos x="T2" y="T3"/>
                </a:cxn>
                <a:cxn ang="0">
                  <a:pos x="T4" y="T5"/>
                </a:cxn>
                <a:cxn ang="0">
                  <a:pos x="T6" y="T7"/>
                </a:cxn>
                <a:cxn ang="0">
                  <a:pos x="T8" y="T9"/>
                </a:cxn>
              </a:cxnLst>
              <a:rect l="0" t="0" r="r" b="b"/>
              <a:pathLst>
                <a:path w="16" h="45">
                  <a:moveTo>
                    <a:pt x="16" y="16"/>
                  </a:moveTo>
                  <a:lnTo>
                    <a:pt x="0" y="0"/>
                  </a:lnTo>
                  <a:lnTo>
                    <a:pt x="0" y="45"/>
                  </a:lnTo>
                  <a:lnTo>
                    <a:pt x="16" y="45"/>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7"/>
            <p:cNvSpPr>
              <a:spLocks/>
            </p:cNvSpPr>
            <p:nvPr/>
          </p:nvSpPr>
          <p:spPr bwMode="auto">
            <a:xfrm>
              <a:off x="300038" y="6443663"/>
              <a:ext cx="150813" cy="284162"/>
            </a:xfrm>
            <a:custGeom>
              <a:avLst/>
              <a:gdLst>
                <a:gd name="T0" fmla="*/ 178 w 299"/>
                <a:gd name="T1" fmla="*/ 212 h 563"/>
                <a:gd name="T2" fmla="*/ 299 w 299"/>
                <a:gd name="T3" fmla="*/ 212 h 563"/>
                <a:gd name="T4" fmla="*/ 250 w 299"/>
                <a:gd name="T5" fmla="*/ 163 h 563"/>
                <a:gd name="T6" fmla="*/ 249 w 299"/>
                <a:gd name="T7" fmla="*/ 163 h 563"/>
                <a:gd name="T8" fmla="*/ 186 w 299"/>
                <a:gd name="T9" fmla="*/ 163 h 563"/>
                <a:gd name="T10" fmla="*/ 260 w 299"/>
                <a:gd name="T11" fmla="*/ 81 h 563"/>
                <a:gd name="T12" fmla="*/ 178 w 299"/>
                <a:gd name="T13" fmla="*/ 0 h 563"/>
                <a:gd name="T14" fmla="*/ 178 w 299"/>
                <a:gd name="T15" fmla="*/ 163 h 563"/>
                <a:gd name="T16" fmla="*/ 178 w 299"/>
                <a:gd name="T17" fmla="*/ 163 h 563"/>
                <a:gd name="T18" fmla="*/ 43 w 299"/>
                <a:gd name="T19" fmla="*/ 28 h 563"/>
                <a:gd name="T20" fmla="*/ 22 w 299"/>
                <a:gd name="T21" fmla="*/ 40 h 563"/>
                <a:gd name="T22" fmla="*/ 0 w 299"/>
                <a:gd name="T23" fmla="*/ 55 h 563"/>
                <a:gd name="T24" fmla="*/ 129 w 299"/>
                <a:gd name="T25" fmla="*/ 183 h 563"/>
                <a:gd name="T26" fmla="*/ 129 w 299"/>
                <a:gd name="T27" fmla="*/ 464 h 563"/>
                <a:gd name="T28" fmla="*/ 228 w 299"/>
                <a:gd name="T29" fmla="*/ 563 h 563"/>
                <a:gd name="T30" fmla="*/ 228 w 299"/>
                <a:gd name="T31" fmla="*/ 493 h 563"/>
                <a:gd name="T32" fmla="*/ 178 w 299"/>
                <a:gd name="T33" fmla="*/ 443 h 563"/>
                <a:gd name="T34" fmla="*/ 178 w 299"/>
                <a:gd name="T35" fmla="*/ 21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563">
                  <a:moveTo>
                    <a:pt x="178" y="212"/>
                  </a:moveTo>
                  <a:cubicBezTo>
                    <a:pt x="299" y="212"/>
                    <a:pt x="299" y="212"/>
                    <a:pt x="299" y="212"/>
                  </a:cubicBezTo>
                  <a:cubicBezTo>
                    <a:pt x="250" y="163"/>
                    <a:pt x="250" y="163"/>
                    <a:pt x="250" y="163"/>
                  </a:cubicBezTo>
                  <a:cubicBezTo>
                    <a:pt x="249" y="163"/>
                    <a:pt x="249" y="163"/>
                    <a:pt x="249" y="163"/>
                  </a:cubicBezTo>
                  <a:cubicBezTo>
                    <a:pt x="186" y="163"/>
                    <a:pt x="186" y="163"/>
                    <a:pt x="186" y="163"/>
                  </a:cubicBezTo>
                  <a:cubicBezTo>
                    <a:pt x="227" y="159"/>
                    <a:pt x="260" y="124"/>
                    <a:pt x="260" y="81"/>
                  </a:cubicBezTo>
                  <a:cubicBezTo>
                    <a:pt x="260" y="36"/>
                    <a:pt x="223" y="0"/>
                    <a:pt x="178" y="0"/>
                  </a:cubicBezTo>
                  <a:cubicBezTo>
                    <a:pt x="178" y="163"/>
                    <a:pt x="178" y="163"/>
                    <a:pt x="178" y="163"/>
                  </a:cubicBezTo>
                  <a:cubicBezTo>
                    <a:pt x="178" y="163"/>
                    <a:pt x="178" y="163"/>
                    <a:pt x="178" y="163"/>
                  </a:cubicBezTo>
                  <a:cubicBezTo>
                    <a:pt x="43" y="28"/>
                    <a:pt x="43" y="28"/>
                    <a:pt x="43" y="28"/>
                  </a:cubicBezTo>
                  <a:cubicBezTo>
                    <a:pt x="36" y="31"/>
                    <a:pt x="29" y="35"/>
                    <a:pt x="22" y="40"/>
                  </a:cubicBezTo>
                  <a:cubicBezTo>
                    <a:pt x="14" y="45"/>
                    <a:pt x="7" y="50"/>
                    <a:pt x="0" y="55"/>
                  </a:cubicBezTo>
                  <a:cubicBezTo>
                    <a:pt x="129" y="183"/>
                    <a:pt x="129" y="183"/>
                    <a:pt x="129" y="183"/>
                  </a:cubicBezTo>
                  <a:cubicBezTo>
                    <a:pt x="129" y="464"/>
                    <a:pt x="129" y="464"/>
                    <a:pt x="129" y="464"/>
                  </a:cubicBezTo>
                  <a:cubicBezTo>
                    <a:pt x="228" y="563"/>
                    <a:pt x="228" y="563"/>
                    <a:pt x="228" y="563"/>
                  </a:cubicBezTo>
                  <a:cubicBezTo>
                    <a:pt x="228" y="493"/>
                    <a:pt x="228" y="493"/>
                    <a:pt x="228" y="493"/>
                  </a:cubicBezTo>
                  <a:cubicBezTo>
                    <a:pt x="178" y="443"/>
                    <a:pt x="178" y="443"/>
                    <a:pt x="178" y="443"/>
                  </a:cubicBezTo>
                  <a:lnTo>
                    <a:pt x="178"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8"/>
            <p:cNvSpPr>
              <a:spLocks/>
            </p:cNvSpPr>
            <p:nvPr/>
          </p:nvSpPr>
          <p:spPr bwMode="auto">
            <a:xfrm>
              <a:off x="414338" y="6550025"/>
              <a:ext cx="25400" cy="122237"/>
            </a:xfrm>
            <a:custGeom>
              <a:avLst/>
              <a:gdLst>
                <a:gd name="T0" fmla="*/ 0 w 16"/>
                <a:gd name="T1" fmla="*/ 0 h 77"/>
                <a:gd name="T2" fmla="*/ 0 w 16"/>
                <a:gd name="T3" fmla="*/ 77 h 77"/>
                <a:gd name="T4" fmla="*/ 16 w 16"/>
                <a:gd name="T5" fmla="*/ 77 h 77"/>
                <a:gd name="T6" fmla="*/ 16 w 16"/>
                <a:gd name="T7" fmla="*/ 16 h 77"/>
                <a:gd name="T8" fmla="*/ 0 w 16"/>
                <a:gd name="T9" fmla="*/ 0 h 77"/>
              </a:gdLst>
              <a:ahLst/>
              <a:cxnLst>
                <a:cxn ang="0">
                  <a:pos x="T0" y="T1"/>
                </a:cxn>
                <a:cxn ang="0">
                  <a:pos x="T2" y="T3"/>
                </a:cxn>
                <a:cxn ang="0">
                  <a:pos x="T4" y="T5"/>
                </a:cxn>
                <a:cxn ang="0">
                  <a:pos x="T6" y="T7"/>
                </a:cxn>
                <a:cxn ang="0">
                  <a:pos x="T8" y="T9"/>
                </a:cxn>
              </a:cxnLst>
              <a:rect l="0" t="0" r="r" b="b"/>
              <a:pathLst>
                <a:path w="16" h="77">
                  <a:moveTo>
                    <a:pt x="0" y="0"/>
                  </a:moveTo>
                  <a:lnTo>
                    <a:pt x="0" y="77"/>
                  </a:lnTo>
                  <a:lnTo>
                    <a:pt x="16" y="77"/>
                  </a:lnTo>
                  <a:lnTo>
                    <a:pt x="16"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9" name="Freeform 9"/>
            <p:cNvSpPr>
              <a:spLocks/>
            </p:cNvSpPr>
            <p:nvPr/>
          </p:nvSpPr>
          <p:spPr bwMode="auto">
            <a:xfrm>
              <a:off x="439738" y="6575425"/>
              <a:ext cx="60325" cy="25400"/>
            </a:xfrm>
            <a:custGeom>
              <a:avLst/>
              <a:gdLst>
                <a:gd name="T0" fmla="*/ 38 w 38"/>
                <a:gd name="T1" fmla="*/ 16 h 16"/>
                <a:gd name="T2" fmla="*/ 22 w 38"/>
                <a:gd name="T3" fmla="*/ 0 h 16"/>
                <a:gd name="T4" fmla="*/ 0 w 38"/>
                <a:gd name="T5" fmla="*/ 0 h 16"/>
                <a:gd name="T6" fmla="*/ 16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22" y="0"/>
                  </a:lnTo>
                  <a:lnTo>
                    <a:pt x="0" y="0"/>
                  </a:lnTo>
                  <a:lnTo>
                    <a:pt x="16" y="1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10"/>
            <p:cNvSpPr>
              <a:spLocks/>
            </p:cNvSpPr>
            <p:nvPr/>
          </p:nvSpPr>
          <p:spPr bwMode="auto">
            <a:xfrm>
              <a:off x="254000" y="6489700"/>
              <a:ext cx="85725" cy="163512"/>
            </a:xfrm>
            <a:custGeom>
              <a:avLst/>
              <a:gdLst>
                <a:gd name="T0" fmla="*/ 170 w 170"/>
                <a:gd name="T1" fmla="*/ 327 h 327"/>
                <a:gd name="T2" fmla="*/ 170 w 170"/>
                <a:gd name="T3" fmla="*/ 324 h 327"/>
                <a:gd name="T4" fmla="*/ 170 w 170"/>
                <a:gd name="T5" fmla="*/ 324 h 327"/>
                <a:gd name="T6" fmla="*/ 170 w 170"/>
                <a:gd name="T7" fmla="*/ 114 h 327"/>
                <a:gd name="T8" fmla="*/ 56 w 170"/>
                <a:gd name="T9" fmla="*/ 0 h 327"/>
                <a:gd name="T10" fmla="*/ 29 w 170"/>
                <a:gd name="T11" fmla="*/ 43 h 327"/>
                <a:gd name="T12" fmla="*/ 121 w 170"/>
                <a:gd name="T13" fmla="*/ 135 h 327"/>
                <a:gd name="T14" fmla="*/ 121 w 170"/>
                <a:gd name="T15" fmla="*/ 205 h 327"/>
                <a:gd name="T16" fmla="*/ 121 w 170"/>
                <a:gd name="T17" fmla="*/ 205 h 327"/>
                <a:gd name="T18" fmla="*/ 9 w 170"/>
                <a:gd name="T19" fmla="*/ 93 h 327"/>
                <a:gd name="T20" fmla="*/ 0 w 170"/>
                <a:gd name="T21" fmla="*/ 155 h 327"/>
                <a:gd name="T22" fmla="*/ 170 w 170"/>
                <a:gd name="T23"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327">
                  <a:moveTo>
                    <a:pt x="170" y="327"/>
                  </a:moveTo>
                  <a:cubicBezTo>
                    <a:pt x="170" y="324"/>
                    <a:pt x="170" y="324"/>
                    <a:pt x="170" y="324"/>
                  </a:cubicBezTo>
                  <a:cubicBezTo>
                    <a:pt x="170" y="324"/>
                    <a:pt x="170" y="324"/>
                    <a:pt x="170" y="324"/>
                  </a:cubicBezTo>
                  <a:cubicBezTo>
                    <a:pt x="170" y="114"/>
                    <a:pt x="170" y="114"/>
                    <a:pt x="170" y="114"/>
                  </a:cubicBezTo>
                  <a:cubicBezTo>
                    <a:pt x="56" y="0"/>
                    <a:pt x="56" y="0"/>
                    <a:pt x="56" y="0"/>
                  </a:cubicBezTo>
                  <a:cubicBezTo>
                    <a:pt x="46" y="13"/>
                    <a:pt x="36" y="28"/>
                    <a:pt x="29" y="43"/>
                  </a:cubicBezTo>
                  <a:cubicBezTo>
                    <a:pt x="121" y="135"/>
                    <a:pt x="121" y="135"/>
                    <a:pt x="121" y="135"/>
                  </a:cubicBezTo>
                  <a:cubicBezTo>
                    <a:pt x="121" y="205"/>
                    <a:pt x="121" y="205"/>
                    <a:pt x="121" y="205"/>
                  </a:cubicBezTo>
                  <a:cubicBezTo>
                    <a:pt x="121" y="205"/>
                    <a:pt x="121" y="205"/>
                    <a:pt x="121" y="205"/>
                  </a:cubicBezTo>
                  <a:cubicBezTo>
                    <a:pt x="9" y="93"/>
                    <a:pt x="9" y="93"/>
                    <a:pt x="9" y="93"/>
                  </a:cubicBezTo>
                  <a:cubicBezTo>
                    <a:pt x="4" y="113"/>
                    <a:pt x="1" y="133"/>
                    <a:pt x="0" y="155"/>
                  </a:cubicBezTo>
                  <a:cubicBezTo>
                    <a:pt x="0" y="155"/>
                    <a:pt x="165" y="322"/>
                    <a:pt x="170"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11"/>
            <p:cNvSpPr>
              <a:spLocks/>
            </p:cNvSpPr>
            <p:nvPr/>
          </p:nvSpPr>
          <p:spPr bwMode="auto">
            <a:xfrm>
              <a:off x="254000" y="6602413"/>
              <a:ext cx="160338" cy="195262"/>
            </a:xfrm>
            <a:custGeom>
              <a:avLst/>
              <a:gdLst>
                <a:gd name="T0" fmla="*/ 0 w 101"/>
                <a:gd name="T1" fmla="*/ 0 h 123"/>
                <a:gd name="T2" fmla="*/ 0 w 101"/>
                <a:gd name="T3" fmla="*/ 23 h 123"/>
                <a:gd name="T4" fmla="*/ 101 w 101"/>
                <a:gd name="T5" fmla="*/ 123 h 123"/>
                <a:gd name="T6" fmla="*/ 101 w 101"/>
                <a:gd name="T7" fmla="*/ 101 h 123"/>
                <a:gd name="T8" fmla="*/ 0 w 101"/>
                <a:gd name="T9" fmla="*/ 0 h 123"/>
              </a:gdLst>
              <a:ahLst/>
              <a:cxnLst>
                <a:cxn ang="0">
                  <a:pos x="T0" y="T1"/>
                </a:cxn>
                <a:cxn ang="0">
                  <a:pos x="T2" y="T3"/>
                </a:cxn>
                <a:cxn ang="0">
                  <a:pos x="T4" y="T5"/>
                </a:cxn>
                <a:cxn ang="0">
                  <a:pos x="T6" y="T7"/>
                </a:cxn>
                <a:cxn ang="0">
                  <a:pos x="T8" y="T9"/>
                </a:cxn>
              </a:cxnLst>
              <a:rect l="0" t="0" r="r" b="b"/>
              <a:pathLst>
                <a:path w="101" h="123">
                  <a:moveTo>
                    <a:pt x="0" y="0"/>
                  </a:moveTo>
                  <a:lnTo>
                    <a:pt x="0" y="23"/>
                  </a:lnTo>
                  <a:lnTo>
                    <a:pt x="101" y="123"/>
                  </a:lnTo>
                  <a:lnTo>
                    <a:pt x="101" y="10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12"/>
            <p:cNvSpPr>
              <a:spLocks/>
            </p:cNvSpPr>
            <p:nvPr/>
          </p:nvSpPr>
          <p:spPr bwMode="auto">
            <a:xfrm>
              <a:off x="490538" y="6640513"/>
              <a:ext cx="80963" cy="73025"/>
            </a:xfrm>
            <a:custGeom>
              <a:avLst/>
              <a:gdLst>
                <a:gd name="T0" fmla="*/ 99 w 163"/>
                <a:gd name="T1" fmla="*/ 0 h 145"/>
                <a:gd name="T2" fmla="*/ 49 w 163"/>
                <a:gd name="T3" fmla="*/ 0 h 145"/>
                <a:gd name="T4" fmla="*/ 49 w 163"/>
                <a:gd name="T5" fmla="*/ 63 h 145"/>
                <a:gd name="T6" fmla="*/ 0 w 163"/>
                <a:gd name="T7" fmla="*/ 63 h 145"/>
                <a:gd name="T8" fmla="*/ 81 w 163"/>
                <a:gd name="T9" fmla="*/ 145 h 145"/>
                <a:gd name="T10" fmla="*/ 163 w 163"/>
                <a:gd name="T11" fmla="*/ 63 h 145"/>
                <a:gd name="T12" fmla="*/ 99 w 163"/>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63" h="145">
                  <a:moveTo>
                    <a:pt x="99" y="0"/>
                  </a:moveTo>
                  <a:cubicBezTo>
                    <a:pt x="49" y="0"/>
                    <a:pt x="49" y="0"/>
                    <a:pt x="49" y="0"/>
                  </a:cubicBezTo>
                  <a:cubicBezTo>
                    <a:pt x="49" y="63"/>
                    <a:pt x="49" y="63"/>
                    <a:pt x="49" y="63"/>
                  </a:cubicBezTo>
                  <a:cubicBezTo>
                    <a:pt x="0" y="63"/>
                    <a:pt x="0" y="63"/>
                    <a:pt x="0" y="63"/>
                  </a:cubicBezTo>
                  <a:cubicBezTo>
                    <a:pt x="0" y="108"/>
                    <a:pt x="36" y="145"/>
                    <a:pt x="81" y="145"/>
                  </a:cubicBezTo>
                  <a:cubicBezTo>
                    <a:pt x="126" y="145"/>
                    <a:pt x="163" y="108"/>
                    <a:pt x="163" y="63"/>
                  </a:cubicBez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13"/>
            <p:cNvSpPr>
              <a:spLocks/>
            </p:cNvSpPr>
            <p:nvPr/>
          </p:nvSpPr>
          <p:spPr bwMode="auto">
            <a:xfrm>
              <a:off x="606425" y="6526213"/>
              <a:ext cx="144463" cy="180975"/>
            </a:xfrm>
            <a:custGeom>
              <a:avLst/>
              <a:gdLst>
                <a:gd name="T0" fmla="*/ 87 w 91"/>
                <a:gd name="T1" fmla="*/ 92 h 114"/>
                <a:gd name="T2" fmla="*/ 74 w 91"/>
                <a:gd name="T3" fmla="*/ 114 h 114"/>
                <a:gd name="T4" fmla="*/ 0 w 91"/>
                <a:gd name="T5" fmla="*/ 114 h 114"/>
                <a:gd name="T6" fmla="*/ 48 w 91"/>
                <a:gd name="T7" fmla="*/ 23 h 114"/>
                <a:gd name="T8" fmla="*/ 6 w 91"/>
                <a:gd name="T9" fmla="*/ 23 h 114"/>
                <a:gd name="T10" fmla="*/ 18 w 91"/>
                <a:gd name="T11" fmla="*/ 0 h 114"/>
                <a:gd name="T12" fmla="*/ 91 w 91"/>
                <a:gd name="T13" fmla="*/ 0 h 114"/>
                <a:gd name="T14" fmla="*/ 44 w 91"/>
                <a:gd name="T15" fmla="*/ 92 h 114"/>
                <a:gd name="T16" fmla="*/ 87 w 91"/>
                <a:gd name="T17"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4">
                  <a:moveTo>
                    <a:pt x="87" y="92"/>
                  </a:moveTo>
                  <a:lnTo>
                    <a:pt x="74" y="114"/>
                  </a:lnTo>
                  <a:lnTo>
                    <a:pt x="0" y="114"/>
                  </a:lnTo>
                  <a:lnTo>
                    <a:pt x="48" y="23"/>
                  </a:lnTo>
                  <a:lnTo>
                    <a:pt x="6" y="23"/>
                  </a:lnTo>
                  <a:lnTo>
                    <a:pt x="18" y="0"/>
                  </a:lnTo>
                  <a:lnTo>
                    <a:pt x="91" y="0"/>
                  </a:lnTo>
                  <a:lnTo>
                    <a:pt x="44" y="92"/>
                  </a:lnTo>
                  <a:lnTo>
                    <a:pt x="87"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14"/>
            <p:cNvSpPr>
              <a:spLocks/>
            </p:cNvSpPr>
            <p:nvPr/>
          </p:nvSpPr>
          <p:spPr bwMode="auto">
            <a:xfrm>
              <a:off x="766763" y="6526213"/>
              <a:ext cx="103188" cy="180975"/>
            </a:xfrm>
            <a:custGeom>
              <a:avLst/>
              <a:gdLst>
                <a:gd name="T0" fmla="*/ 28 w 65"/>
                <a:gd name="T1" fmla="*/ 46 h 114"/>
                <a:gd name="T2" fmla="*/ 65 w 65"/>
                <a:gd name="T3" fmla="*/ 46 h 114"/>
                <a:gd name="T4" fmla="*/ 65 w 65"/>
                <a:gd name="T5" fmla="*/ 68 h 114"/>
                <a:gd name="T6" fmla="*/ 28 w 65"/>
                <a:gd name="T7" fmla="*/ 68 h 114"/>
                <a:gd name="T8" fmla="*/ 28 w 65"/>
                <a:gd name="T9" fmla="*/ 92 h 114"/>
                <a:gd name="T10" fmla="*/ 65 w 65"/>
                <a:gd name="T11" fmla="*/ 92 h 114"/>
                <a:gd name="T12" fmla="*/ 65 w 65"/>
                <a:gd name="T13" fmla="*/ 114 h 114"/>
                <a:gd name="T14" fmla="*/ 0 w 65"/>
                <a:gd name="T15" fmla="*/ 114 h 114"/>
                <a:gd name="T16" fmla="*/ 0 w 65"/>
                <a:gd name="T17" fmla="*/ 0 h 114"/>
                <a:gd name="T18" fmla="*/ 65 w 65"/>
                <a:gd name="T19" fmla="*/ 0 h 114"/>
                <a:gd name="T20" fmla="*/ 65 w 65"/>
                <a:gd name="T21" fmla="*/ 23 h 114"/>
                <a:gd name="T22" fmla="*/ 28 w 65"/>
                <a:gd name="T23" fmla="*/ 23 h 114"/>
                <a:gd name="T24" fmla="*/ 28 w 65"/>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14">
                  <a:moveTo>
                    <a:pt x="28" y="46"/>
                  </a:moveTo>
                  <a:lnTo>
                    <a:pt x="65" y="46"/>
                  </a:lnTo>
                  <a:lnTo>
                    <a:pt x="65" y="68"/>
                  </a:lnTo>
                  <a:lnTo>
                    <a:pt x="28" y="68"/>
                  </a:lnTo>
                  <a:lnTo>
                    <a:pt x="28" y="92"/>
                  </a:lnTo>
                  <a:lnTo>
                    <a:pt x="65" y="92"/>
                  </a:lnTo>
                  <a:lnTo>
                    <a:pt x="65" y="114"/>
                  </a:lnTo>
                  <a:lnTo>
                    <a:pt x="0" y="114"/>
                  </a:lnTo>
                  <a:lnTo>
                    <a:pt x="0" y="0"/>
                  </a:lnTo>
                  <a:lnTo>
                    <a:pt x="65" y="0"/>
                  </a:lnTo>
                  <a:lnTo>
                    <a:pt x="65" y="23"/>
                  </a:lnTo>
                  <a:lnTo>
                    <a:pt x="28" y="23"/>
                  </a:lnTo>
                  <a:lnTo>
                    <a:pt x="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15"/>
            <p:cNvSpPr>
              <a:spLocks noEditPoints="1"/>
            </p:cNvSpPr>
            <p:nvPr/>
          </p:nvSpPr>
          <p:spPr bwMode="auto">
            <a:xfrm>
              <a:off x="889000" y="6526213"/>
              <a:ext cx="131763" cy="180975"/>
            </a:xfrm>
            <a:custGeom>
              <a:avLst/>
              <a:gdLst>
                <a:gd name="T0" fmla="*/ 123 w 260"/>
                <a:gd name="T1" fmla="*/ 0 h 360"/>
                <a:gd name="T2" fmla="*/ 215 w 260"/>
                <a:gd name="T3" fmla="*/ 17 h 360"/>
                <a:gd name="T4" fmla="*/ 255 w 260"/>
                <a:gd name="T5" fmla="*/ 98 h 360"/>
                <a:gd name="T6" fmla="*/ 231 w 260"/>
                <a:gd name="T7" fmla="*/ 160 h 360"/>
                <a:gd name="T8" fmla="*/ 193 w 260"/>
                <a:gd name="T9" fmla="*/ 181 h 360"/>
                <a:gd name="T10" fmla="*/ 236 w 260"/>
                <a:gd name="T11" fmla="*/ 202 h 360"/>
                <a:gd name="T12" fmla="*/ 260 w 260"/>
                <a:gd name="T13" fmla="*/ 264 h 360"/>
                <a:gd name="T14" fmla="*/ 223 w 260"/>
                <a:gd name="T15" fmla="*/ 343 h 360"/>
                <a:gd name="T16" fmla="*/ 147 w 260"/>
                <a:gd name="T17" fmla="*/ 360 h 360"/>
                <a:gd name="T18" fmla="*/ 0 w 260"/>
                <a:gd name="T19" fmla="*/ 360 h 360"/>
                <a:gd name="T20" fmla="*/ 0 w 260"/>
                <a:gd name="T21" fmla="*/ 0 h 360"/>
                <a:gd name="T22" fmla="*/ 123 w 260"/>
                <a:gd name="T23" fmla="*/ 0 h 360"/>
                <a:gd name="T24" fmla="*/ 88 w 260"/>
                <a:gd name="T25" fmla="*/ 149 h 360"/>
                <a:gd name="T26" fmla="*/ 109 w 260"/>
                <a:gd name="T27" fmla="*/ 149 h 360"/>
                <a:gd name="T28" fmla="*/ 166 w 260"/>
                <a:gd name="T29" fmla="*/ 107 h 360"/>
                <a:gd name="T30" fmla="*/ 108 w 260"/>
                <a:gd name="T31" fmla="*/ 65 h 360"/>
                <a:gd name="T32" fmla="*/ 88 w 260"/>
                <a:gd name="T33" fmla="*/ 65 h 360"/>
                <a:gd name="T34" fmla="*/ 88 w 260"/>
                <a:gd name="T35" fmla="*/ 149 h 360"/>
                <a:gd name="T36" fmla="*/ 88 w 260"/>
                <a:gd name="T37" fmla="*/ 297 h 360"/>
                <a:gd name="T38" fmla="*/ 119 w 260"/>
                <a:gd name="T39" fmla="*/ 297 h 360"/>
                <a:gd name="T40" fmla="*/ 172 w 260"/>
                <a:gd name="T41" fmla="*/ 256 h 360"/>
                <a:gd name="T42" fmla="*/ 152 w 260"/>
                <a:gd name="T43" fmla="*/ 219 h 360"/>
                <a:gd name="T44" fmla="*/ 107 w 260"/>
                <a:gd name="T45" fmla="*/ 212 h 360"/>
                <a:gd name="T46" fmla="*/ 88 w 260"/>
                <a:gd name="T47" fmla="*/ 212 h 360"/>
                <a:gd name="T48" fmla="*/ 88 w 260"/>
                <a:gd name="T49" fmla="*/ 29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60">
                  <a:moveTo>
                    <a:pt x="123" y="0"/>
                  </a:moveTo>
                  <a:cubicBezTo>
                    <a:pt x="169" y="0"/>
                    <a:pt x="195" y="5"/>
                    <a:pt x="215" y="17"/>
                  </a:cubicBezTo>
                  <a:cubicBezTo>
                    <a:pt x="240" y="32"/>
                    <a:pt x="255" y="63"/>
                    <a:pt x="255" y="98"/>
                  </a:cubicBezTo>
                  <a:cubicBezTo>
                    <a:pt x="255" y="123"/>
                    <a:pt x="247" y="144"/>
                    <a:pt x="231" y="160"/>
                  </a:cubicBezTo>
                  <a:cubicBezTo>
                    <a:pt x="220" y="171"/>
                    <a:pt x="212" y="176"/>
                    <a:pt x="193" y="181"/>
                  </a:cubicBezTo>
                  <a:cubicBezTo>
                    <a:pt x="215" y="186"/>
                    <a:pt x="225" y="191"/>
                    <a:pt x="236" y="202"/>
                  </a:cubicBezTo>
                  <a:cubicBezTo>
                    <a:pt x="252" y="217"/>
                    <a:pt x="260" y="238"/>
                    <a:pt x="260" y="264"/>
                  </a:cubicBezTo>
                  <a:cubicBezTo>
                    <a:pt x="260" y="298"/>
                    <a:pt x="247" y="327"/>
                    <a:pt x="223" y="343"/>
                  </a:cubicBezTo>
                  <a:cubicBezTo>
                    <a:pt x="206" y="355"/>
                    <a:pt x="184" y="360"/>
                    <a:pt x="147" y="360"/>
                  </a:cubicBezTo>
                  <a:cubicBezTo>
                    <a:pt x="0" y="360"/>
                    <a:pt x="0" y="360"/>
                    <a:pt x="0" y="360"/>
                  </a:cubicBezTo>
                  <a:cubicBezTo>
                    <a:pt x="0" y="0"/>
                    <a:pt x="0" y="0"/>
                    <a:pt x="0" y="0"/>
                  </a:cubicBezTo>
                  <a:lnTo>
                    <a:pt x="123" y="0"/>
                  </a:lnTo>
                  <a:close/>
                  <a:moveTo>
                    <a:pt x="88" y="149"/>
                  </a:moveTo>
                  <a:cubicBezTo>
                    <a:pt x="109" y="149"/>
                    <a:pt x="109" y="149"/>
                    <a:pt x="109" y="149"/>
                  </a:cubicBezTo>
                  <a:cubicBezTo>
                    <a:pt x="149" y="149"/>
                    <a:pt x="166" y="136"/>
                    <a:pt x="166" y="107"/>
                  </a:cubicBezTo>
                  <a:cubicBezTo>
                    <a:pt x="166" y="78"/>
                    <a:pt x="149" y="65"/>
                    <a:pt x="108" y="65"/>
                  </a:cubicBezTo>
                  <a:cubicBezTo>
                    <a:pt x="88" y="65"/>
                    <a:pt x="88" y="65"/>
                    <a:pt x="88" y="65"/>
                  </a:cubicBezTo>
                  <a:lnTo>
                    <a:pt x="88" y="149"/>
                  </a:lnTo>
                  <a:close/>
                  <a:moveTo>
                    <a:pt x="88" y="297"/>
                  </a:moveTo>
                  <a:cubicBezTo>
                    <a:pt x="119" y="297"/>
                    <a:pt x="119" y="297"/>
                    <a:pt x="119" y="297"/>
                  </a:cubicBezTo>
                  <a:cubicBezTo>
                    <a:pt x="156" y="297"/>
                    <a:pt x="172" y="285"/>
                    <a:pt x="172" y="256"/>
                  </a:cubicBezTo>
                  <a:cubicBezTo>
                    <a:pt x="172" y="238"/>
                    <a:pt x="165" y="226"/>
                    <a:pt x="152" y="219"/>
                  </a:cubicBezTo>
                  <a:cubicBezTo>
                    <a:pt x="143" y="214"/>
                    <a:pt x="134" y="212"/>
                    <a:pt x="107" y="212"/>
                  </a:cubicBezTo>
                  <a:cubicBezTo>
                    <a:pt x="88" y="212"/>
                    <a:pt x="88" y="212"/>
                    <a:pt x="88" y="212"/>
                  </a:cubicBezTo>
                  <a:lnTo>
                    <a:pt x="88"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16"/>
            <p:cNvSpPr>
              <a:spLocks noEditPoints="1"/>
            </p:cNvSpPr>
            <p:nvPr/>
          </p:nvSpPr>
          <p:spPr bwMode="auto">
            <a:xfrm>
              <a:off x="1039813" y="6526213"/>
              <a:ext cx="136525" cy="180975"/>
            </a:xfrm>
            <a:custGeom>
              <a:avLst/>
              <a:gdLst>
                <a:gd name="T0" fmla="*/ 88 w 271"/>
                <a:gd name="T1" fmla="*/ 360 h 360"/>
                <a:gd name="T2" fmla="*/ 0 w 271"/>
                <a:gd name="T3" fmla="*/ 360 h 360"/>
                <a:gd name="T4" fmla="*/ 0 w 271"/>
                <a:gd name="T5" fmla="*/ 0 h 360"/>
                <a:gd name="T6" fmla="*/ 117 w 271"/>
                <a:gd name="T7" fmla="*/ 0 h 360"/>
                <a:gd name="T8" fmla="*/ 222 w 271"/>
                <a:gd name="T9" fmla="*/ 27 h 360"/>
                <a:gd name="T10" fmla="*/ 261 w 271"/>
                <a:gd name="T11" fmla="*/ 118 h 360"/>
                <a:gd name="T12" fmla="*/ 192 w 271"/>
                <a:gd name="T13" fmla="*/ 228 h 360"/>
                <a:gd name="T14" fmla="*/ 271 w 271"/>
                <a:gd name="T15" fmla="*/ 360 h 360"/>
                <a:gd name="T16" fmla="*/ 166 w 271"/>
                <a:gd name="T17" fmla="*/ 360 h 360"/>
                <a:gd name="T18" fmla="*/ 88 w 271"/>
                <a:gd name="T19" fmla="*/ 221 h 360"/>
                <a:gd name="T20" fmla="*/ 88 w 271"/>
                <a:gd name="T21" fmla="*/ 360 h 360"/>
                <a:gd name="T22" fmla="*/ 116 w 271"/>
                <a:gd name="T23" fmla="*/ 171 h 360"/>
                <a:gd name="T24" fmla="*/ 173 w 271"/>
                <a:gd name="T25" fmla="*/ 122 h 360"/>
                <a:gd name="T26" fmla="*/ 121 w 271"/>
                <a:gd name="T27" fmla="*/ 72 h 360"/>
                <a:gd name="T28" fmla="*/ 88 w 271"/>
                <a:gd name="T29" fmla="*/ 72 h 360"/>
                <a:gd name="T30" fmla="*/ 88 w 271"/>
                <a:gd name="T31" fmla="*/ 171 h 360"/>
                <a:gd name="T32" fmla="*/ 116 w 271"/>
                <a:gd name="T33" fmla="*/ 17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360">
                  <a:moveTo>
                    <a:pt x="88" y="360"/>
                  </a:moveTo>
                  <a:cubicBezTo>
                    <a:pt x="0" y="360"/>
                    <a:pt x="0" y="360"/>
                    <a:pt x="0" y="360"/>
                  </a:cubicBezTo>
                  <a:cubicBezTo>
                    <a:pt x="0" y="0"/>
                    <a:pt x="0" y="0"/>
                    <a:pt x="0" y="0"/>
                  </a:cubicBezTo>
                  <a:cubicBezTo>
                    <a:pt x="117" y="0"/>
                    <a:pt x="117" y="0"/>
                    <a:pt x="117" y="0"/>
                  </a:cubicBezTo>
                  <a:cubicBezTo>
                    <a:pt x="164" y="0"/>
                    <a:pt x="199" y="9"/>
                    <a:pt x="222" y="27"/>
                  </a:cubicBezTo>
                  <a:cubicBezTo>
                    <a:pt x="247" y="46"/>
                    <a:pt x="261" y="79"/>
                    <a:pt x="261" y="118"/>
                  </a:cubicBezTo>
                  <a:cubicBezTo>
                    <a:pt x="261" y="173"/>
                    <a:pt x="238" y="209"/>
                    <a:pt x="192" y="228"/>
                  </a:cubicBezTo>
                  <a:cubicBezTo>
                    <a:pt x="271" y="360"/>
                    <a:pt x="271" y="360"/>
                    <a:pt x="271" y="360"/>
                  </a:cubicBezTo>
                  <a:cubicBezTo>
                    <a:pt x="166" y="360"/>
                    <a:pt x="166" y="360"/>
                    <a:pt x="166" y="360"/>
                  </a:cubicBezTo>
                  <a:cubicBezTo>
                    <a:pt x="88" y="221"/>
                    <a:pt x="88" y="221"/>
                    <a:pt x="88" y="221"/>
                  </a:cubicBezTo>
                  <a:lnTo>
                    <a:pt x="88" y="360"/>
                  </a:lnTo>
                  <a:close/>
                  <a:moveTo>
                    <a:pt x="116" y="171"/>
                  </a:moveTo>
                  <a:cubicBezTo>
                    <a:pt x="151" y="171"/>
                    <a:pt x="173" y="153"/>
                    <a:pt x="173" y="122"/>
                  </a:cubicBezTo>
                  <a:cubicBezTo>
                    <a:pt x="173" y="92"/>
                    <a:pt x="152" y="72"/>
                    <a:pt x="121" y="72"/>
                  </a:cubicBezTo>
                  <a:cubicBezTo>
                    <a:pt x="88" y="72"/>
                    <a:pt x="88" y="72"/>
                    <a:pt x="88" y="72"/>
                  </a:cubicBezTo>
                  <a:cubicBezTo>
                    <a:pt x="88" y="171"/>
                    <a:pt x="88" y="171"/>
                    <a:pt x="88" y="171"/>
                  </a:cubicBezTo>
                  <a:lnTo>
                    <a:pt x="11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7" name="Freeform 17"/>
            <p:cNvSpPr>
              <a:spLocks noEditPoints="1"/>
            </p:cNvSpPr>
            <p:nvPr/>
          </p:nvSpPr>
          <p:spPr bwMode="auto">
            <a:xfrm>
              <a:off x="1176338" y="6526213"/>
              <a:ext cx="174625" cy="180975"/>
            </a:xfrm>
            <a:custGeom>
              <a:avLst/>
              <a:gdLst>
                <a:gd name="T0" fmla="*/ 73 w 110"/>
                <a:gd name="T1" fmla="*/ 0 h 114"/>
                <a:gd name="T2" fmla="*/ 38 w 110"/>
                <a:gd name="T3" fmla="*/ 0 h 114"/>
                <a:gd name="T4" fmla="*/ 0 w 110"/>
                <a:gd name="T5" fmla="*/ 114 h 114"/>
                <a:gd name="T6" fmla="*/ 29 w 110"/>
                <a:gd name="T7" fmla="*/ 114 h 114"/>
                <a:gd name="T8" fmla="*/ 36 w 110"/>
                <a:gd name="T9" fmla="*/ 92 h 114"/>
                <a:gd name="T10" fmla="*/ 73 w 110"/>
                <a:gd name="T11" fmla="*/ 92 h 114"/>
                <a:gd name="T12" fmla="*/ 80 w 110"/>
                <a:gd name="T13" fmla="*/ 114 h 114"/>
                <a:gd name="T14" fmla="*/ 110 w 110"/>
                <a:gd name="T15" fmla="*/ 114 h 114"/>
                <a:gd name="T16" fmla="*/ 73 w 110"/>
                <a:gd name="T17" fmla="*/ 0 h 114"/>
                <a:gd name="T18" fmla="*/ 43 w 110"/>
                <a:gd name="T19" fmla="*/ 70 h 114"/>
                <a:gd name="T20" fmla="*/ 55 w 110"/>
                <a:gd name="T21" fmla="*/ 33 h 114"/>
                <a:gd name="T22" fmla="*/ 66 w 110"/>
                <a:gd name="T23" fmla="*/ 70 h 114"/>
                <a:gd name="T24" fmla="*/ 43 w 110"/>
                <a:gd name="T25" fmla="*/ 7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14">
                  <a:moveTo>
                    <a:pt x="73" y="0"/>
                  </a:moveTo>
                  <a:lnTo>
                    <a:pt x="38" y="0"/>
                  </a:lnTo>
                  <a:lnTo>
                    <a:pt x="0" y="114"/>
                  </a:lnTo>
                  <a:lnTo>
                    <a:pt x="29" y="114"/>
                  </a:lnTo>
                  <a:lnTo>
                    <a:pt x="36" y="92"/>
                  </a:lnTo>
                  <a:lnTo>
                    <a:pt x="73" y="92"/>
                  </a:lnTo>
                  <a:lnTo>
                    <a:pt x="80" y="114"/>
                  </a:lnTo>
                  <a:lnTo>
                    <a:pt x="110" y="114"/>
                  </a:lnTo>
                  <a:lnTo>
                    <a:pt x="73" y="0"/>
                  </a:lnTo>
                  <a:close/>
                  <a:moveTo>
                    <a:pt x="43" y="70"/>
                  </a:moveTo>
                  <a:lnTo>
                    <a:pt x="55" y="33"/>
                  </a:lnTo>
                  <a:lnTo>
                    <a:pt x="66" y="70"/>
                  </a:lnTo>
                  <a:lnTo>
                    <a:pt x="43"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39" name="Rectangle 38"/>
          <p:cNvSpPr/>
          <p:nvPr userDrawn="1"/>
        </p:nvSpPr>
        <p:spPr>
          <a:xfrm>
            <a:off x="0" y="-1371600"/>
            <a:ext cx="1913467" cy="1371600"/>
          </a:xfrm>
          <a:prstGeom prst="rect">
            <a:avLst/>
          </a:prstGeom>
          <a:solidFill>
            <a:srgbClr val="F3F3F3"/>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lvl="0" algn="ctr"/>
            <a:endParaRPr lang="en-US" dirty="0"/>
          </a:p>
        </p:txBody>
      </p:sp>
      <p:grpSp>
        <p:nvGrpSpPr>
          <p:cNvPr id="41" name="Group 40"/>
          <p:cNvGrpSpPr/>
          <p:nvPr userDrawn="1"/>
        </p:nvGrpSpPr>
        <p:grpSpPr>
          <a:xfrm>
            <a:off x="6800944" y="1348593"/>
            <a:ext cx="4240024" cy="4864498"/>
            <a:chOff x="9959950" y="4707058"/>
            <a:chExt cx="2029842" cy="1996506"/>
          </a:xfrm>
          <a:solidFill>
            <a:schemeClr val="bg1">
              <a:alpha val="10000"/>
            </a:schemeClr>
          </a:solidFill>
        </p:grpSpPr>
        <p:sp>
          <p:nvSpPr>
            <p:cNvPr id="42" name="Freeform 41"/>
            <p:cNvSpPr>
              <a:spLocks/>
            </p:cNvSpPr>
            <p:nvPr userDrawn="1"/>
          </p:nvSpPr>
          <p:spPr bwMode="auto">
            <a:xfrm>
              <a:off x="11304825" y="5592639"/>
              <a:ext cx="161099" cy="398038"/>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3" name="Freeform 42"/>
            <p:cNvSpPr>
              <a:spLocks/>
            </p:cNvSpPr>
            <p:nvPr userDrawn="1"/>
          </p:nvSpPr>
          <p:spPr bwMode="auto">
            <a:xfrm>
              <a:off x="10253507" y="4707058"/>
              <a:ext cx="961818" cy="1598468"/>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4" name="Freeform 43"/>
            <p:cNvSpPr>
              <a:spLocks/>
            </p:cNvSpPr>
            <p:nvPr userDrawn="1"/>
          </p:nvSpPr>
          <p:spPr bwMode="auto">
            <a:xfrm>
              <a:off x="10986207" y="5311485"/>
              <a:ext cx="158712" cy="679191"/>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5" name="Freeform 44"/>
            <p:cNvSpPr>
              <a:spLocks/>
            </p:cNvSpPr>
            <p:nvPr userDrawn="1"/>
          </p:nvSpPr>
          <p:spPr bwMode="auto">
            <a:xfrm>
              <a:off x="11144920" y="5450483"/>
              <a:ext cx="389023" cy="142157"/>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6" name="Freeform 45"/>
            <p:cNvSpPr>
              <a:spLocks/>
            </p:cNvSpPr>
            <p:nvPr userDrawn="1"/>
          </p:nvSpPr>
          <p:spPr bwMode="auto">
            <a:xfrm>
              <a:off x="9959950" y="4962940"/>
              <a:ext cx="547735" cy="929808"/>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7" name="Freeform 46"/>
            <p:cNvSpPr>
              <a:spLocks/>
            </p:cNvSpPr>
            <p:nvPr userDrawn="1"/>
          </p:nvSpPr>
          <p:spPr bwMode="auto">
            <a:xfrm>
              <a:off x="9963530" y="5602116"/>
              <a:ext cx="1022678" cy="1101448"/>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8" name="Freeform 47"/>
            <p:cNvSpPr>
              <a:spLocks/>
            </p:cNvSpPr>
            <p:nvPr userDrawn="1"/>
          </p:nvSpPr>
          <p:spPr bwMode="auto">
            <a:xfrm>
              <a:off x="11465923" y="5813771"/>
              <a:ext cx="523869" cy="407515"/>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117668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26" name="Rectangle 25"/>
          <p:cNvSpPr/>
          <p:nvPr userDrawn="1"/>
        </p:nvSpPr>
        <p:spPr>
          <a:xfrm>
            <a:off x="3068368" y="6215971"/>
            <a:ext cx="8374439" cy="420371"/>
          </a:xfrm>
          <a:prstGeom prst="rect">
            <a:avLst/>
          </a:prstGeom>
        </p:spPr>
        <p:txBody>
          <a:bodyPr wrap="square">
            <a:spAutoFit/>
          </a:bodyPr>
          <a:lstStyle/>
          <a:p>
            <a:pPr fontAlgn="base">
              <a:spcBef>
                <a:spcPct val="0"/>
              </a:spcBef>
              <a:spcAft>
                <a:spcPct val="0"/>
              </a:spcAft>
            </a:pPr>
            <a:r>
              <a:rPr lang="en-US" sz="1066" dirty="0">
                <a:solidFill>
                  <a:srgbClr val="FFFFFF"/>
                </a:solidFill>
                <a:latin typeface="ProximaNova-Light"/>
              </a:rPr>
              <a:t>©2016 ZIH Corp and/or its affiliates. All rights reserved.  and the stylized  head are trademarks of ZIH Corp, registered in many jurisdictions worldwide. All other trademarks are the property of their respective owners.</a:t>
            </a:r>
            <a:endParaRPr lang="en-US" sz="2399" dirty="0">
              <a:solidFill>
                <a:srgbClr val="FFFFFF"/>
              </a:solidFill>
            </a:endParaRPr>
          </a:p>
        </p:txBody>
      </p:sp>
      <p:sp>
        <p:nvSpPr>
          <p:cNvPr id="18" name="Rectangle 17"/>
          <p:cNvSpPr/>
          <p:nvPr userDrawn="1"/>
        </p:nvSpPr>
        <p:spPr>
          <a:xfrm>
            <a:off x="3047207" y="2578059"/>
            <a:ext cx="3770039" cy="861614"/>
          </a:xfrm>
          <a:prstGeom prst="rect">
            <a:avLst/>
          </a:prstGeom>
        </p:spPr>
        <p:txBody>
          <a:bodyPr wrap="none" lIns="0" tIns="60944" rIns="121888" bIns="60944">
            <a:spAutoFit/>
          </a:bodyPr>
          <a:lstStyle/>
          <a:p>
            <a:pPr fontAlgn="base">
              <a:spcBef>
                <a:spcPct val="0"/>
              </a:spcBef>
            </a:pPr>
            <a:r>
              <a:rPr lang="en-US" sz="4799" b="1" dirty="0">
                <a:solidFill>
                  <a:srgbClr val="FFFFFF"/>
                </a:solidFill>
              </a:rPr>
              <a:t>THANK YOU</a:t>
            </a:r>
          </a:p>
        </p:txBody>
      </p:sp>
      <p:sp>
        <p:nvSpPr>
          <p:cNvPr id="19" name="Rectangle 18"/>
          <p:cNvSpPr/>
          <p:nvPr userDrawn="1"/>
        </p:nvSpPr>
        <p:spPr>
          <a:xfrm>
            <a:off x="1" y="0"/>
            <a:ext cx="2463205"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2399" dirty="0">
              <a:solidFill>
                <a:srgbClr val="FFFFFF"/>
              </a:solidFill>
            </a:endParaRPr>
          </a:p>
        </p:txBody>
      </p:sp>
      <p:pic>
        <p:nvPicPr>
          <p:cNvPr id="20" name="Picture 1" descr="Zebra Logo Main.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27966" y="2621492"/>
            <a:ext cx="1007271" cy="1615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87730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Title Slide with Photo">
    <p:bg>
      <p:bgPr>
        <a:solidFill>
          <a:schemeClr val="accent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 y="0"/>
            <a:ext cx="12216646" cy="6858000"/>
            <a:chOff x="0" y="0"/>
            <a:chExt cx="9164871" cy="5143500"/>
          </a:xfrm>
        </p:grpSpPr>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460500" y="0"/>
              <a:ext cx="7704371" cy="5143500"/>
            </a:xfrm>
            <a:prstGeom prst="rect">
              <a:avLst/>
            </a:prstGeom>
          </p:spPr>
        </p:pic>
        <p:sp>
          <p:nvSpPr>
            <p:cNvPr id="7" name="Rectangle 6"/>
            <p:cNvSpPr/>
            <p:nvPr userDrawn="1"/>
          </p:nvSpPr>
          <p:spPr>
            <a:xfrm>
              <a:off x="1708480" y="0"/>
              <a:ext cx="7456391" cy="5143500"/>
            </a:xfrm>
            <a:prstGeom prst="rect">
              <a:avLst/>
            </a:prstGeom>
            <a:solidFill>
              <a:schemeClr val="accent1">
                <a:alpha val="6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2399" dirty="0">
                <a:solidFill>
                  <a:srgbClr val="FFFFFF"/>
                </a:solidFill>
              </a:endParaRPr>
            </a:p>
          </p:txBody>
        </p:sp>
        <p:sp>
          <p:nvSpPr>
            <p:cNvPr id="8" name="Rectangle 7"/>
            <p:cNvSpPr/>
            <p:nvPr userDrawn="1"/>
          </p:nvSpPr>
          <p:spPr>
            <a:xfrm>
              <a:off x="0" y="0"/>
              <a:ext cx="1847885"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2399" dirty="0">
                <a:solidFill>
                  <a:srgbClr val="FFFFFF"/>
                </a:solidFill>
              </a:endParaRPr>
            </a:p>
          </p:txBody>
        </p:sp>
        <p:pic>
          <p:nvPicPr>
            <p:cNvPr id="9" name="Picture 1" descr="Zebra Logo Main.png"/>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46117" y="1966119"/>
              <a:ext cx="755650" cy="121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ctrTitle" hasCustomPrompt="1"/>
          </p:nvPr>
        </p:nvSpPr>
        <p:spPr>
          <a:xfrm>
            <a:off x="3000652" y="1398497"/>
            <a:ext cx="5689214" cy="3063057"/>
          </a:xfrm>
          <a:prstGeom prst="rect">
            <a:avLst/>
          </a:prstGeom>
        </p:spPr>
        <p:txBody>
          <a:bodyPr lIns="0" tIns="0" rIns="0" bIns="0" anchor="b" anchorCtr="0"/>
          <a:lstStyle>
            <a:lvl1pPr marL="0" marR="0" indent="0" algn="l" defTabSz="1218895" rtl="0" eaLnBrk="0" fontAlgn="base" latinLnBrk="0" hangingPunct="0">
              <a:lnSpc>
                <a:spcPts val="7998"/>
              </a:lnSpc>
              <a:spcBef>
                <a:spcPct val="0"/>
              </a:spcBef>
              <a:spcAft>
                <a:spcPct val="0"/>
              </a:spcAft>
              <a:buClrTx/>
              <a:buSzTx/>
              <a:buFontTx/>
              <a:buNone/>
              <a:tabLst/>
              <a:defRPr sz="8798" baseline="0">
                <a:solidFill>
                  <a:srgbClr val="000000"/>
                </a:solidFill>
              </a:defRPr>
            </a:lvl1pPr>
          </a:lstStyle>
          <a:p>
            <a:r>
              <a:rPr lang="en-US" dirty="0"/>
              <a:t>CLICK TO ADD TITLE</a:t>
            </a:r>
          </a:p>
        </p:txBody>
      </p:sp>
      <p:sp>
        <p:nvSpPr>
          <p:cNvPr id="3" name="Subtitle 2"/>
          <p:cNvSpPr>
            <a:spLocks noGrp="1"/>
          </p:cNvSpPr>
          <p:nvPr>
            <p:ph type="subTitle" idx="1" hasCustomPrompt="1"/>
          </p:nvPr>
        </p:nvSpPr>
        <p:spPr>
          <a:xfrm>
            <a:off x="5932936" y="6341304"/>
            <a:ext cx="5828434" cy="516696"/>
          </a:xfrm>
          <a:prstGeom prst="rect">
            <a:avLst/>
          </a:prstGeom>
        </p:spPr>
        <p:txBody>
          <a:bodyPr lIns="91440" tIns="45720" rIns="91440" bIns="45720"/>
          <a:lstStyle>
            <a:lvl1pPr marL="0" indent="0" algn="r">
              <a:spcBef>
                <a:spcPts val="0"/>
              </a:spcBef>
              <a:buNone/>
              <a:defRPr cap="all"/>
            </a:lvl1pPr>
            <a:lvl2pPr marL="609385" indent="0" algn="ctr">
              <a:buNone/>
              <a:defRPr/>
            </a:lvl2pPr>
            <a:lvl3pPr marL="1218769" indent="0" algn="ctr">
              <a:buNone/>
              <a:defRPr/>
            </a:lvl3pPr>
            <a:lvl4pPr marL="1828154" indent="0" algn="ctr">
              <a:buNone/>
              <a:defRPr/>
            </a:lvl4pPr>
            <a:lvl5pPr marL="2437537" indent="0" algn="ctr">
              <a:buNone/>
              <a:defRPr/>
            </a:lvl5pPr>
            <a:lvl6pPr marL="3046922" indent="0" algn="ctr">
              <a:buNone/>
              <a:defRPr/>
            </a:lvl6pPr>
            <a:lvl7pPr marL="3656306" indent="0" algn="ctr">
              <a:buNone/>
              <a:defRPr/>
            </a:lvl7pPr>
            <a:lvl8pPr marL="4265691" indent="0" algn="ctr">
              <a:buNone/>
              <a:defRPr/>
            </a:lvl8pPr>
            <a:lvl9pPr marL="4875074" indent="0" algn="ctr">
              <a:buNone/>
              <a:defRPr/>
            </a:lvl9pPr>
          </a:lstStyle>
          <a:p>
            <a:r>
              <a:rPr lang="en-US" dirty="0"/>
              <a:t>Click to edit date</a:t>
            </a:r>
          </a:p>
        </p:txBody>
      </p:sp>
      <p:sp>
        <p:nvSpPr>
          <p:cNvPr id="5" name="Text Placeholder 4"/>
          <p:cNvSpPr>
            <a:spLocks noGrp="1"/>
          </p:cNvSpPr>
          <p:nvPr>
            <p:ph type="body" sz="quarter" idx="10"/>
          </p:nvPr>
        </p:nvSpPr>
        <p:spPr>
          <a:xfrm>
            <a:off x="3074252" y="4685650"/>
            <a:ext cx="5514008" cy="1562100"/>
          </a:xfrm>
          <a:prstGeom prst="rect">
            <a:avLst/>
          </a:prstGeom>
        </p:spPr>
        <p:txBody>
          <a:bodyPr lIns="0" tIns="0" rIns="0" bIns="0">
            <a:normAutofit/>
          </a:bodyPr>
          <a:lstStyle>
            <a:lvl1pPr marL="0" indent="0">
              <a:spcBef>
                <a:spcPts val="0"/>
              </a:spcBef>
              <a:buNone/>
              <a:defRPr sz="2399" b="0" cap="none">
                <a:solidFill>
                  <a:schemeClr val="bg1"/>
                </a:solidFill>
              </a:defRPr>
            </a:lvl1pPr>
          </a:lstStyle>
          <a:p>
            <a:pPr lvl="0"/>
            <a:endParaRPr lang="en-US" dirty="0"/>
          </a:p>
        </p:txBody>
      </p:sp>
    </p:spTree>
    <p:extLst>
      <p:ext uri="{BB962C8B-B14F-4D97-AF65-F5344CB8AC3E}">
        <p14:creationId xmlns:p14="http://schemas.microsoft.com/office/powerpoint/2010/main" val="202515677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lumMod val="50000"/>
                    <a:lumOff val="50000"/>
                  </a:schemeClr>
                </a:solidFill>
              </a:defRPr>
            </a:lvl1pPr>
          </a:lstStyle>
          <a:p>
            <a:r>
              <a:rPr lang="en-US" dirty="0"/>
              <a:t> Confidential: For Internal Use Only</a:t>
            </a:r>
          </a:p>
        </p:txBody>
      </p:sp>
      <p:sp>
        <p:nvSpPr>
          <p:cNvPr id="4" name="Slide Number Placeholder 3"/>
          <p:cNvSpPr>
            <a:spLocks noGrp="1"/>
          </p:cNvSpPr>
          <p:nvPr>
            <p:ph type="sldNum" sz="quarter" idx="12"/>
          </p:nvPr>
        </p:nvSpPr>
        <p:spPr/>
        <p:txBody>
          <a:bodyPr/>
          <a:lstStyle>
            <a:lvl1pPr>
              <a:defRPr>
                <a:solidFill>
                  <a:schemeClr val="tx1">
                    <a:lumMod val="50000"/>
                    <a:lumOff val="50000"/>
                  </a:schemeClr>
                </a:solidFill>
              </a:defRPr>
            </a:lvl1p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416070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1_Section Header">
    <p:spTree>
      <p:nvGrpSpPr>
        <p:cNvPr id="1" name=""/>
        <p:cNvGrpSpPr/>
        <p:nvPr/>
      </p:nvGrpSpPr>
      <p:grpSpPr>
        <a:xfrm>
          <a:off x="0" y="0"/>
          <a:ext cx="0" cy="0"/>
          <a:chOff x="0" y="0"/>
          <a:chExt cx="0" cy="0"/>
        </a:xfrm>
      </p:grpSpPr>
      <p:sp>
        <p:nvSpPr>
          <p:cNvPr id="5" name="Title 1"/>
          <p:cNvSpPr txBox="1">
            <a:spLocks/>
          </p:cNvSpPr>
          <p:nvPr userDrawn="1"/>
        </p:nvSpPr>
        <p:spPr>
          <a:xfrm>
            <a:off x="531146" y="3371852"/>
            <a:ext cx="10360501" cy="1362075"/>
          </a:xfrm>
          <a:prstGeom prst="rect">
            <a:avLst/>
          </a:prstGeom>
        </p:spPr>
        <p:txBody>
          <a:bodyPr/>
          <a:lstStyle/>
          <a:p>
            <a:pPr eaLnBrk="1" hangingPunct="1">
              <a:defRPr/>
            </a:pPr>
            <a:endParaRPr lang="en-US" sz="4399" b="1" dirty="0">
              <a:solidFill>
                <a:srgbClr val="0D749F"/>
              </a:solidFill>
              <a:latin typeface="Proxima Nova Bold" pitchFamily="2" charset="0"/>
              <a:ea typeface="Proxima Nova Bold" pitchFamily="2" charset="0"/>
              <a:cs typeface="Proxima Nova Bold" pitchFamily="2" charset="0"/>
              <a:sym typeface="Arial" pitchFamily="4" charset="0"/>
            </a:endParaRPr>
          </a:p>
        </p:txBody>
      </p:sp>
      <p:sp>
        <p:nvSpPr>
          <p:cNvPr id="6" name="Rectangle 5"/>
          <p:cNvSpPr>
            <a:spLocks/>
          </p:cNvSpPr>
          <p:nvPr userDrawn="1"/>
        </p:nvSpPr>
        <p:spPr>
          <a:xfrm>
            <a:off x="0" y="1"/>
            <a:ext cx="12188825" cy="650929"/>
          </a:xfrm>
          <a:prstGeom prst="rect">
            <a:avLst/>
          </a:prstGeom>
          <a:solidFill>
            <a:schemeClr val="tx1"/>
          </a:solidFill>
          <a:ln w="25400" cap="flat">
            <a:noFill/>
            <a:prstDash val="solid"/>
            <a:bevel/>
          </a:ln>
          <a:effectLst/>
        </p:spPr>
        <p:style>
          <a:lnRef idx="0">
            <a:scrgbClr r="0" g="0" b="0"/>
          </a:lnRef>
          <a:fillRef idx="0">
            <a:scrgbClr r="0" g="0" b="0"/>
          </a:fillRef>
          <a:effectRef idx="0">
            <a:scrgbClr r="0" g="0" b="0"/>
          </a:effectRef>
          <a:fontRef idx="none"/>
        </p:style>
        <p:txBody>
          <a:bodyPr lIns="45707" tIns="45707" rIns="45707" bIns="45707" anchor="ctr"/>
          <a:lstStyle/>
          <a:p>
            <a:pPr eaLnBrk="1" latinLnBrk="1">
              <a:defRPr/>
            </a:pPr>
            <a:endParaRPr lang="en-US" sz="1799" dirty="0">
              <a:solidFill>
                <a:srgbClr val="000000"/>
              </a:solidFill>
              <a:latin typeface="Arial" pitchFamily="4" charset="0"/>
              <a:ea typeface="Arial" pitchFamily="4" charset="0"/>
              <a:cs typeface="Arial" pitchFamily="4" charset="0"/>
              <a:sym typeface="Arial" pitchFamily="4" charset="0"/>
            </a:endParaRPr>
          </a:p>
        </p:txBody>
      </p:sp>
      <p:sp>
        <p:nvSpPr>
          <p:cNvPr id="2" name="Title 1"/>
          <p:cNvSpPr>
            <a:spLocks noGrp="1"/>
          </p:cNvSpPr>
          <p:nvPr>
            <p:ph type="title"/>
          </p:nvPr>
        </p:nvSpPr>
        <p:spPr>
          <a:xfrm>
            <a:off x="531851" y="2074334"/>
            <a:ext cx="10991104" cy="1362075"/>
          </a:xfrm>
          <a:prstGeom prst="rect">
            <a:avLst/>
          </a:prstGeom>
        </p:spPr>
        <p:txBody>
          <a:bodyPr anchor="t">
            <a:noAutofit/>
          </a:bodyPr>
          <a:lstStyle>
            <a:lvl1pPr algn="l">
              <a:defRPr sz="4199" b="1" i="0" cap="all" baseline="0">
                <a:solidFill>
                  <a:srgbClr val="000000"/>
                </a:solidFill>
                <a:latin typeface="Arial"/>
                <a:cs typeface="Arial"/>
              </a:defRPr>
            </a:lvl1pPr>
          </a:lstStyle>
          <a:p>
            <a:r>
              <a:rPr lang="en-US"/>
              <a:t>Click to edit Master title style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8310" y="177818"/>
            <a:ext cx="1001360" cy="322484"/>
          </a:xfrm>
          <a:prstGeom prst="rect">
            <a:avLst/>
          </a:prstGeom>
          <a:noFill/>
          <a:ln>
            <a:noFill/>
          </a:ln>
        </p:spPr>
      </p:pic>
    </p:spTree>
    <p:extLst>
      <p:ext uri="{BB962C8B-B14F-4D97-AF65-F5344CB8AC3E}">
        <p14:creationId xmlns:p14="http://schemas.microsoft.com/office/powerpoint/2010/main" val="9702856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7982" y="365126"/>
            <a:ext cx="10512862"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837982" y="1825625"/>
            <a:ext cx="10512862"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7982" y="6356351"/>
            <a:ext cx="2742486" cy="365125"/>
          </a:xfrm>
          <a:prstGeom prst="rect">
            <a:avLst/>
          </a:prstGeom>
        </p:spPr>
        <p:txBody>
          <a:bodyPr/>
          <a:lstStyle/>
          <a:p>
            <a:fld id="{9AF30744-6A47-094D-95D0-598ED616242F}" type="datetime1">
              <a:rPr lang="en-US" smtClean="0"/>
              <a:pPr/>
              <a:t>2/12/2018</a:t>
            </a:fld>
            <a:endParaRPr lang="en-US" dirty="0"/>
          </a:p>
        </p:txBody>
      </p:sp>
      <p:sp>
        <p:nvSpPr>
          <p:cNvPr id="5" name="Footer Placeholder 4"/>
          <p:cNvSpPr>
            <a:spLocks noGrp="1"/>
          </p:cNvSpPr>
          <p:nvPr>
            <p:ph type="ftr" sz="quarter" idx="11"/>
          </p:nvPr>
        </p:nvSpPr>
        <p:spPr>
          <a:xfrm>
            <a:off x="4037549" y="6356351"/>
            <a:ext cx="4113728"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F5EEA9E-CC80-944A-A658-6B5F6E9C01AB}" type="slidenum">
              <a:rPr lang="en-US" smtClean="0"/>
              <a:pPr/>
              <a:t>‹#›</a:t>
            </a:fld>
            <a:endParaRPr lang="en-US" dirty="0"/>
          </a:p>
        </p:txBody>
      </p:sp>
    </p:spTree>
    <p:extLst>
      <p:ext uri="{BB962C8B-B14F-4D97-AF65-F5344CB8AC3E}">
        <p14:creationId xmlns:p14="http://schemas.microsoft.com/office/powerpoint/2010/main" val="4468006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999" b="1" i="0">
                <a:solidFill>
                  <a:srgbClr val="007CAD"/>
                </a:solidFill>
                <a:latin typeface="Arial"/>
                <a:cs typeface="Arial"/>
              </a:defRPr>
            </a:lvl1pPr>
          </a:lstStyle>
          <a:p>
            <a:endParaRPr/>
          </a:p>
        </p:txBody>
      </p:sp>
      <p:sp>
        <p:nvSpPr>
          <p:cNvPr id="3" name="Holder 3"/>
          <p:cNvSpPr>
            <a:spLocks noGrp="1"/>
          </p:cNvSpPr>
          <p:nvPr>
            <p:ph sz="half" idx="2"/>
          </p:nvPr>
        </p:nvSpPr>
        <p:spPr>
          <a:xfrm>
            <a:off x="609441" y="1577340"/>
            <a:ext cx="5302139" cy="29238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7245" y="1577340"/>
            <a:ext cx="5302139" cy="29238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en-US"/>
              <a:t>DRAFT VERSION</a:t>
            </a:r>
            <a:endParaRPr/>
          </a:p>
        </p:txBody>
      </p:sp>
      <p:sp>
        <p:nvSpPr>
          <p:cNvPr id="6" name="Holder 6"/>
          <p:cNvSpPr>
            <a:spLocks noGrp="1"/>
          </p:cNvSpPr>
          <p:nvPr>
            <p:ph type="dt" sz="half" idx="6"/>
          </p:nvPr>
        </p:nvSpPr>
        <p:spPr>
          <a:xfrm>
            <a:off x="609441" y="6377940"/>
            <a:ext cx="2803430" cy="342900"/>
          </a:xfrm>
          <a:prstGeom prst="rect">
            <a:avLst/>
          </a:prstGeom>
        </p:spPr>
        <p:txBody>
          <a:bodyPr lIns="0" tIns="0" rIns="0" bIns="0"/>
          <a:lstStyle>
            <a:lvl1pPr algn="l">
              <a:defRPr>
                <a:solidFill>
                  <a:schemeClr val="tx1">
                    <a:tint val="75000"/>
                  </a:schemeClr>
                </a:solidFill>
              </a:defRPr>
            </a:lvl1pPr>
          </a:lstStyle>
          <a:p>
            <a:fld id="{0E06ABFD-A565-48C4-A55A-89CDD53E5CA5}" type="datetime1">
              <a:rPr lang="en-US" smtClean="0"/>
              <a:t>2/12/2018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117728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267869" y="6584951"/>
            <a:ext cx="5653087" cy="273049"/>
          </a:xfrm>
          <a:prstGeom prst="rect">
            <a:avLst/>
          </a:prstGeom>
        </p:spPr>
        <p:txBody>
          <a:bodyPr/>
          <a:lstStyle/>
          <a:p>
            <a:r>
              <a:rPr lang="en-US" dirty="0"/>
              <a:t> Confidential: For Internal Use Only</a:t>
            </a:r>
          </a:p>
        </p:txBody>
      </p:sp>
      <p:sp>
        <p:nvSpPr>
          <p:cNvPr id="5" name="Slide Number Placeholder 4"/>
          <p:cNvSpPr>
            <a:spLocks noGrp="1"/>
          </p:cNvSpPr>
          <p:nvPr>
            <p:ph type="sldNum" sz="quarter" idx="12"/>
          </p:nvPr>
        </p:nvSpPr>
        <p:spPr>
          <a:xfrm>
            <a:off x="0" y="6584951"/>
            <a:ext cx="1219201" cy="273049"/>
          </a:xfrm>
          <a:prstGeom prst="rect">
            <a:avLst/>
          </a:prstGeom>
        </p:spPr>
        <p:txBody>
          <a:bodyPr/>
          <a:lstStyle/>
          <a:p>
            <a:fld id="{AAEAE4A8-A6E5-453E-B946-FB774B73F48C}" type="slidenum">
              <a:rPr lang="en-US" smtClean="0"/>
              <a:pPr/>
              <a:t>‹#›</a:t>
            </a:fld>
            <a:endParaRPr lang="en-US" dirty="0"/>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59384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5" name="Title 1"/>
          <p:cNvSpPr txBox="1">
            <a:spLocks/>
          </p:cNvSpPr>
          <p:nvPr userDrawn="1"/>
        </p:nvSpPr>
        <p:spPr>
          <a:xfrm>
            <a:off x="531146" y="3371852"/>
            <a:ext cx="10360501" cy="1362075"/>
          </a:xfrm>
          <a:prstGeom prst="rect">
            <a:avLst/>
          </a:prstGeom>
        </p:spPr>
        <p:txBody>
          <a:bodyPr/>
          <a:lstStyle/>
          <a:p>
            <a:pPr eaLnBrk="1" hangingPunct="1">
              <a:defRPr/>
            </a:pPr>
            <a:endParaRPr lang="en-US" sz="4400" b="1">
              <a:solidFill>
                <a:srgbClr val="0D749F"/>
              </a:solidFill>
              <a:latin typeface="Proxima Nova Bold" pitchFamily="2" charset="0"/>
              <a:ea typeface="Proxima Nova Bold" pitchFamily="2" charset="0"/>
              <a:cs typeface="Proxima Nova Bold" pitchFamily="2" charset="0"/>
              <a:sym typeface="Arial" pitchFamily="4" charset="0"/>
            </a:endParaRPr>
          </a:p>
        </p:txBody>
      </p:sp>
      <p:sp>
        <p:nvSpPr>
          <p:cNvPr id="6" name="Rectangle 5"/>
          <p:cNvSpPr>
            <a:spLocks/>
          </p:cNvSpPr>
          <p:nvPr userDrawn="1"/>
        </p:nvSpPr>
        <p:spPr>
          <a:xfrm>
            <a:off x="0" y="1"/>
            <a:ext cx="12188825" cy="650929"/>
          </a:xfrm>
          <a:prstGeom prst="rect">
            <a:avLst/>
          </a:prstGeom>
          <a:solidFill>
            <a:schemeClr val="tx1"/>
          </a:solidFill>
          <a:ln w="25400" cap="flat">
            <a:noFill/>
            <a:prstDash val="solid"/>
            <a:bevel/>
          </a:ln>
          <a:effectLst/>
        </p:spPr>
        <p:style>
          <a:lnRef idx="0">
            <a:scrgbClr r="0" g="0" b="0"/>
          </a:lnRef>
          <a:fillRef idx="0">
            <a:scrgbClr r="0" g="0" b="0"/>
          </a:fillRef>
          <a:effectRef idx="0">
            <a:scrgbClr r="0" g="0" b="0"/>
          </a:effectRef>
          <a:fontRef idx="none"/>
        </p:style>
        <p:txBody>
          <a:bodyPr lIns="45719" tIns="45719" rIns="45719" bIns="45719" anchor="ctr"/>
          <a:lstStyle/>
          <a:p>
            <a:pPr eaLnBrk="1" latinLnBrk="1">
              <a:defRPr/>
            </a:pPr>
            <a:endParaRPr lang="en-US" sz="1800">
              <a:solidFill>
                <a:srgbClr val="000000"/>
              </a:solidFill>
              <a:latin typeface="Arial" pitchFamily="4" charset="0"/>
              <a:ea typeface="Arial" pitchFamily="4" charset="0"/>
              <a:cs typeface="Arial" pitchFamily="4" charset="0"/>
              <a:sym typeface="Arial" pitchFamily="4" charset="0"/>
            </a:endParaRPr>
          </a:p>
        </p:txBody>
      </p:sp>
      <p:sp>
        <p:nvSpPr>
          <p:cNvPr id="2" name="Title 1"/>
          <p:cNvSpPr>
            <a:spLocks noGrp="1"/>
          </p:cNvSpPr>
          <p:nvPr>
            <p:ph type="title"/>
          </p:nvPr>
        </p:nvSpPr>
        <p:spPr>
          <a:xfrm>
            <a:off x="531851" y="2074334"/>
            <a:ext cx="10991104" cy="1362075"/>
          </a:xfrm>
          <a:prstGeom prst="rect">
            <a:avLst/>
          </a:prstGeom>
        </p:spPr>
        <p:txBody>
          <a:bodyPr anchor="t">
            <a:noAutofit/>
          </a:bodyPr>
          <a:lstStyle>
            <a:lvl1pPr algn="l">
              <a:defRPr sz="4200" b="1" i="0" cap="all" baseline="0">
                <a:solidFill>
                  <a:srgbClr val="000000"/>
                </a:solidFill>
                <a:latin typeface="Arial"/>
                <a:cs typeface="Arial"/>
              </a:defRPr>
            </a:lvl1pPr>
          </a:lstStyle>
          <a:p>
            <a:r>
              <a:rPr lang="en-US" smtClean="0"/>
              <a:t>Click to edit Master title style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8310" y="177818"/>
            <a:ext cx="1001360" cy="322484"/>
          </a:xfrm>
          <a:prstGeom prst="rect">
            <a:avLst/>
          </a:prstGeom>
          <a:noFill/>
          <a:ln>
            <a:noFill/>
          </a:ln>
        </p:spPr>
      </p:pic>
    </p:spTree>
    <p:extLst>
      <p:ext uri="{BB962C8B-B14F-4D97-AF65-F5344CB8AC3E}">
        <p14:creationId xmlns:p14="http://schemas.microsoft.com/office/powerpoint/2010/main" val="3132090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9_Section Header">
    <p:spTree>
      <p:nvGrpSpPr>
        <p:cNvPr id="1" name=""/>
        <p:cNvGrpSpPr/>
        <p:nvPr/>
      </p:nvGrpSpPr>
      <p:grpSpPr>
        <a:xfrm>
          <a:off x="0" y="0"/>
          <a:ext cx="0" cy="0"/>
          <a:chOff x="0" y="0"/>
          <a:chExt cx="0" cy="0"/>
        </a:xfrm>
      </p:grpSpPr>
      <p:sp>
        <p:nvSpPr>
          <p:cNvPr id="5" name="Title 1"/>
          <p:cNvSpPr txBox="1">
            <a:spLocks/>
          </p:cNvSpPr>
          <p:nvPr userDrawn="1"/>
        </p:nvSpPr>
        <p:spPr>
          <a:xfrm>
            <a:off x="531146" y="3371852"/>
            <a:ext cx="10360501" cy="1362075"/>
          </a:xfrm>
          <a:prstGeom prst="rect">
            <a:avLst/>
          </a:prstGeom>
        </p:spPr>
        <p:txBody>
          <a:bodyPr/>
          <a:lstStyle/>
          <a:p>
            <a:pPr eaLnBrk="1" hangingPunct="1">
              <a:defRPr/>
            </a:pPr>
            <a:endParaRPr lang="en-US" sz="4399" b="1" dirty="0">
              <a:solidFill>
                <a:srgbClr val="0D749F"/>
              </a:solidFill>
              <a:latin typeface="Proxima Nova Bold" pitchFamily="2" charset="0"/>
              <a:ea typeface="Proxima Nova Bold" pitchFamily="2" charset="0"/>
              <a:cs typeface="Proxima Nova Bold" pitchFamily="2" charset="0"/>
              <a:sym typeface="Arial" pitchFamily="4" charset="0"/>
            </a:endParaRPr>
          </a:p>
        </p:txBody>
      </p:sp>
      <p:sp>
        <p:nvSpPr>
          <p:cNvPr id="6" name="Rectangle 5"/>
          <p:cNvSpPr>
            <a:spLocks/>
          </p:cNvSpPr>
          <p:nvPr userDrawn="1"/>
        </p:nvSpPr>
        <p:spPr>
          <a:xfrm>
            <a:off x="0" y="1"/>
            <a:ext cx="12188825" cy="650929"/>
          </a:xfrm>
          <a:prstGeom prst="rect">
            <a:avLst/>
          </a:prstGeom>
          <a:solidFill>
            <a:schemeClr val="tx1"/>
          </a:solidFill>
          <a:ln w="25400" cap="flat">
            <a:noFill/>
            <a:prstDash val="solid"/>
            <a:bevel/>
          </a:ln>
          <a:effectLst/>
        </p:spPr>
        <p:style>
          <a:lnRef idx="0">
            <a:scrgbClr r="0" g="0" b="0"/>
          </a:lnRef>
          <a:fillRef idx="0">
            <a:scrgbClr r="0" g="0" b="0"/>
          </a:fillRef>
          <a:effectRef idx="0">
            <a:scrgbClr r="0" g="0" b="0"/>
          </a:effectRef>
          <a:fontRef idx="none"/>
        </p:style>
        <p:txBody>
          <a:bodyPr lIns="45707" tIns="45707" rIns="45707" bIns="45707" anchor="ctr"/>
          <a:lstStyle/>
          <a:p>
            <a:pPr eaLnBrk="1" latinLnBrk="1">
              <a:defRPr/>
            </a:pPr>
            <a:endParaRPr lang="en-US" sz="1799" dirty="0">
              <a:solidFill>
                <a:srgbClr val="000000"/>
              </a:solidFill>
              <a:latin typeface="Arial" pitchFamily="4" charset="0"/>
              <a:ea typeface="Arial" pitchFamily="4" charset="0"/>
              <a:cs typeface="Arial" pitchFamily="4" charset="0"/>
              <a:sym typeface="Arial" pitchFamily="4" charset="0"/>
            </a:endParaRPr>
          </a:p>
        </p:txBody>
      </p:sp>
      <p:sp>
        <p:nvSpPr>
          <p:cNvPr id="2" name="Title 1"/>
          <p:cNvSpPr>
            <a:spLocks noGrp="1"/>
          </p:cNvSpPr>
          <p:nvPr>
            <p:ph type="title"/>
          </p:nvPr>
        </p:nvSpPr>
        <p:spPr>
          <a:xfrm>
            <a:off x="531851" y="2074334"/>
            <a:ext cx="10991104" cy="1362075"/>
          </a:xfrm>
          <a:prstGeom prst="rect">
            <a:avLst/>
          </a:prstGeom>
        </p:spPr>
        <p:txBody>
          <a:bodyPr anchor="t">
            <a:noAutofit/>
          </a:bodyPr>
          <a:lstStyle>
            <a:lvl1pPr algn="l">
              <a:defRPr sz="4199" b="1" i="0" cap="all" baseline="0">
                <a:solidFill>
                  <a:srgbClr val="000000"/>
                </a:solidFill>
                <a:latin typeface="Arial"/>
                <a:cs typeface="Arial"/>
              </a:defRPr>
            </a:lvl1pPr>
          </a:lstStyle>
          <a:p>
            <a:r>
              <a:rPr lang="en-US"/>
              <a:t>Click to edit Master title style</a:t>
            </a:r>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8310" y="177818"/>
            <a:ext cx="1001360" cy="322484"/>
          </a:xfrm>
          <a:prstGeom prst="rect">
            <a:avLst/>
          </a:prstGeom>
          <a:noFill/>
          <a:ln>
            <a:noFill/>
          </a:ln>
        </p:spPr>
      </p:pic>
    </p:spTree>
    <p:extLst>
      <p:ext uri="{BB962C8B-B14F-4D97-AF65-F5344CB8AC3E}">
        <p14:creationId xmlns:p14="http://schemas.microsoft.com/office/powerpoint/2010/main" val="934303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 Confidential: For Internal Use Only</a:t>
            </a:r>
          </a:p>
        </p:txBody>
      </p:sp>
      <p:sp>
        <p:nvSpPr>
          <p:cNvPr id="7" name="Slide Number Placeholder 6"/>
          <p:cNvSpPr>
            <a:spLocks noGrp="1"/>
          </p:cNvSpPr>
          <p:nvPr>
            <p:ph type="sldNum" sz="quarter" idx="12"/>
          </p:nvPr>
        </p:nvSpPr>
        <p:spPr/>
        <p:txBody>
          <a:bodyPr/>
          <a:lstStyle/>
          <a:p>
            <a:fld id="{AAEAE4A8-A6E5-453E-B946-FB774B73F48C}" type="slidenum">
              <a:rPr lang="en-US" smtClean="0"/>
              <a:pPr/>
              <a:t>‹#›</a:t>
            </a:fld>
            <a:endParaRPr lang="en-US" dirty="0"/>
          </a:p>
        </p:txBody>
      </p:sp>
      <p:sp>
        <p:nvSpPr>
          <p:cNvPr id="4" name="Content Placeholder 3"/>
          <p:cNvSpPr>
            <a:spLocks noGrp="1"/>
          </p:cNvSpPr>
          <p:nvPr>
            <p:ph sz="half" idx="2"/>
          </p:nvPr>
        </p:nvSpPr>
        <p:spPr>
          <a:xfrm>
            <a:off x="6205869" y="1918009"/>
            <a:ext cx="5302190" cy="45912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3" name="Content Placeholder 2"/>
          <p:cNvSpPr>
            <a:spLocks noGrp="1"/>
          </p:cNvSpPr>
          <p:nvPr>
            <p:ph sz="half" idx="1"/>
          </p:nvPr>
        </p:nvSpPr>
        <p:spPr>
          <a:xfrm>
            <a:off x="704088" y="1918009"/>
            <a:ext cx="5302190" cy="45912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04977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dirty="0"/>
              <a:t> Confidential: For Internal Use Only</a:t>
            </a:r>
          </a:p>
        </p:txBody>
      </p:sp>
      <p:sp>
        <p:nvSpPr>
          <p:cNvPr id="9" name="Slide Number Placeholder 8"/>
          <p:cNvSpPr>
            <a:spLocks noGrp="1"/>
          </p:cNvSpPr>
          <p:nvPr>
            <p:ph type="sldNum" sz="quarter" idx="12"/>
          </p:nvPr>
        </p:nvSpPr>
        <p:spPr/>
        <p:txBody>
          <a:bodyPr/>
          <a:lstStyle/>
          <a:p>
            <a:fld id="{AAEAE4A8-A6E5-453E-B946-FB774B73F48C}" type="slidenum">
              <a:rPr lang="en-US" smtClean="0"/>
              <a:pPr/>
              <a:t>‹#›</a:t>
            </a:fld>
            <a:endParaRPr lang="en-US" dirty="0"/>
          </a:p>
        </p:txBody>
      </p:sp>
      <p:sp>
        <p:nvSpPr>
          <p:cNvPr id="6" name="Content Placeholder 5"/>
          <p:cNvSpPr>
            <a:spLocks noGrp="1"/>
          </p:cNvSpPr>
          <p:nvPr>
            <p:ph sz="quarter" idx="4"/>
          </p:nvPr>
        </p:nvSpPr>
        <p:spPr>
          <a:xfrm>
            <a:off x="6204057" y="2552016"/>
            <a:ext cx="5292849" cy="399375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ext Placeholder 4"/>
          <p:cNvSpPr>
            <a:spLocks noGrp="1"/>
          </p:cNvSpPr>
          <p:nvPr>
            <p:ph type="body" sz="quarter" idx="3"/>
          </p:nvPr>
        </p:nvSpPr>
        <p:spPr>
          <a:xfrm>
            <a:off x="6204057" y="1873405"/>
            <a:ext cx="5292849" cy="624713"/>
          </a:xfrm>
        </p:spPr>
        <p:txBody>
          <a:bodyPr anchor="ctr">
            <a:normAutofit/>
          </a:bodyPr>
          <a:lstStyle>
            <a:lvl1pPr marL="0" indent="0">
              <a:spcBef>
                <a:spcPts val="0"/>
              </a:spcBef>
              <a:buNone/>
              <a:defRPr sz="22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704087" y="2552016"/>
            <a:ext cx="5292849" cy="399375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3" name="Text Placeholder 2"/>
          <p:cNvSpPr>
            <a:spLocks noGrp="1"/>
          </p:cNvSpPr>
          <p:nvPr>
            <p:ph type="body" idx="1"/>
          </p:nvPr>
        </p:nvSpPr>
        <p:spPr>
          <a:xfrm>
            <a:off x="704087" y="1873405"/>
            <a:ext cx="5292849" cy="624713"/>
          </a:xfrm>
        </p:spPr>
        <p:txBody>
          <a:bodyPr anchor="ctr">
            <a:normAutofit/>
          </a:bodyPr>
          <a:lstStyle>
            <a:lvl1pPr marL="0" indent="0">
              <a:spcBef>
                <a:spcPts val="0"/>
              </a:spcBef>
              <a:buNone/>
              <a:defRPr sz="22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3002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 Confidential: For Internal Use Only</a:t>
            </a:r>
          </a:p>
        </p:txBody>
      </p:sp>
      <p:sp>
        <p:nvSpPr>
          <p:cNvPr id="5" name="Slide Number Placeholder 4"/>
          <p:cNvSpPr>
            <a:spLocks noGrp="1"/>
          </p:cNvSpPr>
          <p:nvPr>
            <p:ph type="sldNum" sz="quarter" idx="12"/>
          </p:nvPr>
        </p:nvSpPr>
        <p:spPr/>
        <p:txBody>
          <a:bodyPr/>
          <a:lstStyle/>
          <a:p>
            <a:fld id="{AAEAE4A8-A6E5-453E-B946-FB774B73F48C}" type="slidenum">
              <a:rPr lang="en-US" smtClean="0"/>
              <a:pPr/>
              <a:t>‹#›</a:t>
            </a:fld>
            <a:endParaRPr lang="en-US" dirty="0"/>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858965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 Confidential: For Internal Use Only</a:t>
            </a:r>
          </a:p>
        </p:txBody>
      </p:sp>
      <p:sp>
        <p:nvSpPr>
          <p:cNvPr id="4" name="Slide Number Placeholder 3"/>
          <p:cNvSpPr>
            <a:spLocks noGrp="1"/>
          </p:cNvSpPr>
          <p:nvPr>
            <p:ph type="sldNum" sz="quarter" idx="12"/>
          </p:nvPr>
        </p:nvSpPr>
        <p:spPr/>
        <p:txBody>
          <a:body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270132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image" Target="../media/image1.jpe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theme" Target="../theme/theme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54.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grpSp>
        <p:nvGrpSpPr>
          <p:cNvPr id="31" name="Group 30"/>
          <p:cNvGrpSpPr/>
          <p:nvPr userDrawn="1"/>
        </p:nvGrpSpPr>
        <p:grpSpPr>
          <a:xfrm>
            <a:off x="6568069" y="903249"/>
            <a:ext cx="5082389" cy="5830926"/>
            <a:chOff x="9959950" y="4707058"/>
            <a:chExt cx="2029842" cy="1996506"/>
          </a:xfrm>
          <a:solidFill>
            <a:schemeClr val="bg1">
              <a:alpha val="80000"/>
            </a:schemeClr>
          </a:solidFill>
        </p:grpSpPr>
        <p:sp>
          <p:nvSpPr>
            <p:cNvPr id="32" name="Freeform 31"/>
            <p:cNvSpPr>
              <a:spLocks/>
            </p:cNvSpPr>
            <p:nvPr userDrawn="1"/>
          </p:nvSpPr>
          <p:spPr bwMode="auto">
            <a:xfrm>
              <a:off x="11304825" y="5592639"/>
              <a:ext cx="161099" cy="398038"/>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2"/>
            <p:cNvSpPr>
              <a:spLocks/>
            </p:cNvSpPr>
            <p:nvPr userDrawn="1"/>
          </p:nvSpPr>
          <p:spPr bwMode="auto">
            <a:xfrm>
              <a:off x="10253507" y="4707058"/>
              <a:ext cx="961818" cy="1598468"/>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7" name="Freeform 46"/>
            <p:cNvSpPr>
              <a:spLocks/>
            </p:cNvSpPr>
            <p:nvPr userDrawn="1"/>
          </p:nvSpPr>
          <p:spPr bwMode="auto">
            <a:xfrm>
              <a:off x="10986207" y="5311485"/>
              <a:ext cx="158712" cy="679191"/>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5" name="Freeform 54"/>
            <p:cNvSpPr>
              <a:spLocks/>
            </p:cNvSpPr>
            <p:nvPr userDrawn="1"/>
          </p:nvSpPr>
          <p:spPr bwMode="auto">
            <a:xfrm>
              <a:off x="11144920" y="5450483"/>
              <a:ext cx="389023" cy="142157"/>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6" name="Freeform 55"/>
            <p:cNvSpPr>
              <a:spLocks/>
            </p:cNvSpPr>
            <p:nvPr userDrawn="1"/>
          </p:nvSpPr>
          <p:spPr bwMode="auto">
            <a:xfrm>
              <a:off x="9959950" y="4962940"/>
              <a:ext cx="547735" cy="929808"/>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7" name="Freeform 56"/>
            <p:cNvSpPr>
              <a:spLocks/>
            </p:cNvSpPr>
            <p:nvPr userDrawn="1"/>
          </p:nvSpPr>
          <p:spPr bwMode="auto">
            <a:xfrm>
              <a:off x="9963530" y="5602116"/>
              <a:ext cx="1022678" cy="1101448"/>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58" name="Freeform 57"/>
            <p:cNvSpPr>
              <a:spLocks/>
            </p:cNvSpPr>
            <p:nvPr userDrawn="1"/>
          </p:nvSpPr>
          <p:spPr bwMode="auto">
            <a:xfrm>
              <a:off x="11465923" y="5813771"/>
              <a:ext cx="523869" cy="407515"/>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5" name="Footer Placeholder 4"/>
          <p:cNvSpPr>
            <a:spLocks noGrp="1"/>
          </p:cNvSpPr>
          <p:nvPr>
            <p:ph type="ftr" sz="quarter" idx="3"/>
          </p:nvPr>
        </p:nvSpPr>
        <p:spPr>
          <a:xfrm>
            <a:off x="3267869" y="6584951"/>
            <a:ext cx="5653087" cy="273049"/>
          </a:xfrm>
          <a:prstGeom prst="rect">
            <a:avLst/>
          </a:prstGeom>
        </p:spPr>
        <p:txBody>
          <a:bodyPr vert="horz" lIns="91440" tIns="45720" rIns="91440" bIns="45720" rtlCol="0" anchor="ctr"/>
          <a:lstStyle>
            <a:lvl1pPr algn="ctr">
              <a:defRPr sz="1000">
                <a:solidFill>
                  <a:schemeClr val="accent3"/>
                </a:solidFill>
              </a:defRPr>
            </a:lvl1pPr>
          </a:lstStyle>
          <a:p>
            <a:r>
              <a:rPr lang="en-US" dirty="0"/>
              <a:t> Confidential: For Internal Use Only</a:t>
            </a:r>
          </a:p>
        </p:txBody>
      </p:sp>
      <p:sp>
        <p:nvSpPr>
          <p:cNvPr id="6" name="Slide Number Placeholder 5"/>
          <p:cNvSpPr>
            <a:spLocks noGrp="1"/>
          </p:cNvSpPr>
          <p:nvPr>
            <p:ph type="sldNum" sz="quarter" idx="4"/>
          </p:nvPr>
        </p:nvSpPr>
        <p:spPr>
          <a:xfrm>
            <a:off x="0" y="6584951"/>
            <a:ext cx="1219201" cy="273049"/>
          </a:xfrm>
          <a:prstGeom prst="rect">
            <a:avLst/>
          </a:prstGeom>
        </p:spPr>
        <p:txBody>
          <a:bodyPr vert="horz" lIns="91440" tIns="45720" rIns="91440" bIns="45720" rtlCol="0" anchor="ctr"/>
          <a:lstStyle>
            <a:lvl1pPr algn="l">
              <a:defRPr sz="800">
                <a:solidFill>
                  <a:schemeClr val="accent3"/>
                </a:solidFill>
              </a:defRPr>
            </a:lvl1pPr>
          </a:lstStyle>
          <a:p>
            <a:fld id="{AAEAE4A8-A6E5-453E-B946-FB774B73F48C}" type="slidenum">
              <a:rPr lang="en-US" smtClean="0"/>
              <a:pPr/>
              <a:t>‹#›</a:t>
            </a:fld>
            <a:endParaRPr lang="en-US" dirty="0"/>
          </a:p>
        </p:txBody>
      </p:sp>
      <p:sp>
        <p:nvSpPr>
          <p:cNvPr id="24" name="Rectangle 23"/>
          <p:cNvSpPr/>
          <p:nvPr userDrawn="1"/>
        </p:nvSpPr>
        <p:spPr>
          <a:xfrm>
            <a:off x="0" y="0"/>
            <a:ext cx="12188825" cy="6978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solidFill>
                <a:prstClr val="white"/>
              </a:solidFill>
            </a:endParaRPr>
          </a:p>
        </p:txBody>
      </p:sp>
      <p:grpSp>
        <p:nvGrpSpPr>
          <p:cNvPr id="30" name="Group 29"/>
          <p:cNvGrpSpPr>
            <a:grpSpLocks noChangeAspect="1"/>
          </p:cNvGrpSpPr>
          <p:nvPr userDrawn="1"/>
        </p:nvGrpSpPr>
        <p:grpSpPr>
          <a:xfrm>
            <a:off x="403282" y="151854"/>
            <a:ext cx="1297406" cy="418699"/>
            <a:chOff x="254000" y="6443663"/>
            <a:chExt cx="1096963" cy="354012"/>
          </a:xfrm>
          <a:solidFill>
            <a:schemeClr val="bg1"/>
          </a:solidFill>
        </p:grpSpPr>
        <p:sp>
          <p:nvSpPr>
            <p:cNvPr id="34" name="Freeform 6"/>
            <p:cNvSpPr>
              <a:spLocks/>
            </p:cNvSpPr>
            <p:nvPr/>
          </p:nvSpPr>
          <p:spPr bwMode="auto">
            <a:xfrm>
              <a:off x="465138" y="6600825"/>
              <a:ext cx="25400" cy="71437"/>
            </a:xfrm>
            <a:custGeom>
              <a:avLst/>
              <a:gdLst>
                <a:gd name="T0" fmla="*/ 16 w 16"/>
                <a:gd name="T1" fmla="*/ 16 h 45"/>
                <a:gd name="T2" fmla="*/ 0 w 16"/>
                <a:gd name="T3" fmla="*/ 0 h 45"/>
                <a:gd name="T4" fmla="*/ 0 w 16"/>
                <a:gd name="T5" fmla="*/ 45 h 45"/>
                <a:gd name="T6" fmla="*/ 16 w 16"/>
                <a:gd name="T7" fmla="*/ 45 h 45"/>
                <a:gd name="T8" fmla="*/ 16 w 16"/>
                <a:gd name="T9" fmla="*/ 16 h 45"/>
              </a:gdLst>
              <a:ahLst/>
              <a:cxnLst>
                <a:cxn ang="0">
                  <a:pos x="T0" y="T1"/>
                </a:cxn>
                <a:cxn ang="0">
                  <a:pos x="T2" y="T3"/>
                </a:cxn>
                <a:cxn ang="0">
                  <a:pos x="T4" y="T5"/>
                </a:cxn>
                <a:cxn ang="0">
                  <a:pos x="T6" y="T7"/>
                </a:cxn>
                <a:cxn ang="0">
                  <a:pos x="T8" y="T9"/>
                </a:cxn>
              </a:cxnLst>
              <a:rect l="0" t="0" r="r" b="b"/>
              <a:pathLst>
                <a:path w="16" h="45">
                  <a:moveTo>
                    <a:pt x="16" y="16"/>
                  </a:moveTo>
                  <a:lnTo>
                    <a:pt x="0" y="0"/>
                  </a:lnTo>
                  <a:lnTo>
                    <a:pt x="0" y="45"/>
                  </a:lnTo>
                  <a:lnTo>
                    <a:pt x="16" y="45"/>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7"/>
            <p:cNvSpPr>
              <a:spLocks/>
            </p:cNvSpPr>
            <p:nvPr/>
          </p:nvSpPr>
          <p:spPr bwMode="auto">
            <a:xfrm>
              <a:off x="300038" y="6443663"/>
              <a:ext cx="150813" cy="284162"/>
            </a:xfrm>
            <a:custGeom>
              <a:avLst/>
              <a:gdLst>
                <a:gd name="T0" fmla="*/ 178 w 299"/>
                <a:gd name="T1" fmla="*/ 212 h 563"/>
                <a:gd name="T2" fmla="*/ 299 w 299"/>
                <a:gd name="T3" fmla="*/ 212 h 563"/>
                <a:gd name="T4" fmla="*/ 250 w 299"/>
                <a:gd name="T5" fmla="*/ 163 h 563"/>
                <a:gd name="T6" fmla="*/ 249 w 299"/>
                <a:gd name="T7" fmla="*/ 163 h 563"/>
                <a:gd name="T8" fmla="*/ 186 w 299"/>
                <a:gd name="T9" fmla="*/ 163 h 563"/>
                <a:gd name="T10" fmla="*/ 260 w 299"/>
                <a:gd name="T11" fmla="*/ 81 h 563"/>
                <a:gd name="T12" fmla="*/ 178 w 299"/>
                <a:gd name="T13" fmla="*/ 0 h 563"/>
                <a:gd name="T14" fmla="*/ 178 w 299"/>
                <a:gd name="T15" fmla="*/ 163 h 563"/>
                <a:gd name="T16" fmla="*/ 178 w 299"/>
                <a:gd name="T17" fmla="*/ 163 h 563"/>
                <a:gd name="T18" fmla="*/ 43 w 299"/>
                <a:gd name="T19" fmla="*/ 28 h 563"/>
                <a:gd name="T20" fmla="*/ 22 w 299"/>
                <a:gd name="T21" fmla="*/ 40 h 563"/>
                <a:gd name="T22" fmla="*/ 0 w 299"/>
                <a:gd name="T23" fmla="*/ 55 h 563"/>
                <a:gd name="T24" fmla="*/ 129 w 299"/>
                <a:gd name="T25" fmla="*/ 183 h 563"/>
                <a:gd name="T26" fmla="*/ 129 w 299"/>
                <a:gd name="T27" fmla="*/ 464 h 563"/>
                <a:gd name="T28" fmla="*/ 228 w 299"/>
                <a:gd name="T29" fmla="*/ 563 h 563"/>
                <a:gd name="T30" fmla="*/ 228 w 299"/>
                <a:gd name="T31" fmla="*/ 493 h 563"/>
                <a:gd name="T32" fmla="*/ 178 w 299"/>
                <a:gd name="T33" fmla="*/ 443 h 563"/>
                <a:gd name="T34" fmla="*/ 178 w 299"/>
                <a:gd name="T35" fmla="*/ 21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563">
                  <a:moveTo>
                    <a:pt x="178" y="212"/>
                  </a:moveTo>
                  <a:cubicBezTo>
                    <a:pt x="299" y="212"/>
                    <a:pt x="299" y="212"/>
                    <a:pt x="299" y="212"/>
                  </a:cubicBezTo>
                  <a:cubicBezTo>
                    <a:pt x="250" y="163"/>
                    <a:pt x="250" y="163"/>
                    <a:pt x="250" y="163"/>
                  </a:cubicBezTo>
                  <a:cubicBezTo>
                    <a:pt x="249" y="163"/>
                    <a:pt x="249" y="163"/>
                    <a:pt x="249" y="163"/>
                  </a:cubicBezTo>
                  <a:cubicBezTo>
                    <a:pt x="186" y="163"/>
                    <a:pt x="186" y="163"/>
                    <a:pt x="186" y="163"/>
                  </a:cubicBezTo>
                  <a:cubicBezTo>
                    <a:pt x="227" y="159"/>
                    <a:pt x="260" y="124"/>
                    <a:pt x="260" y="81"/>
                  </a:cubicBezTo>
                  <a:cubicBezTo>
                    <a:pt x="260" y="36"/>
                    <a:pt x="223" y="0"/>
                    <a:pt x="178" y="0"/>
                  </a:cubicBezTo>
                  <a:cubicBezTo>
                    <a:pt x="178" y="163"/>
                    <a:pt x="178" y="163"/>
                    <a:pt x="178" y="163"/>
                  </a:cubicBezTo>
                  <a:cubicBezTo>
                    <a:pt x="178" y="163"/>
                    <a:pt x="178" y="163"/>
                    <a:pt x="178" y="163"/>
                  </a:cubicBezTo>
                  <a:cubicBezTo>
                    <a:pt x="43" y="28"/>
                    <a:pt x="43" y="28"/>
                    <a:pt x="43" y="28"/>
                  </a:cubicBezTo>
                  <a:cubicBezTo>
                    <a:pt x="36" y="31"/>
                    <a:pt x="29" y="35"/>
                    <a:pt x="22" y="40"/>
                  </a:cubicBezTo>
                  <a:cubicBezTo>
                    <a:pt x="14" y="45"/>
                    <a:pt x="7" y="50"/>
                    <a:pt x="0" y="55"/>
                  </a:cubicBezTo>
                  <a:cubicBezTo>
                    <a:pt x="129" y="183"/>
                    <a:pt x="129" y="183"/>
                    <a:pt x="129" y="183"/>
                  </a:cubicBezTo>
                  <a:cubicBezTo>
                    <a:pt x="129" y="464"/>
                    <a:pt x="129" y="464"/>
                    <a:pt x="129" y="464"/>
                  </a:cubicBezTo>
                  <a:cubicBezTo>
                    <a:pt x="228" y="563"/>
                    <a:pt x="228" y="563"/>
                    <a:pt x="228" y="563"/>
                  </a:cubicBezTo>
                  <a:cubicBezTo>
                    <a:pt x="228" y="493"/>
                    <a:pt x="228" y="493"/>
                    <a:pt x="228" y="493"/>
                  </a:cubicBezTo>
                  <a:cubicBezTo>
                    <a:pt x="178" y="443"/>
                    <a:pt x="178" y="443"/>
                    <a:pt x="178" y="443"/>
                  </a:cubicBezTo>
                  <a:lnTo>
                    <a:pt x="178"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8"/>
            <p:cNvSpPr>
              <a:spLocks/>
            </p:cNvSpPr>
            <p:nvPr/>
          </p:nvSpPr>
          <p:spPr bwMode="auto">
            <a:xfrm>
              <a:off x="414338" y="6550025"/>
              <a:ext cx="25400" cy="122237"/>
            </a:xfrm>
            <a:custGeom>
              <a:avLst/>
              <a:gdLst>
                <a:gd name="T0" fmla="*/ 0 w 16"/>
                <a:gd name="T1" fmla="*/ 0 h 77"/>
                <a:gd name="T2" fmla="*/ 0 w 16"/>
                <a:gd name="T3" fmla="*/ 77 h 77"/>
                <a:gd name="T4" fmla="*/ 16 w 16"/>
                <a:gd name="T5" fmla="*/ 77 h 77"/>
                <a:gd name="T6" fmla="*/ 16 w 16"/>
                <a:gd name="T7" fmla="*/ 16 h 77"/>
                <a:gd name="T8" fmla="*/ 0 w 16"/>
                <a:gd name="T9" fmla="*/ 0 h 77"/>
              </a:gdLst>
              <a:ahLst/>
              <a:cxnLst>
                <a:cxn ang="0">
                  <a:pos x="T0" y="T1"/>
                </a:cxn>
                <a:cxn ang="0">
                  <a:pos x="T2" y="T3"/>
                </a:cxn>
                <a:cxn ang="0">
                  <a:pos x="T4" y="T5"/>
                </a:cxn>
                <a:cxn ang="0">
                  <a:pos x="T6" y="T7"/>
                </a:cxn>
                <a:cxn ang="0">
                  <a:pos x="T8" y="T9"/>
                </a:cxn>
              </a:cxnLst>
              <a:rect l="0" t="0" r="r" b="b"/>
              <a:pathLst>
                <a:path w="16" h="77">
                  <a:moveTo>
                    <a:pt x="0" y="0"/>
                  </a:moveTo>
                  <a:lnTo>
                    <a:pt x="0" y="77"/>
                  </a:lnTo>
                  <a:lnTo>
                    <a:pt x="16" y="77"/>
                  </a:lnTo>
                  <a:lnTo>
                    <a:pt x="16"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7" name="Freeform 9"/>
            <p:cNvSpPr>
              <a:spLocks/>
            </p:cNvSpPr>
            <p:nvPr/>
          </p:nvSpPr>
          <p:spPr bwMode="auto">
            <a:xfrm>
              <a:off x="439738" y="6575425"/>
              <a:ext cx="60325" cy="25400"/>
            </a:xfrm>
            <a:custGeom>
              <a:avLst/>
              <a:gdLst>
                <a:gd name="T0" fmla="*/ 38 w 38"/>
                <a:gd name="T1" fmla="*/ 16 h 16"/>
                <a:gd name="T2" fmla="*/ 22 w 38"/>
                <a:gd name="T3" fmla="*/ 0 h 16"/>
                <a:gd name="T4" fmla="*/ 0 w 38"/>
                <a:gd name="T5" fmla="*/ 0 h 16"/>
                <a:gd name="T6" fmla="*/ 16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22" y="0"/>
                  </a:lnTo>
                  <a:lnTo>
                    <a:pt x="0" y="0"/>
                  </a:lnTo>
                  <a:lnTo>
                    <a:pt x="16" y="1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8" name="Freeform 10"/>
            <p:cNvSpPr>
              <a:spLocks/>
            </p:cNvSpPr>
            <p:nvPr/>
          </p:nvSpPr>
          <p:spPr bwMode="auto">
            <a:xfrm>
              <a:off x="254000" y="6489700"/>
              <a:ext cx="85725" cy="163512"/>
            </a:xfrm>
            <a:custGeom>
              <a:avLst/>
              <a:gdLst>
                <a:gd name="T0" fmla="*/ 170 w 170"/>
                <a:gd name="T1" fmla="*/ 327 h 327"/>
                <a:gd name="T2" fmla="*/ 170 w 170"/>
                <a:gd name="T3" fmla="*/ 324 h 327"/>
                <a:gd name="T4" fmla="*/ 170 w 170"/>
                <a:gd name="T5" fmla="*/ 324 h 327"/>
                <a:gd name="T6" fmla="*/ 170 w 170"/>
                <a:gd name="T7" fmla="*/ 114 h 327"/>
                <a:gd name="T8" fmla="*/ 56 w 170"/>
                <a:gd name="T9" fmla="*/ 0 h 327"/>
                <a:gd name="T10" fmla="*/ 29 w 170"/>
                <a:gd name="T11" fmla="*/ 43 h 327"/>
                <a:gd name="T12" fmla="*/ 121 w 170"/>
                <a:gd name="T13" fmla="*/ 135 h 327"/>
                <a:gd name="T14" fmla="*/ 121 w 170"/>
                <a:gd name="T15" fmla="*/ 205 h 327"/>
                <a:gd name="T16" fmla="*/ 121 w 170"/>
                <a:gd name="T17" fmla="*/ 205 h 327"/>
                <a:gd name="T18" fmla="*/ 9 w 170"/>
                <a:gd name="T19" fmla="*/ 93 h 327"/>
                <a:gd name="T20" fmla="*/ 0 w 170"/>
                <a:gd name="T21" fmla="*/ 155 h 327"/>
                <a:gd name="T22" fmla="*/ 170 w 170"/>
                <a:gd name="T23"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327">
                  <a:moveTo>
                    <a:pt x="170" y="327"/>
                  </a:moveTo>
                  <a:cubicBezTo>
                    <a:pt x="170" y="324"/>
                    <a:pt x="170" y="324"/>
                    <a:pt x="170" y="324"/>
                  </a:cubicBezTo>
                  <a:cubicBezTo>
                    <a:pt x="170" y="324"/>
                    <a:pt x="170" y="324"/>
                    <a:pt x="170" y="324"/>
                  </a:cubicBezTo>
                  <a:cubicBezTo>
                    <a:pt x="170" y="114"/>
                    <a:pt x="170" y="114"/>
                    <a:pt x="170" y="114"/>
                  </a:cubicBezTo>
                  <a:cubicBezTo>
                    <a:pt x="56" y="0"/>
                    <a:pt x="56" y="0"/>
                    <a:pt x="56" y="0"/>
                  </a:cubicBezTo>
                  <a:cubicBezTo>
                    <a:pt x="46" y="13"/>
                    <a:pt x="36" y="28"/>
                    <a:pt x="29" y="43"/>
                  </a:cubicBezTo>
                  <a:cubicBezTo>
                    <a:pt x="121" y="135"/>
                    <a:pt x="121" y="135"/>
                    <a:pt x="121" y="135"/>
                  </a:cubicBezTo>
                  <a:cubicBezTo>
                    <a:pt x="121" y="205"/>
                    <a:pt x="121" y="205"/>
                    <a:pt x="121" y="205"/>
                  </a:cubicBezTo>
                  <a:cubicBezTo>
                    <a:pt x="121" y="205"/>
                    <a:pt x="121" y="205"/>
                    <a:pt x="121" y="205"/>
                  </a:cubicBezTo>
                  <a:cubicBezTo>
                    <a:pt x="9" y="93"/>
                    <a:pt x="9" y="93"/>
                    <a:pt x="9" y="93"/>
                  </a:cubicBezTo>
                  <a:cubicBezTo>
                    <a:pt x="4" y="113"/>
                    <a:pt x="1" y="133"/>
                    <a:pt x="0" y="155"/>
                  </a:cubicBezTo>
                  <a:cubicBezTo>
                    <a:pt x="0" y="155"/>
                    <a:pt x="165" y="322"/>
                    <a:pt x="170"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9" name="Freeform 11"/>
            <p:cNvSpPr>
              <a:spLocks/>
            </p:cNvSpPr>
            <p:nvPr/>
          </p:nvSpPr>
          <p:spPr bwMode="auto">
            <a:xfrm>
              <a:off x="254000" y="6602413"/>
              <a:ext cx="160338" cy="195262"/>
            </a:xfrm>
            <a:custGeom>
              <a:avLst/>
              <a:gdLst>
                <a:gd name="T0" fmla="*/ 0 w 101"/>
                <a:gd name="T1" fmla="*/ 0 h 123"/>
                <a:gd name="T2" fmla="*/ 0 w 101"/>
                <a:gd name="T3" fmla="*/ 23 h 123"/>
                <a:gd name="T4" fmla="*/ 101 w 101"/>
                <a:gd name="T5" fmla="*/ 123 h 123"/>
                <a:gd name="T6" fmla="*/ 101 w 101"/>
                <a:gd name="T7" fmla="*/ 101 h 123"/>
                <a:gd name="T8" fmla="*/ 0 w 101"/>
                <a:gd name="T9" fmla="*/ 0 h 123"/>
              </a:gdLst>
              <a:ahLst/>
              <a:cxnLst>
                <a:cxn ang="0">
                  <a:pos x="T0" y="T1"/>
                </a:cxn>
                <a:cxn ang="0">
                  <a:pos x="T2" y="T3"/>
                </a:cxn>
                <a:cxn ang="0">
                  <a:pos x="T4" y="T5"/>
                </a:cxn>
                <a:cxn ang="0">
                  <a:pos x="T6" y="T7"/>
                </a:cxn>
                <a:cxn ang="0">
                  <a:pos x="T8" y="T9"/>
                </a:cxn>
              </a:cxnLst>
              <a:rect l="0" t="0" r="r" b="b"/>
              <a:pathLst>
                <a:path w="101" h="123">
                  <a:moveTo>
                    <a:pt x="0" y="0"/>
                  </a:moveTo>
                  <a:lnTo>
                    <a:pt x="0" y="23"/>
                  </a:lnTo>
                  <a:lnTo>
                    <a:pt x="101" y="123"/>
                  </a:lnTo>
                  <a:lnTo>
                    <a:pt x="101" y="10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0" name="Freeform 12"/>
            <p:cNvSpPr>
              <a:spLocks/>
            </p:cNvSpPr>
            <p:nvPr/>
          </p:nvSpPr>
          <p:spPr bwMode="auto">
            <a:xfrm>
              <a:off x="490538" y="6640513"/>
              <a:ext cx="80963" cy="73025"/>
            </a:xfrm>
            <a:custGeom>
              <a:avLst/>
              <a:gdLst>
                <a:gd name="T0" fmla="*/ 99 w 163"/>
                <a:gd name="T1" fmla="*/ 0 h 145"/>
                <a:gd name="T2" fmla="*/ 49 w 163"/>
                <a:gd name="T3" fmla="*/ 0 h 145"/>
                <a:gd name="T4" fmla="*/ 49 w 163"/>
                <a:gd name="T5" fmla="*/ 63 h 145"/>
                <a:gd name="T6" fmla="*/ 0 w 163"/>
                <a:gd name="T7" fmla="*/ 63 h 145"/>
                <a:gd name="T8" fmla="*/ 81 w 163"/>
                <a:gd name="T9" fmla="*/ 145 h 145"/>
                <a:gd name="T10" fmla="*/ 163 w 163"/>
                <a:gd name="T11" fmla="*/ 63 h 145"/>
                <a:gd name="T12" fmla="*/ 99 w 163"/>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63" h="145">
                  <a:moveTo>
                    <a:pt x="99" y="0"/>
                  </a:moveTo>
                  <a:cubicBezTo>
                    <a:pt x="49" y="0"/>
                    <a:pt x="49" y="0"/>
                    <a:pt x="49" y="0"/>
                  </a:cubicBezTo>
                  <a:cubicBezTo>
                    <a:pt x="49" y="63"/>
                    <a:pt x="49" y="63"/>
                    <a:pt x="49" y="63"/>
                  </a:cubicBezTo>
                  <a:cubicBezTo>
                    <a:pt x="0" y="63"/>
                    <a:pt x="0" y="63"/>
                    <a:pt x="0" y="63"/>
                  </a:cubicBezTo>
                  <a:cubicBezTo>
                    <a:pt x="0" y="108"/>
                    <a:pt x="36" y="145"/>
                    <a:pt x="81" y="145"/>
                  </a:cubicBezTo>
                  <a:cubicBezTo>
                    <a:pt x="126" y="145"/>
                    <a:pt x="163" y="108"/>
                    <a:pt x="163" y="63"/>
                  </a:cubicBez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1" name="Freeform 13"/>
            <p:cNvSpPr>
              <a:spLocks/>
            </p:cNvSpPr>
            <p:nvPr/>
          </p:nvSpPr>
          <p:spPr bwMode="auto">
            <a:xfrm>
              <a:off x="606425" y="6526213"/>
              <a:ext cx="144463" cy="180975"/>
            </a:xfrm>
            <a:custGeom>
              <a:avLst/>
              <a:gdLst>
                <a:gd name="T0" fmla="*/ 87 w 91"/>
                <a:gd name="T1" fmla="*/ 92 h 114"/>
                <a:gd name="T2" fmla="*/ 74 w 91"/>
                <a:gd name="T3" fmla="*/ 114 h 114"/>
                <a:gd name="T4" fmla="*/ 0 w 91"/>
                <a:gd name="T5" fmla="*/ 114 h 114"/>
                <a:gd name="T6" fmla="*/ 48 w 91"/>
                <a:gd name="T7" fmla="*/ 23 h 114"/>
                <a:gd name="T8" fmla="*/ 6 w 91"/>
                <a:gd name="T9" fmla="*/ 23 h 114"/>
                <a:gd name="T10" fmla="*/ 18 w 91"/>
                <a:gd name="T11" fmla="*/ 0 h 114"/>
                <a:gd name="T12" fmla="*/ 91 w 91"/>
                <a:gd name="T13" fmla="*/ 0 h 114"/>
                <a:gd name="T14" fmla="*/ 44 w 91"/>
                <a:gd name="T15" fmla="*/ 92 h 114"/>
                <a:gd name="T16" fmla="*/ 87 w 91"/>
                <a:gd name="T17"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4">
                  <a:moveTo>
                    <a:pt x="87" y="92"/>
                  </a:moveTo>
                  <a:lnTo>
                    <a:pt x="74" y="114"/>
                  </a:lnTo>
                  <a:lnTo>
                    <a:pt x="0" y="114"/>
                  </a:lnTo>
                  <a:lnTo>
                    <a:pt x="48" y="23"/>
                  </a:lnTo>
                  <a:lnTo>
                    <a:pt x="6" y="23"/>
                  </a:lnTo>
                  <a:lnTo>
                    <a:pt x="18" y="0"/>
                  </a:lnTo>
                  <a:lnTo>
                    <a:pt x="91" y="0"/>
                  </a:lnTo>
                  <a:lnTo>
                    <a:pt x="44" y="92"/>
                  </a:lnTo>
                  <a:lnTo>
                    <a:pt x="87"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2" name="Freeform 14"/>
            <p:cNvSpPr>
              <a:spLocks/>
            </p:cNvSpPr>
            <p:nvPr/>
          </p:nvSpPr>
          <p:spPr bwMode="auto">
            <a:xfrm>
              <a:off x="766763" y="6526213"/>
              <a:ext cx="103188" cy="180975"/>
            </a:xfrm>
            <a:custGeom>
              <a:avLst/>
              <a:gdLst>
                <a:gd name="T0" fmla="*/ 28 w 65"/>
                <a:gd name="T1" fmla="*/ 46 h 114"/>
                <a:gd name="T2" fmla="*/ 65 w 65"/>
                <a:gd name="T3" fmla="*/ 46 h 114"/>
                <a:gd name="T4" fmla="*/ 65 w 65"/>
                <a:gd name="T5" fmla="*/ 68 h 114"/>
                <a:gd name="T6" fmla="*/ 28 w 65"/>
                <a:gd name="T7" fmla="*/ 68 h 114"/>
                <a:gd name="T8" fmla="*/ 28 w 65"/>
                <a:gd name="T9" fmla="*/ 92 h 114"/>
                <a:gd name="T10" fmla="*/ 65 w 65"/>
                <a:gd name="T11" fmla="*/ 92 h 114"/>
                <a:gd name="T12" fmla="*/ 65 w 65"/>
                <a:gd name="T13" fmla="*/ 114 h 114"/>
                <a:gd name="T14" fmla="*/ 0 w 65"/>
                <a:gd name="T15" fmla="*/ 114 h 114"/>
                <a:gd name="T16" fmla="*/ 0 w 65"/>
                <a:gd name="T17" fmla="*/ 0 h 114"/>
                <a:gd name="T18" fmla="*/ 65 w 65"/>
                <a:gd name="T19" fmla="*/ 0 h 114"/>
                <a:gd name="T20" fmla="*/ 65 w 65"/>
                <a:gd name="T21" fmla="*/ 23 h 114"/>
                <a:gd name="T22" fmla="*/ 28 w 65"/>
                <a:gd name="T23" fmla="*/ 23 h 114"/>
                <a:gd name="T24" fmla="*/ 28 w 65"/>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14">
                  <a:moveTo>
                    <a:pt x="28" y="46"/>
                  </a:moveTo>
                  <a:lnTo>
                    <a:pt x="65" y="46"/>
                  </a:lnTo>
                  <a:lnTo>
                    <a:pt x="65" y="68"/>
                  </a:lnTo>
                  <a:lnTo>
                    <a:pt x="28" y="68"/>
                  </a:lnTo>
                  <a:lnTo>
                    <a:pt x="28" y="92"/>
                  </a:lnTo>
                  <a:lnTo>
                    <a:pt x="65" y="92"/>
                  </a:lnTo>
                  <a:lnTo>
                    <a:pt x="65" y="114"/>
                  </a:lnTo>
                  <a:lnTo>
                    <a:pt x="0" y="114"/>
                  </a:lnTo>
                  <a:lnTo>
                    <a:pt x="0" y="0"/>
                  </a:lnTo>
                  <a:lnTo>
                    <a:pt x="65" y="0"/>
                  </a:lnTo>
                  <a:lnTo>
                    <a:pt x="65" y="23"/>
                  </a:lnTo>
                  <a:lnTo>
                    <a:pt x="28" y="23"/>
                  </a:lnTo>
                  <a:lnTo>
                    <a:pt x="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3" name="Freeform 15"/>
            <p:cNvSpPr>
              <a:spLocks noEditPoints="1"/>
            </p:cNvSpPr>
            <p:nvPr/>
          </p:nvSpPr>
          <p:spPr bwMode="auto">
            <a:xfrm>
              <a:off x="889000" y="6526213"/>
              <a:ext cx="131763" cy="180975"/>
            </a:xfrm>
            <a:custGeom>
              <a:avLst/>
              <a:gdLst>
                <a:gd name="T0" fmla="*/ 123 w 260"/>
                <a:gd name="T1" fmla="*/ 0 h 360"/>
                <a:gd name="T2" fmla="*/ 215 w 260"/>
                <a:gd name="T3" fmla="*/ 17 h 360"/>
                <a:gd name="T4" fmla="*/ 255 w 260"/>
                <a:gd name="T5" fmla="*/ 98 h 360"/>
                <a:gd name="T6" fmla="*/ 231 w 260"/>
                <a:gd name="T7" fmla="*/ 160 h 360"/>
                <a:gd name="T8" fmla="*/ 193 w 260"/>
                <a:gd name="T9" fmla="*/ 181 h 360"/>
                <a:gd name="T10" fmla="*/ 236 w 260"/>
                <a:gd name="T11" fmla="*/ 202 h 360"/>
                <a:gd name="T12" fmla="*/ 260 w 260"/>
                <a:gd name="T13" fmla="*/ 264 h 360"/>
                <a:gd name="T14" fmla="*/ 223 w 260"/>
                <a:gd name="T15" fmla="*/ 343 h 360"/>
                <a:gd name="T16" fmla="*/ 147 w 260"/>
                <a:gd name="T17" fmla="*/ 360 h 360"/>
                <a:gd name="T18" fmla="*/ 0 w 260"/>
                <a:gd name="T19" fmla="*/ 360 h 360"/>
                <a:gd name="T20" fmla="*/ 0 w 260"/>
                <a:gd name="T21" fmla="*/ 0 h 360"/>
                <a:gd name="T22" fmla="*/ 123 w 260"/>
                <a:gd name="T23" fmla="*/ 0 h 360"/>
                <a:gd name="T24" fmla="*/ 88 w 260"/>
                <a:gd name="T25" fmla="*/ 149 h 360"/>
                <a:gd name="T26" fmla="*/ 109 w 260"/>
                <a:gd name="T27" fmla="*/ 149 h 360"/>
                <a:gd name="T28" fmla="*/ 166 w 260"/>
                <a:gd name="T29" fmla="*/ 107 h 360"/>
                <a:gd name="T30" fmla="*/ 108 w 260"/>
                <a:gd name="T31" fmla="*/ 65 h 360"/>
                <a:gd name="T32" fmla="*/ 88 w 260"/>
                <a:gd name="T33" fmla="*/ 65 h 360"/>
                <a:gd name="T34" fmla="*/ 88 w 260"/>
                <a:gd name="T35" fmla="*/ 149 h 360"/>
                <a:gd name="T36" fmla="*/ 88 w 260"/>
                <a:gd name="T37" fmla="*/ 297 h 360"/>
                <a:gd name="T38" fmla="*/ 119 w 260"/>
                <a:gd name="T39" fmla="*/ 297 h 360"/>
                <a:gd name="T40" fmla="*/ 172 w 260"/>
                <a:gd name="T41" fmla="*/ 256 h 360"/>
                <a:gd name="T42" fmla="*/ 152 w 260"/>
                <a:gd name="T43" fmla="*/ 219 h 360"/>
                <a:gd name="T44" fmla="*/ 107 w 260"/>
                <a:gd name="T45" fmla="*/ 212 h 360"/>
                <a:gd name="T46" fmla="*/ 88 w 260"/>
                <a:gd name="T47" fmla="*/ 212 h 360"/>
                <a:gd name="T48" fmla="*/ 88 w 260"/>
                <a:gd name="T49" fmla="*/ 29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60">
                  <a:moveTo>
                    <a:pt x="123" y="0"/>
                  </a:moveTo>
                  <a:cubicBezTo>
                    <a:pt x="169" y="0"/>
                    <a:pt x="195" y="5"/>
                    <a:pt x="215" y="17"/>
                  </a:cubicBezTo>
                  <a:cubicBezTo>
                    <a:pt x="240" y="32"/>
                    <a:pt x="255" y="63"/>
                    <a:pt x="255" y="98"/>
                  </a:cubicBezTo>
                  <a:cubicBezTo>
                    <a:pt x="255" y="123"/>
                    <a:pt x="247" y="144"/>
                    <a:pt x="231" y="160"/>
                  </a:cubicBezTo>
                  <a:cubicBezTo>
                    <a:pt x="220" y="171"/>
                    <a:pt x="212" y="176"/>
                    <a:pt x="193" y="181"/>
                  </a:cubicBezTo>
                  <a:cubicBezTo>
                    <a:pt x="215" y="186"/>
                    <a:pt x="225" y="191"/>
                    <a:pt x="236" y="202"/>
                  </a:cubicBezTo>
                  <a:cubicBezTo>
                    <a:pt x="252" y="217"/>
                    <a:pt x="260" y="238"/>
                    <a:pt x="260" y="264"/>
                  </a:cubicBezTo>
                  <a:cubicBezTo>
                    <a:pt x="260" y="298"/>
                    <a:pt x="247" y="327"/>
                    <a:pt x="223" y="343"/>
                  </a:cubicBezTo>
                  <a:cubicBezTo>
                    <a:pt x="206" y="355"/>
                    <a:pt x="184" y="360"/>
                    <a:pt x="147" y="360"/>
                  </a:cubicBezTo>
                  <a:cubicBezTo>
                    <a:pt x="0" y="360"/>
                    <a:pt x="0" y="360"/>
                    <a:pt x="0" y="360"/>
                  </a:cubicBezTo>
                  <a:cubicBezTo>
                    <a:pt x="0" y="0"/>
                    <a:pt x="0" y="0"/>
                    <a:pt x="0" y="0"/>
                  </a:cubicBezTo>
                  <a:lnTo>
                    <a:pt x="123" y="0"/>
                  </a:lnTo>
                  <a:close/>
                  <a:moveTo>
                    <a:pt x="88" y="149"/>
                  </a:moveTo>
                  <a:cubicBezTo>
                    <a:pt x="109" y="149"/>
                    <a:pt x="109" y="149"/>
                    <a:pt x="109" y="149"/>
                  </a:cubicBezTo>
                  <a:cubicBezTo>
                    <a:pt x="149" y="149"/>
                    <a:pt x="166" y="136"/>
                    <a:pt x="166" y="107"/>
                  </a:cubicBezTo>
                  <a:cubicBezTo>
                    <a:pt x="166" y="78"/>
                    <a:pt x="149" y="65"/>
                    <a:pt x="108" y="65"/>
                  </a:cubicBezTo>
                  <a:cubicBezTo>
                    <a:pt x="88" y="65"/>
                    <a:pt x="88" y="65"/>
                    <a:pt x="88" y="65"/>
                  </a:cubicBezTo>
                  <a:lnTo>
                    <a:pt x="88" y="149"/>
                  </a:lnTo>
                  <a:close/>
                  <a:moveTo>
                    <a:pt x="88" y="297"/>
                  </a:moveTo>
                  <a:cubicBezTo>
                    <a:pt x="119" y="297"/>
                    <a:pt x="119" y="297"/>
                    <a:pt x="119" y="297"/>
                  </a:cubicBezTo>
                  <a:cubicBezTo>
                    <a:pt x="156" y="297"/>
                    <a:pt x="172" y="285"/>
                    <a:pt x="172" y="256"/>
                  </a:cubicBezTo>
                  <a:cubicBezTo>
                    <a:pt x="172" y="238"/>
                    <a:pt x="165" y="226"/>
                    <a:pt x="152" y="219"/>
                  </a:cubicBezTo>
                  <a:cubicBezTo>
                    <a:pt x="143" y="214"/>
                    <a:pt x="134" y="212"/>
                    <a:pt x="107" y="212"/>
                  </a:cubicBezTo>
                  <a:cubicBezTo>
                    <a:pt x="88" y="212"/>
                    <a:pt x="88" y="212"/>
                    <a:pt x="88" y="212"/>
                  </a:cubicBezTo>
                  <a:lnTo>
                    <a:pt x="88"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4" name="Freeform 16"/>
            <p:cNvSpPr>
              <a:spLocks noEditPoints="1"/>
            </p:cNvSpPr>
            <p:nvPr/>
          </p:nvSpPr>
          <p:spPr bwMode="auto">
            <a:xfrm>
              <a:off x="1039813" y="6526213"/>
              <a:ext cx="136525" cy="180975"/>
            </a:xfrm>
            <a:custGeom>
              <a:avLst/>
              <a:gdLst>
                <a:gd name="T0" fmla="*/ 88 w 271"/>
                <a:gd name="T1" fmla="*/ 360 h 360"/>
                <a:gd name="T2" fmla="*/ 0 w 271"/>
                <a:gd name="T3" fmla="*/ 360 h 360"/>
                <a:gd name="T4" fmla="*/ 0 w 271"/>
                <a:gd name="T5" fmla="*/ 0 h 360"/>
                <a:gd name="T6" fmla="*/ 117 w 271"/>
                <a:gd name="T7" fmla="*/ 0 h 360"/>
                <a:gd name="T8" fmla="*/ 222 w 271"/>
                <a:gd name="T9" fmla="*/ 27 h 360"/>
                <a:gd name="T10" fmla="*/ 261 w 271"/>
                <a:gd name="T11" fmla="*/ 118 h 360"/>
                <a:gd name="T12" fmla="*/ 192 w 271"/>
                <a:gd name="T13" fmla="*/ 228 h 360"/>
                <a:gd name="T14" fmla="*/ 271 w 271"/>
                <a:gd name="T15" fmla="*/ 360 h 360"/>
                <a:gd name="T16" fmla="*/ 166 w 271"/>
                <a:gd name="T17" fmla="*/ 360 h 360"/>
                <a:gd name="T18" fmla="*/ 88 w 271"/>
                <a:gd name="T19" fmla="*/ 221 h 360"/>
                <a:gd name="T20" fmla="*/ 88 w 271"/>
                <a:gd name="T21" fmla="*/ 360 h 360"/>
                <a:gd name="T22" fmla="*/ 116 w 271"/>
                <a:gd name="T23" fmla="*/ 171 h 360"/>
                <a:gd name="T24" fmla="*/ 173 w 271"/>
                <a:gd name="T25" fmla="*/ 122 h 360"/>
                <a:gd name="T26" fmla="*/ 121 w 271"/>
                <a:gd name="T27" fmla="*/ 72 h 360"/>
                <a:gd name="T28" fmla="*/ 88 w 271"/>
                <a:gd name="T29" fmla="*/ 72 h 360"/>
                <a:gd name="T30" fmla="*/ 88 w 271"/>
                <a:gd name="T31" fmla="*/ 171 h 360"/>
                <a:gd name="T32" fmla="*/ 116 w 271"/>
                <a:gd name="T33" fmla="*/ 17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360">
                  <a:moveTo>
                    <a:pt x="88" y="360"/>
                  </a:moveTo>
                  <a:cubicBezTo>
                    <a:pt x="0" y="360"/>
                    <a:pt x="0" y="360"/>
                    <a:pt x="0" y="360"/>
                  </a:cubicBezTo>
                  <a:cubicBezTo>
                    <a:pt x="0" y="0"/>
                    <a:pt x="0" y="0"/>
                    <a:pt x="0" y="0"/>
                  </a:cubicBezTo>
                  <a:cubicBezTo>
                    <a:pt x="117" y="0"/>
                    <a:pt x="117" y="0"/>
                    <a:pt x="117" y="0"/>
                  </a:cubicBezTo>
                  <a:cubicBezTo>
                    <a:pt x="164" y="0"/>
                    <a:pt x="199" y="9"/>
                    <a:pt x="222" y="27"/>
                  </a:cubicBezTo>
                  <a:cubicBezTo>
                    <a:pt x="247" y="46"/>
                    <a:pt x="261" y="79"/>
                    <a:pt x="261" y="118"/>
                  </a:cubicBezTo>
                  <a:cubicBezTo>
                    <a:pt x="261" y="173"/>
                    <a:pt x="238" y="209"/>
                    <a:pt x="192" y="228"/>
                  </a:cubicBezTo>
                  <a:cubicBezTo>
                    <a:pt x="271" y="360"/>
                    <a:pt x="271" y="360"/>
                    <a:pt x="271" y="360"/>
                  </a:cubicBezTo>
                  <a:cubicBezTo>
                    <a:pt x="166" y="360"/>
                    <a:pt x="166" y="360"/>
                    <a:pt x="166" y="360"/>
                  </a:cubicBezTo>
                  <a:cubicBezTo>
                    <a:pt x="88" y="221"/>
                    <a:pt x="88" y="221"/>
                    <a:pt x="88" y="221"/>
                  </a:cubicBezTo>
                  <a:lnTo>
                    <a:pt x="88" y="360"/>
                  </a:lnTo>
                  <a:close/>
                  <a:moveTo>
                    <a:pt x="116" y="171"/>
                  </a:moveTo>
                  <a:cubicBezTo>
                    <a:pt x="151" y="171"/>
                    <a:pt x="173" y="153"/>
                    <a:pt x="173" y="122"/>
                  </a:cubicBezTo>
                  <a:cubicBezTo>
                    <a:pt x="173" y="92"/>
                    <a:pt x="152" y="72"/>
                    <a:pt x="121" y="72"/>
                  </a:cubicBezTo>
                  <a:cubicBezTo>
                    <a:pt x="88" y="72"/>
                    <a:pt x="88" y="72"/>
                    <a:pt x="88" y="72"/>
                  </a:cubicBezTo>
                  <a:cubicBezTo>
                    <a:pt x="88" y="171"/>
                    <a:pt x="88" y="171"/>
                    <a:pt x="88" y="171"/>
                  </a:cubicBezTo>
                  <a:lnTo>
                    <a:pt x="11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45" name="Freeform 17"/>
            <p:cNvSpPr>
              <a:spLocks noEditPoints="1"/>
            </p:cNvSpPr>
            <p:nvPr/>
          </p:nvSpPr>
          <p:spPr bwMode="auto">
            <a:xfrm>
              <a:off x="1176338" y="6526213"/>
              <a:ext cx="174625" cy="180975"/>
            </a:xfrm>
            <a:custGeom>
              <a:avLst/>
              <a:gdLst>
                <a:gd name="T0" fmla="*/ 73 w 110"/>
                <a:gd name="T1" fmla="*/ 0 h 114"/>
                <a:gd name="T2" fmla="*/ 38 w 110"/>
                <a:gd name="T3" fmla="*/ 0 h 114"/>
                <a:gd name="T4" fmla="*/ 0 w 110"/>
                <a:gd name="T5" fmla="*/ 114 h 114"/>
                <a:gd name="T6" fmla="*/ 29 w 110"/>
                <a:gd name="T7" fmla="*/ 114 h 114"/>
                <a:gd name="T8" fmla="*/ 36 w 110"/>
                <a:gd name="T9" fmla="*/ 92 h 114"/>
                <a:gd name="T10" fmla="*/ 73 w 110"/>
                <a:gd name="T11" fmla="*/ 92 h 114"/>
                <a:gd name="T12" fmla="*/ 80 w 110"/>
                <a:gd name="T13" fmla="*/ 114 h 114"/>
                <a:gd name="T14" fmla="*/ 110 w 110"/>
                <a:gd name="T15" fmla="*/ 114 h 114"/>
                <a:gd name="T16" fmla="*/ 73 w 110"/>
                <a:gd name="T17" fmla="*/ 0 h 114"/>
                <a:gd name="T18" fmla="*/ 43 w 110"/>
                <a:gd name="T19" fmla="*/ 70 h 114"/>
                <a:gd name="T20" fmla="*/ 55 w 110"/>
                <a:gd name="T21" fmla="*/ 33 h 114"/>
                <a:gd name="T22" fmla="*/ 66 w 110"/>
                <a:gd name="T23" fmla="*/ 70 h 114"/>
                <a:gd name="T24" fmla="*/ 43 w 110"/>
                <a:gd name="T25" fmla="*/ 7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14">
                  <a:moveTo>
                    <a:pt x="73" y="0"/>
                  </a:moveTo>
                  <a:lnTo>
                    <a:pt x="38" y="0"/>
                  </a:lnTo>
                  <a:lnTo>
                    <a:pt x="0" y="114"/>
                  </a:lnTo>
                  <a:lnTo>
                    <a:pt x="29" y="114"/>
                  </a:lnTo>
                  <a:lnTo>
                    <a:pt x="36" y="92"/>
                  </a:lnTo>
                  <a:lnTo>
                    <a:pt x="73" y="92"/>
                  </a:lnTo>
                  <a:lnTo>
                    <a:pt x="80" y="114"/>
                  </a:lnTo>
                  <a:lnTo>
                    <a:pt x="110" y="114"/>
                  </a:lnTo>
                  <a:lnTo>
                    <a:pt x="73" y="0"/>
                  </a:lnTo>
                  <a:close/>
                  <a:moveTo>
                    <a:pt x="43" y="70"/>
                  </a:moveTo>
                  <a:lnTo>
                    <a:pt x="55" y="33"/>
                  </a:lnTo>
                  <a:lnTo>
                    <a:pt x="66" y="70"/>
                  </a:lnTo>
                  <a:lnTo>
                    <a:pt x="43"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3" name="Text Placeholder 2"/>
          <p:cNvSpPr>
            <a:spLocks noGrp="1"/>
          </p:cNvSpPr>
          <p:nvPr>
            <p:ph type="body" idx="1"/>
          </p:nvPr>
        </p:nvSpPr>
        <p:spPr>
          <a:xfrm>
            <a:off x="704088" y="1918010"/>
            <a:ext cx="10789920" cy="461883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Placeholder 1"/>
          <p:cNvSpPr>
            <a:spLocks noGrp="1"/>
          </p:cNvSpPr>
          <p:nvPr>
            <p:ph type="title"/>
          </p:nvPr>
        </p:nvSpPr>
        <p:spPr bwMode="auto">
          <a:xfrm>
            <a:off x="704088" y="657922"/>
            <a:ext cx="10789920" cy="1137424"/>
          </a:xfrm>
          <a:prstGeom prst="rect">
            <a:avLst/>
          </a:prstGeom>
        </p:spPr>
        <p:txBody>
          <a:bodyPr vert="horz" lIns="91440" tIns="45720" rIns="91440" bIns="45720" rtlCol="0" anchor="b" anchorCtr="0">
            <a:normAutofit/>
          </a:bodyPr>
          <a:lstStyle/>
          <a:p>
            <a:r>
              <a:rPr lang="en-US" dirty="0"/>
              <a:t>Click to edit Master title style</a:t>
            </a:r>
            <a:endParaRPr dirty="0"/>
          </a:p>
        </p:txBody>
      </p:sp>
    </p:spTree>
    <p:extLst>
      <p:ext uri="{BB962C8B-B14F-4D97-AF65-F5344CB8AC3E}">
        <p14:creationId xmlns:p14="http://schemas.microsoft.com/office/powerpoint/2010/main" val="2753167872"/>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694" r:id="rId3"/>
    <p:sldLayoutId id="2147483715" r:id="rId4"/>
    <p:sldLayoutId id="2147483730" r:id="rId5"/>
    <p:sldLayoutId id="2147483696" r:id="rId6"/>
    <p:sldLayoutId id="2147483697" r:id="rId7"/>
    <p:sldLayoutId id="2147483698" r:id="rId8"/>
    <p:sldLayoutId id="2147483699" r:id="rId9"/>
    <p:sldLayoutId id="2147483714" r:id="rId10"/>
    <p:sldLayoutId id="2147483700" r:id="rId11"/>
    <p:sldLayoutId id="2147483701" r:id="rId12"/>
    <p:sldLayoutId id="2147483702" r:id="rId13"/>
    <p:sldLayoutId id="2147483703" r:id="rId14"/>
    <p:sldLayoutId id="2147483711" r:id="rId15"/>
    <p:sldLayoutId id="2147483712" r:id="rId16"/>
    <p:sldLayoutId id="2147483704" r:id="rId17"/>
    <p:sldLayoutId id="2147483719" r:id="rId18"/>
    <p:sldLayoutId id="2147483720" r:id="rId19"/>
    <p:sldLayoutId id="2147483713" r:id="rId20"/>
    <p:sldLayoutId id="2147483726" r:id="rId21"/>
    <p:sldLayoutId id="2147483727" r:id="rId22"/>
    <p:sldLayoutId id="2147483724" r:id="rId23"/>
    <p:sldLayoutId id="2147483725" r:id="rId24"/>
    <p:sldLayoutId id="2147483706" r:id="rId25"/>
    <p:sldLayoutId id="2147483721" r:id="rId26"/>
    <p:sldLayoutId id="2147483718" r:id="rId27"/>
    <p:sldLayoutId id="2147483731" r:id="rId28"/>
    <p:sldLayoutId id="2147483722" r:id="rId29"/>
    <p:sldLayoutId id="2147483710" r:id="rId30"/>
    <p:sldLayoutId id="2147483708" r:id="rId31"/>
    <p:sldLayoutId id="2147483709" r:id="rId32"/>
    <p:sldLayoutId id="2147483723" r:id="rId33"/>
    <p:sldLayoutId id="2147483746" r:id="rId34"/>
    <p:sldLayoutId id="2147483744" r:id="rId35"/>
    <p:sldLayoutId id="2147483729" r:id="rId36"/>
    <p:sldLayoutId id="2147483728" r:id="rId37"/>
    <p:sldLayoutId id="2147483707" r:id="rId38"/>
    <p:sldLayoutId id="2147483745" r:id="rId39"/>
    <p:sldLayoutId id="2147484076" r:id="rId40"/>
  </p:sldLayoutIdLst>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hf hdr="0" dt="0"/>
  <p:txStyles>
    <p:titleStyle>
      <a:lvl1pPr algn="l" defTabSz="914400" rtl="0" eaLnBrk="1" latinLnBrk="0" hangingPunct="1">
        <a:lnSpc>
          <a:spcPct val="90000"/>
        </a:lnSpc>
        <a:spcBef>
          <a:spcPct val="0"/>
        </a:spcBef>
        <a:buNone/>
        <a:defRPr sz="3400" b="1" kern="1200">
          <a:solidFill>
            <a:schemeClr val="accent1"/>
          </a:solidFill>
          <a:latin typeface="+mj-lt"/>
          <a:ea typeface="+mj-ea"/>
          <a:cs typeface="+mj-cs"/>
        </a:defRPr>
      </a:lvl1pPr>
    </p:titleStyle>
    <p:bodyStyle>
      <a:lvl1pPr marL="274320" indent="-228600" algn="l" defTabSz="914400" rtl="0" eaLnBrk="1" latinLnBrk="0" hangingPunct="1">
        <a:lnSpc>
          <a:spcPct val="95000"/>
        </a:lnSpc>
        <a:spcBef>
          <a:spcPts val="1800"/>
        </a:spcBef>
        <a:buClr>
          <a:schemeClr val="tx2"/>
        </a:buClr>
        <a:buSzPct val="90000"/>
        <a:buFont typeface="Wingdings" panose="05000000000000000000" pitchFamily="2" charset="2"/>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5000"/>
        </a:lnSpc>
        <a:spcBef>
          <a:spcPts val="500"/>
        </a:spcBef>
        <a:buClr>
          <a:schemeClr val="tx2"/>
        </a:buClr>
        <a:buSzPct val="9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5000"/>
        </a:lnSpc>
        <a:spcBef>
          <a:spcPts val="500"/>
        </a:spcBef>
        <a:buClr>
          <a:schemeClr val="tx2"/>
        </a:buClr>
        <a:buSzPct val="9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5000"/>
        </a:lnSpc>
        <a:spcBef>
          <a:spcPts val="500"/>
        </a:spcBef>
        <a:buClr>
          <a:schemeClr val="tx2"/>
        </a:buClr>
        <a:buSzPct val="9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5000"/>
        </a:lnSpc>
        <a:spcBef>
          <a:spcPts val="500"/>
        </a:spcBef>
        <a:buClr>
          <a:schemeClr val="tx2"/>
        </a:buClr>
        <a:buSzPct val="9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6" name="Rectangle 5"/>
          <p:cNvSpPr>
            <a:spLocks/>
          </p:cNvSpPr>
          <p:nvPr userDrawn="1"/>
        </p:nvSpPr>
        <p:spPr>
          <a:xfrm>
            <a:off x="0" y="-1"/>
            <a:ext cx="12188825" cy="731520"/>
          </a:xfrm>
          <a:prstGeom prst="rect">
            <a:avLst/>
          </a:prstGeom>
          <a:solidFill>
            <a:schemeClr val="tx1"/>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43" tIns="60943" rIns="60943" bIns="60943" numCol="1" spcCol="38100" rtlCol="0" anchor="ctr">
            <a:noAutofit/>
          </a:bodyPr>
          <a:lstStyle/>
          <a:p>
            <a:pPr defTabSz="609448" latinLnBrk="1" hangingPunct="0"/>
            <a:endParaRPr lang="en-US" sz="2399" dirty="0">
              <a:solidFill>
                <a:srgbClr val="000000"/>
              </a:solidFill>
              <a:ea typeface="Arial"/>
              <a:cs typeface="Arial"/>
              <a:sym typeface="Arial"/>
            </a:endParaRPr>
          </a:p>
        </p:txBody>
      </p:sp>
      <p:pic>
        <p:nvPicPr>
          <p:cNvPr id="8" name="Picture 7" descr="Zebra_Logo_W.jpg"/>
          <p:cNvPicPr>
            <a:picLocks noChangeAspect="1"/>
          </p:cNvPicPr>
          <p:nvPr userDrawn="1"/>
        </p:nvPicPr>
        <p:blipFill>
          <a:blip r:embed="rId13" cstate="screen">
            <a:extLst>
              <a:ext uri="{28A0092B-C50C-407E-A947-70E740481C1C}">
                <a14:useLocalDpi xmlns:a14="http://schemas.microsoft.com/office/drawing/2010/main"/>
              </a:ext>
            </a:extLst>
          </a:blip>
          <a:srcRect/>
          <a:stretch>
            <a:fillRect/>
          </a:stretch>
        </p:blipFill>
        <p:spPr>
          <a:xfrm>
            <a:off x="101574" y="72355"/>
            <a:ext cx="1726750" cy="575733"/>
          </a:xfrm>
          <a:prstGeom prst="rect">
            <a:avLst/>
          </a:prstGeom>
        </p:spPr>
      </p:pic>
      <p:sp>
        <p:nvSpPr>
          <p:cNvPr id="10" name="Title Placeholder 1"/>
          <p:cNvSpPr>
            <a:spLocks noGrp="1"/>
          </p:cNvSpPr>
          <p:nvPr>
            <p:ph type="title"/>
          </p:nvPr>
        </p:nvSpPr>
        <p:spPr>
          <a:xfrm>
            <a:off x="414358" y="1002229"/>
            <a:ext cx="11353811" cy="609600"/>
          </a:xfrm>
          <a:prstGeom prst="rect">
            <a:avLst/>
          </a:prstGeom>
        </p:spPr>
        <p:txBody>
          <a:bodyPr vert="horz" lIns="91440" tIns="45720" rIns="91440" bIns="45720" rtlCol="0" anchor="t" anchorCtr="0">
            <a:noAutofit/>
          </a:bodyPr>
          <a:lstStyle/>
          <a:p>
            <a:r>
              <a:rPr lang="en-US" dirty="0"/>
              <a:t>Click to edit Master title style</a:t>
            </a:r>
          </a:p>
        </p:txBody>
      </p:sp>
      <p:sp>
        <p:nvSpPr>
          <p:cNvPr id="11" name="Text Placeholder 2"/>
          <p:cNvSpPr>
            <a:spLocks noGrp="1"/>
          </p:cNvSpPr>
          <p:nvPr>
            <p:ph type="body" idx="1"/>
          </p:nvPr>
        </p:nvSpPr>
        <p:spPr>
          <a:xfrm>
            <a:off x="425340" y="1969345"/>
            <a:ext cx="11319252" cy="44784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1"/>
          <p:cNvSpPr>
            <a:spLocks noGrp="1"/>
          </p:cNvSpPr>
          <p:nvPr>
            <p:ph type="sldNum" sz="quarter" idx="4"/>
          </p:nvPr>
        </p:nvSpPr>
        <p:spPr>
          <a:xfrm>
            <a:off x="220076" y="6314277"/>
            <a:ext cx="1054464" cy="366183"/>
          </a:xfrm>
          <a:prstGeom prst="rect">
            <a:avLst/>
          </a:prstGeom>
        </p:spPr>
        <p:txBody>
          <a:bodyPr vert="horz" lIns="0" tIns="0" rIns="0" bIns="0" rtlCol="0" anchor="b"/>
          <a:lstStyle>
            <a:lvl1pPr algn="l">
              <a:defRPr sz="1066" baseline="0">
                <a:solidFill>
                  <a:schemeClr val="bg2"/>
                </a:solidFill>
              </a:defRPr>
            </a:lvl1pPr>
          </a:lstStyle>
          <a:p>
            <a:pPr fontAlgn="base">
              <a:spcBef>
                <a:spcPct val="0"/>
              </a:spcBef>
              <a:spcAft>
                <a:spcPct val="0"/>
              </a:spcAft>
            </a:pPr>
            <a:fld id="{79044E51-BF79-AF42-BAC5-B771B1D9D8E0}" type="slidenum">
              <a:rPr lang="en-US" smtClean="0">
                <a:solidFill>
                  <a:srgbClr val="7E868C"/>
                </a:solidFill>
              </a:rPr>
              <a:pPr fontAlgn="base">
                <a:spcBef>
                  <a:spcPct val="0"/>
                </a:spcBef>
                <a:spcAft>
                  <a:spcPct val="0"/>
                </a:spcAft>
              </a:pPr>
              <a:t>‹#›</a:t>
            </a:fld>
            <a:endParaRPr lang="en-US" dirty="0">
              <a:solidFill>
                <a:srgbClr val="7E868C"/>
              </a:solidFill>
            </a:endParaRPr>
          </a:p>
        </p:txBody>
      </p:sp>
    </p:spTree>
    <p:extLst>
      <p:ext uri="{BB962C8B-B14F-4D97-AF65-F5344CB8AC3E}">
        <p14:creationId xmlns:p14="http://schemas.microsoft.com/office/powerpoint/2010/main" val="43604783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ransition>
    <p:fade/>
  </p:transition>
  <p:hf hdr="0" dt="0"/>
  <p:txStyles>
    <p:titleStyle>
      <a:lvl1pPr algn="l" rtl="0" eaLnBrk="0" fontAlgn="base" hangingPunct="0">
        <a:lnSpc>
          <a:spcPts val="3732"/>
        </a:lnSpc>
        <a:spcBef>
          <a:spcPct val="0"/>
        </a:spcBef>
        <a:spcAft>
          <a:spcPct val="0"/>
        </a:spcAft>
        <a:defRPr sz="3466" b="1" cap="all">
          <a:solidFill>
            <a:schemeClr val="accent1"/>
          </a:solidFill>
          <a:latin typeface="+mj-lt"/>
          <a:ea typeface="MS PGothic" pitchFamily="34" charset="-128"/>
          <a:cs typeface="MS PGothic"/>
        </a:defRPr>
      </a:lvl1pPr>
      <a:lvl2pPr algn="l" rtl="0" eaLnBrk="0" fontAlgn="base" hangingPunct="0">
        <a:lnSpc>
          <a:spcPct val="80000"/>
        </a:lnSpc>
        <a:spcBef>
          <a:spcPct val="0"/>
        </a:spcBef>
        <a:spcAft>
          <a:spcPct val="0"/>
        </a:spcAft>
        <a:defRPr sz="4266" b="1">
          <a:solidFill>
            <a:srgbClr val="0079C2"/>
          </a:solidFill>
          <a:latin typeface="Arial" pitchFamily="34" charset="0"/>
          <a:ea typeface="MS PGothic" pitchFamily="34" charset="-128"/>
          <a:cs typeface="MS PGothic"/>
        </a:defRPr>
      </a:lvl2pPr>
      <a:lvl3pPr algn="l" rtl="0" eaLnBrk="0" fontAlgn="base" hangingPunct="0">
        <a:lnSpc>
          <a:spcPct val="80000"/>
        </a:lnSpc>
        <a:spcBef>
          <a:spcPct val="0"/>
        </a:spcBef>
        <a:spcAft>
          <a:spcPct val="0"/>
        </a:spcAft>
        <a:defRPr sz="4266" b="1">
          <a:solidFill>
            <a:srgbClr val="0079C2"/>
          </a:solidFill>
          <a:latin typeface="Arial" pitchFamily="34" charset="0"/>
          <a:ea typeface="MS PGothic" pitchFamily="34" charset="-128"/>
          <a:cs typeface="MS PGothic"/>
        </a:defRPr>
      </a:lvl3pPr>
      <a:lvl4pPr algn="l" rtl="0" eaLnBrk="0" fontAlgn="base" hangingPunct="0">
        <a:lnSpc>
          <a:spcPct val="80000"/>
        </a:lnSpc>
        <a:spcBef>
          <a:spcPct val="0"/>
        </a:spcBef>
        <a:spcAft>
          <a:spcPct val="0"/>
        </a:spcAft>
        <a:defRPr sz="4266" b="1">
          <a:solidFill>
            <a:srgbClr val="0079C2"/>
          </a:solidFill>
          <a:latin typeface="Arial" pitchFamily="34" charset="0"/>
          <a:ea typeface="MS PGothic" pitchFamily="34" charset="-128"/>
          <a:cs typeface="MS PGothic"/>
        </a:defRPr>
      </a:lvl4pPr>
      <a:lvl5pPr algn="l" rtl="0" eaLnBrk="0" fontAlgn="base" hangingPunct="0">
        <a:lnSpc>
          <a:spcPct val="80000"/>
        </a:lnSpc>
        <a:spcBef>
          <a:spcPct val="0"/>
        </a:spcBef>
        <a:spcAft>
          <a:spcPct val="0"/>
        </a:spcAft>
        <a:defRPr sz="4266" b="1">
          <a:solidFill>
            <a:srgbClr val="0079C2"/>
          </a:solidFill>
          <a:latin typeface="Arial" pitchFamily="34" charset="0"/>
          <a:ea typeface="MS PGothic" pitchFamily="34" charset="-128"/>
          <a:cs typeface="MS PGothic"/>
        </a:defRPr>
      </a:lvl5pPr>
      <a:lvl6pPr marL="609385" algn="l" rtl="0" eaLnBrk="1" fontAlgn="base" hangingPunct="1">
        <a:lnSpc>
          <a:spcPct val="80000"/>
        </a:lnSpc>
        <a:spcBef>
          <a:spcPct val="0"/>
        </a:spcBef>
        <a:spcAft>
          <a:spcPct val="0"/>
        </a:spcAft>
        <a:defRPr sz="5332" b="1">
          <a:solidFill>
            <a:srgbClr val="0079C2"/>
          </a:solidFill>
          <a:latin typeface="Arial" pitchFamily="34" charset="0"/>
          <a:ea typeface="MS PGothic" pitchFamily="34" charset="-128"/>
        </a:defRPr>
      </a:lvl6pPr>
      <a:lvl7pPr marL="1218769" algn="l" rtl="0" eaLnBrk="1" fontAlgn="base" hangingPunct="1">
        <a:lnSpc>
          <a:spcPct val="80000"/>
        </a:lnSpc>
        <a:spcBef>
          <a:spcPct val="0"/>
        </a:spcBef>
        <a:spcAft>
          <a:spcPct val="0"/>
        </a:spcAft>
        <a:defRPr sz="5332" b="1">
          <a:solidFill>
            <a:srgbClr val="0079C2"/>
          </a:solidFill>
          <a:latin typeface="Arial" pitchFamily="34" charset="0"/>
          <a:ea typeface="MS PGothic" pitchFamily="34" charset="-128"/>
        </a:defRPr>
      </a:lvl7pPr>
      <a:lvl8pPr marL="1828154" algn="l" rtl="0" eaLnBrk="1" fontAlgn="base" hangingPunct="1">
        <a:lnSpc>
          <a:spcPct val="80000"/>
        </a:lnSpc>
        <a:spcBef>
          <a:spcPct val="0"/>
        </a:spcBef>
        <a:spcAft>
          <a:spcPct val="0"/>
        </a:spcAft>
        <a:defRPr sz="5332" b="1">
          <a:solidFill>
            <a:srgbClr val="0079C2"/>
          </a:solidFill>
          <a:latin typeface="Arial" pitchFamily="34" charset="0"/>
          <a:ea typeface="MS PGothic" pitchFamily="34" charset="-128"/>
        </a:defRPr>
      </a:lvl8pPr>
      <a:lvl9pPr marL="2437537" algn="l" rtl="0" eaLnBrk="1" fontAlgn="base" hangingPunct="1">
        <a:lnSpc>
          <a:spcPct val="80000"/>
        </a:lnSpc>
        <a:spcBef>
          <a:spcPct val="0"/>
        </a:spcBef>
        <a:spcAft>
          <a:spcPct val="0"/>
        </a:spcAft>
        <a:defRPr sz="5332" b="1">
          <a:solidFill>
            <a:srgbClr val="0079C2"/>
          </a:solidFill>
          <a:latin typeface="Arial" pitchFamily="34" charset="0"/>
          <a:ea typeface="MS PGothic" pitchFamily="34" charset="-128"/>
        </a:defRPr>
      </a:lvl9pPr>
    </p:titleStyle>
    <p:bodyStyle>
      <a:lvl1pPr marL="0" indent="-219401" algn="l" rtl="0" eaLnBrk="0" fontAlgn="base" hangingPunct="0">
        <a:spcBef>
          <a:spcPts val="800"/>
        </a:spcBef>
        <a:spcAft>
          <a:spcPct val="0"/>
        </a:spcAft>
        <a:buClr>
          <a:srgbClr val="007CB0"/>
        </a:buClr>
        <a:buChar char="•"/>
        <a:defRPr sz="2133" b="0">
          <a:solidFill>
            <a:schemeClr val="tx1"/>
          </a:solidFill>
          <a:latin typeface="+mn-lt"/>
          <a:ea typeface="MS PGothic" pitchFamily="34" charset="-128"/>
          <a:cs typeface="MS PGothic"/>
        </a:defRPr>
      </a:lvl1pPr>
      <a:lvl2pPr marL="463180" indent="-219401" algn="l" rtl="0" eaLnBrk="0" fontAlgn="base" hangingPunct="0">
        <a:spcBef>
          <a:spcPts val="800"/>
        </a:spcBef>
        <a:spcAft>
          <a:spcPct val="0"/>
        </a:spcAft>
        <a:buClr>
          <a:schemeClr val="tx1"/>
        </a:buClr>
        <a:buFont typeface="Arial"/>
        <a:buChar char="–"/>
        <a:defRPr sz="1866">
          <a:solidFill>
            <a:srgbClr val="000000"/>
          </a:solidFill>
          <a:latin typeface="+mn-lt"/>
          <a:ea typeface="MS PGothic" pitchFamily="34" charset="-128"/>
          <a:cs typeface="MS PGothic"/>
        </a:defRPr>
      </a:lvl2pPr>
      <a:lvl3pPr marL="682581" indent="-219401" algn="l" rtl="0" eaLnBrk="0" fontAlgn="base" hangingPunct="0">
        <a:spcBef>
          <a:spcPts val="800"/>
        </a:spcBef>
        <a:spcAft>
          <a:spcPct val="0"/>
        </a:spcAft>
        <a:buClr>
          <a:schemeClr val="tx1"/>
        </a:buClr>
        <a:buFont typeface="Arial"/>
        <a:buChar char="•"/>
        <a:defRPr sz="1600">
          <a:solidFill>
            <a:srgbClr val="000000"/>
          </a:solidFill>
          <a:latin typeface="+mn-lt"/>
          <a:ea typeface="MS PGothic" pitchFamily="34" charset="-128"/>
          <a:cs typeface="MS PGothic"/>
        </a:defRPr>
      </a:lvl3pPr>
      <a:lvl4pPr marL="1023872" indent="-219401" algn="l" rtl="0" eaLnBrk="0" fontAlgn="base" hangingPunct="0">
        <a:spcBef>
          <a:spcPts val="533"/>
        </a:spcBef>
        <a:spcAft>
          <a:spcPct val="0"/>
        </a:spcAft>
        <a:buFont typeface="Arial"/>
        <a:buChar char="•"/>
        <a:defRPr sz="1600">
          <a:solidFill>
            <a:schemeClr val="tx1"/>
          </a:solidFill>
          <a:latin typeface="+mn-lt"/>
          <a:ea typeface="MS PGothic" pitchFamily="34" charset="-128"/>
          <a:cs typeface="MS PGothic"/>
        </a:defRPr>
      </a:lvl4pPr>
      <a:lvl5pPr marL="2740399" indent="-302608" algn="l" rtl="0" eaLnBrk="0" fontAlgn="base" hangingPunct="0">
        <a:spcBef>
          <a:spcPct val="20000"/>
        </a:spcBef>
        <a:spcAft>
          <a:spcPct val="0"/>
        </a:spcAft>
        <a:buFont typeface="Arial"/>
        <a:buChar char="•"/>
        <a:defRPr sz="1600">
          <a:solidFill>
            <a:schemeClr val="tx1"/>
          </a:solidFill>
          <a:latin typeface="+mn-lt"/>
          <a:ea typeface="MS PGothic" pitchFamily="34" charset="-128"/>
          <a:cs typeface="MS PGothic"/>
        </a:defRPr>
      </a:lvl5pPr>
      <a:lvl6pPr marL="3351615" indent="-304693" algn="l" rtl="0" eaLnBrk="1" fontAlgn="base" hangingPunct="1">
        <a:spcBef>
          <a:spcPct val="20000"/>
        </a:spcBef>
        <a:spcAft>
          <a:spcPct val="0"/>
        </a:spcAft>
        <a:buChar char="»"/>
        <a:defRPr sz="2666">
          <a:solidFill>
            <a:schemeClr val="tx1"/>
          </a:solidFill>
          <a:latin typeface="+mn-lt"/>
          <a:ea typeface="+mn-ea"/>
        </a:defRPr>
      </a:lvl6pPr>
      <a:lvl7pPr marL="3960999" indent="-304693" algn="l" rtl="0" eaLnBrk="1" fontAlgn="base" hangingPunct="1">
        <a:spcBef>
          <a:spcPct val="20000"/>
        </a:spcBef>
        <a:spcAft>
          <a:spcPct val="0"/>
        </a:spcAft>
        <a:buChar char="»"/>
        <a:defRPr sz="2666">
          <a:solidFill>
            <a:schemeClr val="tx1"/>
          </a:solidFill>
          <a:latin typeface="+mn-lt"/>
          <a:ea typeface="+mn-ea"/>
        </a:defRPr>
      </a:lvl7pPr>
      <a:lvl8pPr marL="4570384" indent="-304693" algn="l" rtl="0" eaLnBrk="1" fontAlgn="base" hangingPunct="1">
        <a:spcBef>
          <a:spcPct val="20000"/>
        </a:spcBef>
        <a:spcAft>
          <a:spcPct val="0"/>
        </a:spcAft>
        <a:buChar char="»"/>
        <a:defRPr sz="2666">
          <a:solidFill>
            <a:schemeClr val="tx1"/>
          </a:solidFill>
          <a:latin typeface="+mn-lt"/>
          <a:ea typeface="+mn-ea"/>
        </a:defRPr>
      </a:lvl8pPr>
      <a:lvl9pPr marL="5179767" indent="-304693" algn="l" rtl="0" eaLnBrk="1" fontAlgn="base" hangingPunct="1">
        <a:spcBef>
          <a:spcPct val="20000"/>
        </a:spcBef>
        <a:spcAft>
          <a:spcPct val="0"/>
        </a:spcAft>
        <a:buChar char="»"/>
        <a:defRPr sz="2666">
          <a:solidFill>
            <a:schemeClr val="tx1"/>
          </a:solidFill>
          <a:latin typeface="+mn-lt"/>
          <a:ea typeface="+mn-ea"/>
        </a:defRPr>
      </a:lvl9pPr>
    </p:bodyStyle>
    <p:otherStyle>
      <a:defPPr>
        <a:defRPr lang="en-US"/>
      </a:defPPr>
      <a:lvl1pPr marL="0" algn="l" defTabSz="1218769" rtl="0" eaLnBrk="1" latinLnBrk="0" hangingPunct="1">
        <a:defRPr sz="2399" kern="1200">
          <a:solidFill>
            <a:schemeClr val="tx1"/>
          </a:solidFill>
          <a:latin typeface="+mn-lt"/>
          <a:ea typeface="+mn-ea"/>
          <a:cs typeface="+mn-cs"/>
        </a:defRPr>
      </a:lvl1pPr>
      <a:lvl2pPr marL="609385" algn="l" defTabSz="1218769" rtl="0" eaLnBrk="1" latinLnBrk="0" hangingPunct="1">
        <a:defRPr sz="2399" kern="1200">
          <a:solidFill>
            <a:schemeClr val="tx1"/>
          </a:solidFill>
          <a:latin typeface="+mn-lt"/>
          <a:ea typeface="+mn-ea"/>
          <a:cs typeface="+mn-cs"/>
        </a:defRPr>
      </a:lvl2pPr>
      <a:lvl3pPr marL="1218769" algn="l" defTabSz="1218769" rtl="0" eaLnBrk="1" latinLnBrk="0" hangingPunct="1">
        <a:defRPr sz="2399" kern="1200">
          <a:solidFill>
            <a:schemeClr val="tx1"/>
          </a:solidFill>
          <a:latin typeface="+mn-lt"/>
          <a:ea typeface="+mn-ea"/>
          <a:cs typeface="+mn-cs"/>
        </a:defRPr>
      </a:lvl3pPr>
      <a:lvl4pPr marL="1828154" algn="l" defTabSz="1218769" rtl="0" eaLnBrk="1" latinLnBrk="0" hangingPunct="1">
        <a:defRPr sz="2399" kern="1200">
          <a:solidFill>
            <a:schemeClr val="tx1"/>
          </a:solidFill>
          <a:latin typeface="+mn-lt"/>
          <a:ea typeface="+mn-ea"/>
          <a:cs typeface="+mn-cs"/>
        </a:defRPr>
      </a:lvl4pPr>
      <a:lvl5pPr marL="2437537" algn="l" defTabSz="1218769" rtl="0" eaLnBrk="1" latinLnBrk="0" hangingPunct="1">
        <a:defRPr sz="2399" kern="1200">
          <a:solidFill>
            <a:schemeClr val="tx1"/>
          </a:solidFill>
          <a:latin typeface="+mn-lt"/>
          <a:ea typeface="+mn-ea"/>
          <a:cs typeface="+mn-cs"/>
        </a:defRPr>
      </a:lvl5pPr>
      <a:lvl6pPr marL="3046922" algn="l" defTabSz="1218769" rtl="0" eaLnBrk="1" latinLnBrk="0" hangingPunct="1">
        <a:defRPr sz="2399" kern="1200">
          <a:solidFill>
            <a:schemeClr val="tx1"/>
          </a:solidFill>
          <a:latin typeface="+mn-lt"/>
          <a:ea typeface="+mn-ea"/>
          <a:cs typeface="+mn-cs"/>
        </a:defRPr>
      </a:lvl6pPr>
      <a:lvl7pPr marL="3656306" algn="l" defTabSz="1218769" rtl="0" eaLnBrk="1" latinLnBrk="0" hangingPunct="1">
        <a:defRPr sz="2399" kern="1200">
          <a:solidFill>
            <a:schemeClr val="tx1"/>
          </a:solidFill>
          <a:latin typeface="+mn-lt"/>
          <a:ea typeface="+mn-ea"/>
          <a:cs typeface="+mn-cs"/>
        </a:defRPr>
      </a:lvl7pPr>
      <a:lvl8pPr marL="4265691" algn="l" defTabSz="1218769" rtl="0" eaLnBrk="1" latinLnBrk="0" hangingPunct="1">
        <a:defRPr sz="2399" kern="1200">
          <a:solidFill>
            <a:schemeClr val="tx1"/>
          </a:solidFill>
          <a:latin typeface="+mn-lt"/>
          <a:ea typeface="+mn-ea"/>
          <a:cs typeface="+mn-cs"/>
        </a:defRPr>
      </a:lvl8pPr>
      <a:lvl9pPr marL="4875074" algn="l" defTabSz="1218769"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grpSp>
        <p:nvGrpSpPr>
          <p:cNvPr id="31" name="Group 30"/>
          <p:cNvGrpSpPr/>
          <p:nvPr userDrawn="1"/>
        </p:nvGrpSpPr>
        <p:grpSpPr>
          <a:xfrm>
            <a:off x="6568069" y="903249"/>
            <a:ext cx="5082389" cy="5830926"/>
            <a:chOff x="9959950" y="4707058"/>
            <a:chExt cx="2029842" cy="1996506"/>
          </a:xfrm>
          <a:solidFill>
            <a:schemeClr val="bg1">
              <a:alpha val="80000"/>
            </a:schemeClr>
          </a:solidFill>
        </p:grpSpPr>
        <p:sp>
          <p:nvSpPr>
            <p:cNvPr id="32" name="Freeform 31"/>
            <p:cNvSpPr>
              <a:spLocks/>
            </p:cNvSpPr>
            <p:nvPr userDrawn="1"/>
          </p:nvSpPr>
          <p:spPr bwMode="auto">
            <a:xfrm>
              <a:off x="11304825" y="5592639"/>
              <a:ext cx="161099" cy="398038"/>
            </a:xfrm>
            <a:custGeom>
              <a:avLst/>
              <a:gdLst>
                <a:gd name="T0" fmla="*/ 135 w 135"/>
                <a:gd name="T1" fmla="*/ 134 h 378"/>
                <a:gd name="T2" fmla="*/ 0 w 135"/>
                <a:gd name="T3" fmla="*/ 0 h 378"/>
                <a:gd name="T4" fmla="*/ 0 w 135"/>
                <a:gd name="T5" fmla="*/ 378 h 378"/>
                <a:gd name="T6" fmla="*/ 135 w 135"/>
                <a:gd name="T7" fmla="*/ 378 h 378"/>
                <a:gd name="T8" fmla="*/ 135 w 135"/>
                <a:gd name="T9" fmla="*/ 134 h 378"/>
              </a:gdLst>
              <a:ahLst/>
              <a:cxnLst>
                <a:cxn ang="0">
                  <a:pos x="T0" y="T1"/>
                </a:cxn>
                <a:cxn ang="0">
                  <a:pos x="T2" y="T3"/>
                </a:cxn>
                <a:cxn ang="0">
                  <a:pos x="T4" y="T5"/>
                </a:cxn>
                <a:cxn ang="0">
                  <a:pos x="T6" y="T7"/>
                </a:cxn>
                <a:cxn ang="0">
                  <a:pos x="T8" y="T9"/>
                </a:cxn>
              </a:cxnLst>
              <a:rect l="0" t="0" r="r" b="b"/>
              <a:pathLst>
                <a:path w="135" h="378">
                  <a:moveTo>
                    <a:pt x="135" y="134"/>
                  </a:moveTo>
                  <a:lnTo>
                    <a:pt x="0" y="0"/>
                  </a:lnTo>
                  <a:lnTo>
                    <a:pt x="0" y="378"/>
                  </a:lnTo>
                  <a:lnTo>
                    <a:pt x="135" y="378"/>
                  </a:lnTo>
                  <a:lnTo>
                    <a:pt x="135"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a:endParaRPr>
            </a:p>
          </p:txBody>
        </p:sp>
        <p:sp>
          <p:nvSpPr>
            <p:cNvPr id="33" name="Freeform 32"/>
            <p:cNvSpPr>
              <a:spLocks/>
            </p:cNvSpPr>
            <p:nvPr userDrawn="1"/>
          </p:nvSpPr>
          <p:spPr bwMode="auto">
            <a:xfrm>
              <a:off x="10253507" y="4707058"/>
              <a:ext cx="961818" cy="1598468"/>
            </a:xfrm>
            <a:custGeom>
              <a:avLst/>
              <a:gdLst>
                <a:gd name="T0" fmla="*/ 203 w 341"/>
                <a:gd name="T1" fmla="*/ 242 h 643"/>
                <a:gd name="T2" fmla="*/ 341 w 341"/>
                <a:gd name="T3" fmla="*/ 242 h 643"/>
                <a:gd name="T4" fmla="*/ 285 w 341"/>
                <a:gd name="T5" fmla="*/ 186 h 643"/>
                <a:gd name="T6" fmla="*/ 284 w 341"/>
                <a:gd name="T7" fmla="*/ 186 h 643"/>
                <a:gd name="T8" fmla="*/ 212 w 341"/>
                <a:gd name="T9" fmla="*/ 186 h 643"/>
                <a:gd name="T10" fmla="*/ 296 w 341"/>
                <a:gd name="T11" fmla="*/ 93 h 643"/>
                <a:gd name="T12" fmla="*/ 203 w 341"/>
                <a:gd name="T13" fmla="*/ 0 h 643"/>
                <a:gd name="T14" fmla="*/ 203 w 341"/>
                <a:gd name="T15" fmla="*/ 186 h 643"/>
                <a:gd name="T16" fmla="*/ 203 w 341"/>
                <a:gd name="T17" fmla="*/ 186 h 643"/>
                <a:gd name="T18" fmla="*/ 48 w 341"/>
                <a:gd name="T19" fmla="*/ 32 h 643"/>
                <a:gd name="T20" fmla="*/ 25 w 341"/>
                <a:gd name="T21" fmla="*/ 45 h 643"/>
                <a:gd name="T22" fmla="*/ 0 w 341"/>
                <a:gd name="T23" fmla="*/ 63 h 643"/>
                <a:gd name="T24" fmla="*/ 147 w 341"/>
                <a:gd name="T25" fmla="*/ 209 h 643"/>
                <a:gd name="T26" fmla="*/ 147 w 341"/>
                <a:gd name="T27" fmla="*/ 530 h 643"/>
                <a:gd name="T28" fmla="*/ 260 w 341"/>
                <a:gd name="T29" fmla="*/ 643 h 643"/>
                <a:gd name="T30" fmla="*/ 260 w 341"/>
                <a:gd name="T31" fmla="*/ 563 h 643"/>
                <a:gd name="T32" fmla="*/ 203 w 341"/>
                <a:gd name="T33" fmla="*/ 506 h 643"/>
                <a:gd name="T34" fmla="*/ 203 w 341"/>
                <a:gd name="T35" fmla="*/ 2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643">
                  <a:moveTo>
                    <a:pt x="203" y="242"/>
                  </a:moveTo>
                  <a:cubicBezTo>
                    <a:pt x="341" y="242"/>
                    <a:pt x="341" y="242"/>
                    <a:pt x="341" y="242"/>
                  </a:cubicBezTo>
                  <a:cubicBezTo>
                    <a:pt x="285" y="186"/>
                    <a:pt x="285" y="186"/>
                    <a:pt x="285" y="186"/>
                  </a:cubicBezTo>
                  <a:cubicBezTo>
                    <a:pt x="284" y="186"/>
                    <a:pt x="284" y="186"/>
                    <a:pt x="284" y="186"/>
                  </a:cubicBezTo>
                  <a:cubicBezTo>
                    <a:pt x="212" y="186"/>
                    <a:pt x="212" y="186"/>
                    <a:pt x="212" y="186"/>
                  </a:cubicBezTo>
                  <a:cubicBezTo>
                    <a:pt x="259" y="181"/>
                    <a:pt x="296" y="141"/>
                    <a:pt x="296" y="93"/>
                  </a:cubicBezTo>
                  <a:cubicBezTo>
                    <a:pt x="296" y="41"/>
                    <a:pt x="255" y="0"/>
                    <a:pt x="203" y="0"/>
                  </a:cubicBezTo>
                  <a:cubicBezTo>
                    <a:pt x="203" y="186"/>
                    <a:pt x="203" y="186"/>
                    <a:pt x="203" y="186"/>
                  </a:cubicBezTo>
                  <a:cubicBezTo>
                    <a:pt x="203" y="186"/>
                    <a:pt x="203" y="186"/>
                    <a:pt x="203" y="186"/>
                  </a:cubicBezTo>
                  <a:cubicBezTo>
                    <a:pt x="48" y="32"/>
                    <a:pt x="48" y="32"/>
                    <a:pt x="48" y="32"/>
                  </a:cubicBezTo>
                  <a:cubicBezTo>
                    <a:pt x="40" y="36"/>
                    <a:pt x="32" y="40"/>
                    <a:pt x="25" y="45"/>
                  </a:cubicBezTo>
                  <a:cubicBezTo>
                    <a:pt x="16" y="51"/>
                    <a:pt x="8" y="57"/>
                    <a:pt x="0" y="63"/>
                  </a:cubicBezTo>
                  <a:cubicBezTo>
                    <a:pt x="147" y="209"/>
                    <a:pt x="147" y="209"/>
                    <a:pt x="147" y="209"/>
                  </a:cubicBezTo>
                  <a:cubicBezTo>
                    <a:pt x="147" y="530"/>
                    <a:pt x="147" y="530"/>
                    <a:pt x="147" y="530"/>
                  </a:cubicBezTo>
                  <a:cubicBezTo>
                    <a:pt x="260" y="643"/>
                    <a:pt x="260" y="643"/>
                    <a:pt x="260" y="643"/>
                  </a:cubicBezTo>
                  <a:cubicBezTo>
                    <a:pt x="260" y="563"/>
                    <a:pt x="260" y="563"/>
                    <a:pt x="260" y="563"/>
                  </a:cubicBezTo>
                  <a:cubicBezTo>
                    <a:pt x="203" y="506"/>
                    <a:pt x="203" y="506"/>
                    <a:pt x="203" y="506"/>
                  </a:cubicBezTo>
                  <a:lnTo>
                    <a:pt x="203" y="2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a:endParaRPr>
            </a:p>
          </p:txBody>
        </p:sp>
        <p:sp>
          <p:nvSpPr>
            <p:cNvPr id="47" name="Freeform 46"/>
            <p:cNvSpPr>
              <a:spLocks/>
            </p:cNvSpPr>
            <p:nvPr userDrawn="1"/>
          </p:nvSpPr>
          <p:spPr bwMode="auto">
            <a:xfrm>
              <a:off x="10986207" y="5311485"/>
              <a:ext cx="158712" cy="679191"/>
            </a:xfrm>
            <a:custGeom>
              <a:avLst/>
              <a:gdLst>
                <a:gd name="T0" fmla="*/ 0 w 133"/>
                <a:gd name="T1" fmla="*/ 0 h 645"/>
                <a:gd name="T2" fmla="*/ 0 w 133"/>
                <a:gd name="T3" fmla="*/ 645 h 645"/>
                <a:gd name="T4" fmla="*/ 133 w 133"/>
                <a:gd name="T5" fmla="*/ 645 h 645"/>
                <a:gd name="T6" fmla="*/ 133 w 133"/>
                <a:gd name="T7" fmla="*/ 132 h 645"/>
                <a:gd name="T8" fmla="*/ 0 w 133"/>
                <a:gd name="T9" fmla="*/ 0 h 645"/>
              </a:gdLst>
              <a:ahLst/>
              <a:cxnLst>
                <a:cxn ang="0">
                  <a:pos x="T0" y="T1"/>
                </a:cxn>
                <a:cxn ang="0">
                  <a:pos x="T2" y="T3"/>
                </a:cxn>
                <a:cxn ang="0">
                  <a:pos x="T4" y="T5"/>
                </a:cxn>
                <a:cxn ang="0">
                  <a:pos x="T6" y="T7"/>
                </a:cxn>
                <a:cxn ang="0">
                  <a:pos x="T8" y="T9"/>
                </a:cxn>
              </a:cxnLst>
              <a:rect l="0" t="0" r="r" b="b"/>
              <a:pathLst>
                <a:path w="133" h="645">
                  <a:moveTo>
                    <a:pt x="0" y="0"/>
                  </a:moveTo>
                  <a:lnTo>
                    <a:pt x="0" y="645"/>
                  </a:lnTo>
                  <a:lnTo>
                    <a:pt x="133" y="645"/>
                  </a:lnTo>
                  <a:lnTo>
                    <a:pt x="133" y="1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a:endParaRPr>
            </a:p>
          </p:txBody>
        </p:sp>
        <p:sp>
          <p:nvSpPr>
            <p:cNvPr id="55" name="Freeform 54"/>
            <p:cNvSpPr>
              <a:spLocks/>
            </p:cNvSpPr>
            <p:nvPr userDrawn="1"/>
          </p:nvSpPr>
          <p:spPr bwMode="auto">
            <a:xfrm>
              <a:off x="11144920" y="5450483"/>
              <a:ext cx="389023" cy="142157"/>
            </a:xfrm>
            <a:custGeom>
              <a:avLst/>
              <a:gdLst>
                <a:gd name="T0" fmla="*/ 326 w 326"/>
                <a:gd name="T1" fmla="*/ 135 h 135"/>
                <a:gd name="T2" fmla="*/ 191 w 326"/>
                <a:gd name="T3" fmla="*/ 0 h 135"/>
                <a:gd name="T4" fmla="*/ 0 w 326"/>
                <a:gd name="T5" fmla="*/ 0 h 135"/>
                <a:gd name="T6" fmla="*/ 134 w 326"/>
                <a:gd name="T7" fmla="*/ 135 h 135"/>
                <a:gd name="T8" fmla="*/ 326 w 326"/>
                <a:gd name="T9" fmla="*/ 135 h 135"/>
              </a:gdLst>
              <a:ahLst/>
              <a:cxnLst>
                <a:cxn ang="0">
                  <a:pos x="T0" y="T1"/>
                </a:cxn>
                <a:cxn ang="0">
                  <a:pos x="T2" y="T3"/>
                </a:cxn>
                <a:cxn ang="0">
                  <a:pos x="T4" y="T5"/>
                </a:cxn>
                <a:cxn ang="0">
                  <a:pos x="T6" y="T7"/>
                </a:cxn>
                <a:cxn ang="0">
                  <a:pos x="T8" y="T9"/>
                </a:cxn>
              </a:cxnLst>
              <a:rect l="0" t="0" r="r" b="b"/>
              <a:pathLst>
                <a:path w="326" h="135">
                  <a:moveTo>
                    <a:pt x="326" y="135"/>
                  </a:moveTo>
                  <a:lnTo>
                    <a:pt x="191" y="0"/>
                  </a:lnTo>
                  <a:lnTo>
                    <a:pt x="0" y="0"/>
                  </a:lnTo>
                  <a:lnTo>
                    <a:pt x="134" y="135"/>
                  </a:lnTo>
                  <a:lnTo>
                    <a:pt x="326"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a:endParaRPr>
            </a:p>
          </p:txBody>
        </p:sp>
        <p:sp>
          <p:nvSpPr>
            <p:cNvPr id="56" name="Freeform 55"/>
            <p:cNvSpPr>
              <a:spLocks/>
            </p:cNvSpPr>
            <p:nvPr userDrawn="1"/>
          </p:nvSpPr>
          <p:spPr bwMode="auto">
            <a:xfrm>
              <a:off x="9959950" y="4962940"/>
              <a:ext cx="547735" cy="929808"/>
            </a:xfrm>
            <a:custGeom>
              <a:avLst/>
              <a:gdLst>
                <a:gd name="T0" fmla="*/ 194 w 194"/>
                <a:gd name="T1" fmla="*/ 374 h 374"/>
                <a:gd name="T2" fmla="*/ 194 w 194"/>
                <a:gd name="T3" fmla="*/ 370 h 374"/>
                <a:gd name="T4" fmla="*/ 194 w 194"/>
                <a:gd name="T5" fmla="*/ 370 h 374"/>
                <a:gd name="T6" fmla="*/ 194 w 194"/>
                <a:gd name="T7" fmla="*/ 130 h 374"/>
                <a:gd name="T8" fmla="*/ 64 w 194"/>
                <a:gd name="T9" fmla="*/ 0 h 374"/>
                <a:gd name="T10" fmla="*/ 32 w 194"/>
                <a:gd name="T11" fmla="*/ 48 h 374"/>
                <a:gd name="T12" fmla="*/ 138 w 194"/>
                <a:gd name="T13" fmla="*/ 154 h 374"/>
                <a:gd name="T14" fmla="*/ 138 w 194"/>
                <a:gd name="T15" fmla="*/ 234 h 374"/>
                <a:gd name="T16" fmla="*/ 138 w 194"/>
                <a:gd name="T17" fmla="*/ 234 h 374"/>
                <a:gd name="T18" fmla="*/ 10 w 194"/>
                <a:gd name="T19" fmla="*/ 106 h 374"/>
                <a:gd name="T20" fmla="*/ 0 w 194"/>
                <a:gd name="T21" fmla="*/ 176 h 374"/>
                <a:gd name="T22" fmla="*/ 194 w 194"/>
                <a:gd name="T23"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374">
                  <a:moveTo>
                    <a:pt x="194" y="374"/>
                  </a:moveTo>
                  <a:cubicBezTo>
                    <a:pt x="194" y="370"/>
                    <a:pt x="194" y="370"/>
                    <a:pt x="194" y="370"/>
                  </a:cubicBezTo>
                  <a:cubicBezTo>
                    <a:pt x="194" y="370"/>
                    <a:pt x="194" y="370"/>
                    <a:pt x="194" y="370"/>
                  </a:cubicBezTo>
                  <a:cubicBezTo>
                    <a:pt x="194" y="130"/>
                    <a:pt x="194" y="130"/>
                    <a:pt x="194" y="130"/>
                  </a:cubicBezTo>
                  <a:cubicBezTo>
                    <a:pt x="64" y="0"/>
                    <a:pt x="64" y="0"/>
                    <a:pt x="64" y="0"/>
                  </a:cubicBezTo>
                  <a:cubicBezTo>
                    <a:pt x="52" y="15"/>
                    <a:pt x="41" y="31"/>
                    <a:pt x="32" y="48"/>
                  </a:cubicBezTo>
                  <a:cubicBezTo>
                    <a:pt x="138" y="154"/>
                    <a:pt x="138" y="154"/>
                    <a:pt x="138" y="154"/>
                  </a:cubicBezTo>
                  <a:cubicBezTo>
                    <a:pt x="138" y="234"/>
                    <a:pt x="138" y="234"/>
                    <a:pt x="138" y="234"/>
                  </a:cubicBezTo>
                  <a:cubicBezTo>
                    <a:pt x="138" y="234"/>
                    <a:pt x="138" y="234"/>
                    <a:pt x="138" y="234"/>
                  </a:cubicBezTo>
                  <a:cubicBezTo>
                    <a:pt x="10" y="106"/>
                    <a:pt x="10" y="106"/>
                    <a:pt x="10" y="106"/>
                  </a:cubicBezTo>
                  <a:cubicBezTo>
                    <a:pt x="4" y="128"/>
                    <a:pt x="0" y="152"/>
                    <a:pt x="0" y="176"/>
                  </a:cubicBezTo>
                  <a:cubicBezTo>
                    <a:pt x="0" y="176"/>
                    <a:pt x="188" y="367"/>
                    <a:pt x="194" y="3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a:endParaRPr>
            </a:p>
          </p:txBody>
        </p:sp>
        <p:sp>
          <p:nvSpPr>
            <p:cNvPr id="57" name="Freeform 56"/>
            <p:cNvSpPr>
              <a:spLocks/>
            </p:cNvSpPr>
            <p:nvPr userDrawn="1"/>
          </p:nvSpPr>
          <p:spPr bwMode="auto">
            <a:xfrm>
              <a:off x="9963530" y="5602116"/>
              <a:ext cx="1022678" cy="1101448"/>
            </a:xfrm>
            <a:custGeom>
              <a:avLst/>
              <a:gdLst>
                <a:gd name="T0" fmla="*/ 0 w 857"/>
                <a:gd name="T1" fmla="*/ 0 h 1046"/>
                <a:gd name="T2" fmla="*/ 0 w 857"/>
                <a:gd name="T3" fmla="*/ 189 h 1046"/>
                <a:gd name="T4" fmla="*/ 857 w 857"/>
                <a:gd name="T5" fmla="*/ 1046 h 1046"/>
                <a:gd name="T6" fmla="*/ 857 w 857"/>
                <a:gd name="T7" fmla="*/ 857 h 1046"/>
                <a:gd name="T8" fmla="*/ 0 w 857"/>
                <a:gd name="T9" fmla="*/ 0 h 1046"/>
              </a:gdLst>
              <a:ahLst/>
              <a:cxnLst>
                <a:cxn ang="0">
                  <a:pos x="T0" y="T1"/>
                </a:cxn>
                <a:cxn ang="0">
                  <a:pos x="T2" y="T3"/>
                </a:cxn>
                <a:cxn ang="0">
                  <a:pos x="T4" y="T5"/>
                </a:cxn>
                <a:cxn ang="0">
                  <a:pos x="T6" y="T7"/>
                </a:cxn>
                <a:cxn ang="0">
                  <a:pos x="T8" y="T9"/>
                </a:cxn>
              </a:cxnLst>
              <a:rect l="0" t="0" r="r" b="b"/>
              <a:pathLst>
                <a:path w="857" h="1046">
                  <a:moveTo>
                    <a:pt x="0" y="0"/>
                  </a:moveTo>
                  <a:lnTo>
                    <a:pt x="0" y="189"/>
                  </a:lnTo>
                  <a:lnTo>
                    <a:pt x="857" y="1046"/>
                  </a:lnTo>
                  <a:lnTo>
                    <a:pt x="857" y="85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a:endParaRPr>
            </a:p>
          </p:txBody>
        </p:sp>
        <p:sp>
          <p:nvSpPr>
            <p:cNvPr id="58" name="Freeform 57"/>
            <p:cNvSpPr>
              <a:spLocks/>
            </p:cNvSpPr>
            <p:nvPr userDrawn="1"/>
          </p:nvSpPr>
          <p:spPr bwMode="auto">
            <a:xfrm>
              <a:off x="11465923" y="5813771"/>
              <a:ext cx="523869" cy="407515"/>
            </a:xfrm>
            <a:custGeom>
              <a:avLst/>
              <a:gdLst>
                <a:gd name="T0" fmla="*/ 113 w 186"/>
                <a:gd name="T1" fmla="*/ 0 h 164"/>
                <a:gd name="T2" fmla="*/ 56 w 186"/>
                <a:gd name="T3" fmla="*/ 0 h 164"/>
                <a:gd name="T4" fmla="*/ 56 w 186"/>
                <a:gd name="T5" fmla="*/ 71 h 164"/>
                <a:gd name="T6" fmla="*/ 0 w 186"/>
                <a:gd name="T7" fmla="*/ 71 h 164"/>
                <a:gd name="T8" fmla="*/ 93 w 186"/>
                <a:gd name="T9" fmla="*/ 164 h 164"/>
                <a:gd name="T10" fmla="*/ 186 w 186"/>
                <a:gd name="T11" fmla="*/ 71 h 164"/>
                <a:gd name="T12" fmla="*/ 113 w 186"/>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186" h="164">
                  <a:moveTo>
                    <a:pt x="113" y="0"/>
                  </a:moveTo>
                  <a:cubicBezTo>
                    <a:pt x="56" y="0"/>
                    <a:pt x="56" y="0"/>
                    <a:pt x="56" y="0"/>
                  </a:cubicBezTo>
                  <a:cubicBezTo>
                    <a:pt x="56" y="71"/>
                    <a:pt x="56" y="71"/>
                    <a:pt x="56" y="71"/>
                  </a:cubicBezTo>
                  <a:cubicBezTo>
                    <a:pt x="0" y="71"/>
                    <a:pt x="0" y="71"/>
                    <a:pt x="0" y="71"/>
                  </a:cubicBezTo>
                  <a:cubicBezTo>
                    <a:pt x="0" y="123"/>
                    <a:pt x="41" y="164"/>
                    <a:pt x="93" y="164"/>
                  </a:cubicBezTo>
                  <a:cubicBezTo>
                    <a:pt x="144" y="164"/>
                    <a:pt x="186" y="123"/>
                    <a:pt x="186" y="71"/>
                  </a:cubicBezTo>
                  <a:lnTo>
                    <a:pt x="1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a:endParaRPr>
            </a:p>
          </p:txBody>
        </p:sp>
      </p:grpSp>
      <p:sp>
        <p:nvSpPr>
          <p:cNvPr id="5" name="Footer Placeholder 4"/>
          <p:cNvSpPr>
            <a:spLocks noGrp="1"/>
          </p:cNvSpPr>
          <p:nvPr>
            <p:ph type="ftr" sz="quarter" idx="3"/>
          </p:nvPr>
        </p:nvSpPr>
        <p:spPr>
          <a:xfrm>
            <a:off x="3267869" y="6584951"/>
            <a:ext cx="5653087" cy="273049"/>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dirty="0"/>
              <a:t> Confidential: For Internal Use Only</a:t>
            </a:r>
          </a:p>
        </p:txBody>
      </p:sp>
      <p:sp>
        <p:nvSpPr>
          <p:cNvPr id="6" name="Slide Number Placeholder 5"/>
          <p:cNvSpPr>
            <a:spLocks noGrp="1"/>
          </p:cNvSpPr>
          <p:nvPr>
            <p:ph type="sldNum" sz="quarter" idx="4"/>
          </p:nvPr>
        </p:nvSpPr>
        <p:spPr>
          <a:xfrm>
            <a:off x="0" y="6584951"/>
            <a:ext cx="1219201" cy="273049"/>
          </a:xfrm>
          <a:prstGeom prst="rect">
            <a:avLst/>
          </a:prstGeom>
        </p:spPr>
        <p:txBody>
          <a:bodyPr vert="horz" lIns="91440" tIns="45720" rIns="91440" bIns="45720" rtlCol="0" anchor="ctr"/>
          <a:lstStyle>
            <a:lvl1pPr algn="l">
              <a:defRPr sz="800">
                <a:solidFill>
                  <a:schemeClr val="tx1">
                    <a:lumMod val="50000"/>
                    <a:lumOff val="50000"/>
                  </a:schemeClr>
                </a:solidFill>
              </a:defRPr>
            </a:lvl1pPr>
          </a:lstStyle>
          <a:p>
            <a:fld id="{AAEAE4A8-A6E5-453E-B946-FB774B73F48C}" type="slidenum">
              <a:rPr lang="en-US" smtClean="0"/>
              <a:pPr/>
              <a:t>‹#›</a:t>
            </a:fld>
            <a:endParaRPr lang="en-US" dirty="0"/>
          </a:p>
        </p:txBody>
      </p:sp>
      <p:sp>
        <p:nvSpPr>
          <p:cNvPr id="24" name="Rectangle 23"/>
          <p:cNvSpPr/>
          <p:nvPr userDrawn="1"/>
        </p:nvSpPr>
        <p:spPr>
          <a:xfrm>
            <a:off x="0" y="0"/>
            <a:ext cx="12188825" cy="6978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30622" tIns="65311" rIns="130622" bIns="65311" rtlCol="0" anchor="ctr"/>
          <a:lstStyle/>
          <a:p>
            <a:pPr algn="ctr"/>
            <a:endParaRPr lang="en-US" dirty="0">
              <a:solidFill>
                <a:prstClr val="white"/>
              </a:solidFill>
              <a:latin typeface="Arial"/>
            </a:endParaRPr>
          </a:p>
        </p:txBody>
      </p:sp>
      <p:grpSp>
        <p:nvGrpSpPr>
          <p:cNvPr id="30" name="Group 29"/>
          <p:cNvGrpSpPr>
            <a:grpSpLocks noChangeAspect="1"/>
          </p:cNvGrpSpPr>
          <p:nvPr userDrawn="1"/>
        </p:nvGrpSpPr>
        <p:grpSpPr>
          <a:xfrm>
            <a:off x="228646" y="151854"/>
            <a:ext cx="1297406" cy="418699"/>
            <a:chOff x="254000" y="6443663"/>
            <a:chExt cx="1096963" cy="354012"/>
          </a:xfrm>
          <a:solidFill>
            <a:schemeClr val="bg1"/>
          </a:solidFill>
        </p:grpSpPr>
        <p:sp>
          <p:nvSpPr>
            <p:cNvPr id="34" name="Freeform 6"/>
            <p:cNvSpPr>
              <a:spLocks/>
            </p:cNvSpPr>
            <p:nvPr/>
          </p:nvSpPr>
          <p:spPr bwMode="auto">
            <a:xfrm>
              <a:off x="465138" y="6600825"/>
              <a:ext cx="25400" cy="71437"/>
            </a:xfrm>
            <a:custGeom>
              <a:avLst/>
              <a:gdLst>
                <a:gd name="T0" fmla="*/ 16 w 16"/>
                <a:gd name="T1" fmla="*/ 16 h 45"/>
                <a:gd name="T2" fmla="*/ 0 w 16"/>
                <a:gd name="T3" fmla="*/ 0 h 45"/>
                <a:gd name="T4" fmla="*/ 0 w 16"/>
                <a:gd name="T5" fmla="*/ 45 h 45"/>
                <a:gd name="T6" fmla="*/ 16 w 16"/>
                <a:gd name="T7" fmla="*/ 45 h 45"/>
                <a:gd name="T8" fmla="*/ 16 w 16"/>
                <a:gd name="T9" fmla="*/ 16 h 45"/>
              </a:gdLst>
              <a:ahLst/>
              <a:cxnLst>
                <a:cxn ang="0">
                  <a:pos x="T0" y="T1"/>
                </a:cxn>
                <a:cxn ang="0">
                  <a:pos x="T2" y="T3"/>
                </a:cxn>
                <a:cxn ang="0">
                  <a:pos x="T4" y="T5"/>
                </a:cxn>
                <a:cxn ang="0">
                  <a:pos x="T6" y="T7"/>
                </a:cxn>
                <a:cxn ang="0">
                  <a:pos x="T8" y="T9"/>
                </a:cxn>
              </a:cxnLst>
              <a:rect l="0" t="0" r="r" b="b"/>
              <a:pathLst>
                <a:path w="16" h="45">
                  <a:moveTo>
                    <a:pt x="16" y="16"/>
                  </a:moveTo>
                  <a:lnTo>
                    <a:pt x="0" y="0"/>
                  </a:lnTo>
                  <a:lnTo>
                    <a:pt x="0" y="45"/>
                  </a:lnTo>
                  <a:lnTo>
                    <a:pt x="16" y="45"/>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a:endParaRPr>
            </a:p>
          </p:txBody>
        </p:sp>
        <p:sp>
          <p:nvSpPr>
            <p:cNvPr id="35" name="Freeform 7"/>
            <p:cNvSpPr>
              <a:spLocks/>
            </p:cNvSpPr>
            <p:nvPr/>
          </p:nvSpPr>
          <p:spPr bwMode="auto">
            <a:xfrm>
              <a:off x="300038" y="6443663"/>
              <a:ext cx="150813" cy="284162"/>
            </a:xfrm>
            <a:custGeom>
              <a:avLst/>
              <a:gdLst>
                <a:gd name="T0" fmla="*/ 178 w 299"/>
                <a:gd name="T1" fmla="*/ 212 h 563"/>
                <a:gd name="T2" fmla="*/ 299 w 299"/>
                <a:gd name="T3" fmla="*/ 212 h 563"/>
                <a:gd name="T4" fmla="*/ 250 w 299"/>
                <a:gd name="T5" fmla="*/ 163 h 563"/>
                <a:gd name="T6" fmla="*/ 249 w 299"/>
                <a:gd name="T7" fmla="*/ 163 h 563"/>
                <a:gd name="T8" fmla="*/ 186 w 299"/>
                <a:gd name="T9" fmla="*/ 163 h 563"/>
                <a:gd name="T10" fmla="*/ 260 w 299"/>
                <a:gd name="T11" fmla="*/ 81 h 563"/>
                <a:gd name="T12" fmla="*/ 178 w 299"/>
                <a:gd name="T13" fmla="*/ 0 h 563"/>
                <a:gd name="T14" fmla="*/ 178 w 299"/>
                <a:gd name="T15" fmla="*/ 163 h 563"/>
                <a:gd name="T16" fmla="*/ 178 w 299"/>
                <a:gd name="T17" fmla="*/ 163 h 563"/>
                <a:gd name="T18" fmla="*/ 43 w 299"/>
                <a:gd name="T19" fmla="*/ 28 h 563"/>
                <a:gd name="T20" fmla="*/ 22 w 299"/>
                <a:gd name="T21" fmla="*/ 40 h 563"/>
                <a:gd name="T22" fmla="*/ 0 w 299"/>
                <a:gd name="T23" fmla="*/ 55 h 563"/>
                <a:gd name="T24" fmla="*/ 129 w 299"/>
                <a:gd name="T25" fmla="*/ 183 h 563"/>
                <a:gd name="T26" fmla="*/ 129 w 299"/>
                <a:gd name="T27" fmla="*/ 464 h 563"/>
                <a:gd name="T28" fmla="*/ 228 w 299"/>
                <a:gd name="T29" fmla="*/ 563 h 563"/>
                <a:gd name="T30" fmla="*/ 228 w 299"/>
                <a:gd name="T31" fmla="*/ 493 h 563"/>
                <a:gd name="T32" fmla="*/ 178 w 299"/>
                <a:gd name="T33" fmla="*/ 443 h 563"/>
                <a:gd name="T34" fmla="*/ 178 w 299"/>
                <a:gd name="T35" fmla="*/ 21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563">
                  <a:moveTo>
                    <a:pt x="178" y="212"/>
                  </a:moveTo>
                  <a:cubicBezTo>
                    <a:pt x="299" y="212"/>
                    <a:pt x="299" y="212"/>
                    <a:pt x="299" y="212"/>
                  </a:cubicBezTo>
                  <a:cubicBezTo>
                    <a:pt x="250" y="163"/>
                    <a:pt x="250" y="163"/>
                    <a:pt x="250" y="163"/>
                  </a:cubicBezTo>
                  <a:cubicBezTo>
                    <a:pt x="249" y="163"/>
                    <a:pt x="249" y="163"/>
                    <a:pt x="249" y="163"/>
                  </a:cubicBezTo>
                  <a:cubicBezTo>
                    <a:pt x="186" y="163"/>
                    <a:pt x="186" y="163"/>
                    <a:pt x="186" y="163"/>
                  </a:cubicBezTo>
                  <a:cubicBezTo>
                    <a:pt x="227" y="159"/>
                    <a:pt x="260" y="124"/>
                    <a:pt x="260" y="81"/>
                  </a:cubicBezTo>
                  <a:cubicBezTo>
                    <a:pt x="260" y="36"/>
                    <a:pt x="223" y="0"/>
                    <a:pt x="178" y="0"/>
                  </a:cubicBezTo>
                  <a:cubicBezTo>
                    <a:pt x="178" y="163"/>
                    <a:pt x="178" y="163"/>
                    <a:pt x="178" y="163"/>
                  </a:cubicBezTo>
                  <a:cubicBezTo>
                    <a:pt x="178" y="163"/>
                    <a:pt x="178" y="163"/>
                    <a:pt x="178" y="163"/>
                  </a:cubicBezTo>
                  <a:cubicBezTo>
                    <a:pt x="43" y="28"/>
                    <a:pt x="43" y="28"/>
                    <a:pt x="43" y="28"/>
                  </a:cubicBezTo>
                  <a:cubicBezTo>
                    <a:pt x="36" y="31"/>
                    <a:pt x="29" y="35"/>
                    <a:pt x="22" y="40"/>
                  </a:cubicBezTo>
                  <a:cubicBezTo>
                    <a:pt x="14" y="45"/>
                    <a:pt x="7" y="50"/>
                    <a:pt x="0" y="55"/>
                  </a:cubicBezTo>
                  <a:cubicBezTo>
                    <a:pt x="129" y="183"/>
                    <a:pt x="129" y="183"/>
                    <a:pt x="129" y="183"/>
                  </a:cubicBezTo>
                  <a:cubicBezTo>
                    <a:pt x="129" y="464"/>
                    <a:pt x="129" y="464"/>
                    <a:pt x="129" y="464"/>
                  </a:cubicBezTo>
                  <a:cubicBezTo>
                    <a:pt x="228" y="563"/>
                    <a:pt x="228" y="563"/>
                    <a:pt x="228" y="563"/>
                  </a:cubicBezTo>
                  <a:cubicBezTo>
                    <a:pt x="228" y="493"/>
                    <a:pt x="228" y="493"/>
                    <a:pt x="228" y="493"/>
                  </a:cubicBezTo>
                  <a:cubicBezTo>
                    <a:pt x="178" y="443"/>
                    <a:pt x="178" y="443"/>
                    <a:pt x="178" y="443"/>
                  </a:cubicBezTo>
                  <a:lnTo>
                    <a:pt x="178" y="2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a:endParaRPr>
            </a:p>
          </p:txBody>
        </p:sp>
        <p:sp>
          <p:nvSpPr>
            <p:cNvPr id="36" name="Freeform 8"/>
            <p:cNvSpPr>
              <a:spLocks/>
            </p:cNvSpPr>
            <p:nvPr/>
          </p:nvSpPr>
          <p:spPr bwMode="auto">
            <a:xfrm>
              <a:off x="414338" y="6550025"/>
              <a:ext cx="25400" cy="122237"/>
            </a:xfrm>
            <a:custGeom>
              <a:avLst/>
              <a:gdLst>
                <a:gd name="T0" fmla="*/ 0 w 16"/>
                <a:gd name="T1" fmla="*/ 0 h 77"/>
                <a:gd name="T2" fmla="*/ 0 w 16"/>
                <a:gd name="T3" fmla="*/ 77 h 77"/>
                <a:gd name="T4" fmla="*/ 16 w 16"/>
                <a:gd name="T5" fmla="*/ 77 h 77"/>
                <a:gd name="T6" fmla="*/ 16 w 16"/>
                <a:gd name="T7" fmla="*/ 16 h 77"/>
                <a:gd name="T8" fmla="*/ 0 w 16"/>
                <a:gd name="T9" fmla="*/ 0 h 77"/>
              </a:gdLst>
              <a:ahLst/>
              <a:cxnLst>
                <a:cxn ang="0">
                  <a:pos x="T0" y="T1"/>
                </a:cxn>
                <a:cxn ang="0">
                  <a:pos x="T2" y="T3"/>
                </a:cxn>
                <a:cxn ang="0">
                  <a:pos x="T4" y="T5"/>
                </a:cxn>
                <a:cxn ang="0">
                  <a:pos x="T6" y="T7"/>
                </a:cxn>
                <a:cxn ang="0">
                  <a:pos x="T8" y="T9"/>
                </a:cxn>
              </a:cxnLst>
              <a:rect l="0" t="0" r="r" b="b"/>
              <a:pathLst>
                <a:path w="16" h="77">
                  <a:moveTo>
                    <a:pt x="0" y="0"/>
                  </a:moveTo>
                  <a:lnTo>
                    <a:pt x="0" y="77"/>
                  </a:lnTo>
                  <a:lnTo>
                    <a:pt x="16" y="77"/>
                  </a:lnTo>
                  <a:lnTo>
                    <a:pt x="16" y="1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a:endParaRPr>
            </a:p>
          </p:txBody>
        </p:sp>
        <p:sp>
          <p:nvSpPr>
            <p:cNvPr id="37" name="Freeform 9"/>
            <p:cNvSpPr>
              <a:spLocks/>
            </p:cNvSpPr>
            <p:nvPr/>
          </p:nvSpPr>
          <p:spPr bwMode="auto">
            <a:xfrm>
              <a:off x="439738" y="6575425"/>
              <a:ext cx="60325" cy="25400"/>
            </a:xfrm>
            <a:custGeom>
              <a:avLst/>
              <a:gdLst>
                <a:gd name="T0" fmla="*/ 38 w 38"/>
                <a:gd name="T1" fmla="*/ 16 h 16"/>
                <a:gd name="T2" fmla="*/ 22 w 38"/>
                <a:gd name="T3" fmla="*/ 0 h 16"/>
                <a:gd name="T4" fmla="*/ 0 w 38"/>
                <a:gd name="T5" fmla="*/ 0 h 16"/>
                <a:gd name="T6" fmla="*/ 16 w 38"/>
                <a:gd name="T7" fmla="*/ 16 h 16"/>
                <a:gd name="T8" fmla="*/ 38 w 38"/>
                <a:gd name="T9" fmla="*/ 16 h 16"/>
              </a:gdLst>
              <a:ahLst/>
              <a:cxnLst>
                <a:cxn ang="0">
                  <a:pos x="T0" y="T1"/>
                </a:cxn>
                <a:cxn ang="0">
                  <a:pos x="T2" y="T3"/>
                </a:cxn>
                <a:cxn ang="0">
                  <a:pos x="T4" y="T5"/>
                </a:cxn>
                <a:cxn ang="0">
                  <a:pos x="T6" y="T7"/>
                </a:cxn>
                <a:cxn ang="0">
                  <a:pos x="T8" y="T9"/>
                </a:cxn>
              </a:cxnLst>
              <a:rect l="0" t="0" r="r" b="b"/>
              <a:pathLst>
                <a:path w="38" h="16">
                  <a:moveTo>
                    <a:pt x="38" y="16"/>
                  </a:moveTo>
                  <a:lnTo>
                    <a:pt x="22" y="0"/>
                  </a:lnTo>
                  <a:lnTo>
                    <a:pt x="0" y="0"/>
                  </a:lnTo>
                  <a:lnTo>
                    <a:pt x="16" y="1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a:endParaRPr>
            </a:p>
          </p:txBody>
        </p:sp>
        <p:sp>
          <p:nvSpPr>
            <p:cNvPr id="38" name="Freeform 10"/>
            <p:cNvSpPr>
              <a:spLocks/>
            </p:cNvSpPr>
            <p:nvPr/>
          </p:nvSpPr>
          <p:spPr bwMode="auto">
            <a:xfrm>
              <a:off x="254000" y="6489700"/>
              <a:ext cx="85725" cy="163512"/>
            </a:xfrm>
            <a:custGeom>
              <a:avLst/>
              <a:gdLst>
                <a:gd name="T0" fmla="*/ 170 w 170"/>
                <a:gd name="T1" fmla="*/ 327 h 327"/>
                <a:gd name="T2" fmla="*/ 170 w 170"/>
                <a:gd name="T3" fmla="*/ 324 h 327"/>
                <a:gd name="T4" fmla="*/ 170 w 170"/>
                <a:gd name="T5" fmla="*/ 324 h 327"/>
                <a:gd name="T6" fmla="*/ 170 w 170"/>
                <a:gd name="T7" fmla="*/ 114 h 327"/>
                <a:gd name="T8" fmla="*/ 56 w 170"/>
                <a:gd name="T9" fmla="*/ 0 h 327"/>
                <a:gd name="T10" fmla="*/ 29 w 170"/>
                <a:gd name="T11" fmla="*/ 43 h 327"/>
                <a:gd name="T12" fmla="*/ 121 w 170"/>
                <a:gd name="T13" fmla="*/ 135 h 327"/>
                <a:gd name="T14" fmla="*/ 121 w 170"/>
                <a:gd name="T15" fmla="*/ 205 h 327"/>
                <a:gd name="T16" fmla="*/ 121 w 170"/>
                <a:gd name="T17" fmla="*/ 205 h 327"/>
                <a:gd name="T18" fmla="*/ 9 w 170"/>
                <a:gd name="T19" fmla="*/ 93 h 327"/>
                <a:gd name="T20" fmla="*/ 0 w 170"/>
                <a:gd name="T21" fmla="*/ 155 h 327"/>
                <a:gd name="T22" fmla="*/ 170 w 170"/>
                <a:gd name="T23"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327">
                  <a:moveTo>
                    <a:pt x="170" y="327"/>
                  </a:moveTo>
                  <a:cubicBezTo>
                    <a:pt x="170" y="324"/>
                    <a:pt x="170" y="324"/>
                    <a:pt x="170" y="324"/>
                  </a:cubicBezTo>
                  <a:cubicBezTo>
                    <a:pt x="170" y="324"/>
                    <a:pt x="170" y="324"/>
                    <a:pt x="170" y="324"/>
                  </a:cubicBezTo>
                  <a:cubicBezTo>
                    <a:pt x="170" y="114"/>
                    <a:pt x="170" y="114"/>
                    <a:pt x="170" y="114"/>
                  </a:cubicBezTo>
                  <a:cubicBezTo>
                    <a:pt x="56" y="0"/>
                    <a:pt x="56" y="0"/>
                    <a:pt x="56" y="0"/>
                  </a:cubicBezTo>
                  <a:cubicBezTo>
                    <a:pt x="46" y="13"/>
                    <a:pt x="36" y="28"/>
                    <a:pt x="29" y="43"/>
                  </a:cubicBezTo>
                  <a:cubicBezTo>
                    <a:pt x="121" y="135"/>
                    <a:pt x="121" y="135"/>
                    <a:pt x="121" y="135"/>
                  </a:cubicBezTo>
                  <a:cubicBezTo>
                    <a:pt x="121" y="205"/>
                    <a:pt x="121" y="205"/>
                    <a:pt x="121" y="205"/>
                  </a:cubicBezTo>
                  <a:cubicBezTo>
                    <a:pt x="121" y="205"/>
                    <a:pt x="121" y="205"/>
                    <a:pt x="121" y="205"/>
                  </a:cubicBezTo>
                  <a:cubicBezTo>
                    <a:pt x="9" y="93"/>
                    <a:pt x="9" y="93"/>
                    <a:pt x="9" y="93"/>
                  </a:cubicBezTo>
                  <a:cubicBezTo>
                    <a:pt x="4" y="113"/>
                    <a:pt x="1" y="133"/>
                    <a:pt x="0" y="155"/>
                  </a:cubicBezTo>
                  <a:cubicBezTo>
                    <a:pt x="0" y="155"/>
                    <a:pt x="165" y="322"/>
                    <a:pt x="170" y="3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a:endParaRPr>
            </a:p>
          </p:txBody>
        </p:sp>
        <p:sp>
          <p:nvSpPr>
            <p:cNvPr id="39" name="Freeform 11"/>
            <p:cNvSpPr>
              <a:spLocks/>
            </p:cNvSpPr>
            <p:nvPr/>
          </p:nvSpPr>
          <p:spPr bwMode="auto">
            <a:xfrm>
              <a:off x="254000" y="6602413"/>
              <a:ext cx="160338" cy="195262"/>
            </a:xfrm>
            <a:custGeom>
              <a:avLst/>
              <a:gdLst>
                <a:gd name="T0" fmla="*/ 0 w 101"/>
                <a:gd name="T1" fmla="*/ 0 h 123"/>
                <a:gd name="T2" fmla="*/ 0 w 101"/>
                <a:gd name="T3" fmla="*/ 23 h 123"/>
                <a:gd name="T4" fmla="*/ 101 w 101"/>
                <a:gd name="T5" fmla="*/ 123 h 123"/>
                <a:gd name="T6" fmla="*/ 101 w 101"/>
                <a:gd name="T7" fmla="*/ 101 h 123"/>
                <a:gd name="T8" fmla="*/ 0 w 101"/>
                <a:gd name="T9" fmla="*/ 0 h 123"/>
              </a:gdLst>
              <a:ahLst/>
              <a:cxnLst>
                <a:cxn ang="0">
                  <a:pos x="T0" y="T1"/>
                </a:cxn>
                <a:cxn ang="0">
                  <a:pos x="T2" y="T3"/>
                </a:cxn>
                <a:cxn ang="0">
                  <a:pos x="T4" y="T5"/>
                </a:cxn>
                <a:cxn ang="0">
                  <a:pos x="T6" y="T7"/>
                </a:cxn>
                <a:cxn ang="0">
                  <a:pos x="T8" y="T9"/>
                </a:cxn>
              </a:cxnLst>
              <a:rect l="0" t="0" r="r" b="b"/>
              <a:pathLst>
                <a:path w="101" h="123">
                  <a:moveTo>
                    <a:pt x="0" y="0"/>
                  </a:moveTo>
                  <a:lnTo>
                    <a:pt x="0" y="23"/>
                  </a:lnTo>
                  <a:lnTo>
                    <a:pt x="101" y="123"/>
                  </a:lnTo>
                  <a:lnTo>
                    <a:pt x="101" y="10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a:endParaRPr>
            </a:p>
          </p:txBody>
        </p:sp>
        <p:sp>
          <p:nvSpPr>
            <p:cNvPr id="40" name="Freeform 12"/>
            <p:cNvSpPr>
              <a:spLocks/>
            </p:cNvSpPr>
            <p:nvPr/>
          </p:nvSpPr>
          <p:spPr bwMode="auto">
            <a:xfrm>
              <a:off x="490538" y="6640513"/>
              <a:ext cx="80963" cy="73025"/>
            </a:xfrm>
            <a:custGeom>
              <a:avLst/>
              <a:gdLst>
                <a:gd name="T0" fmla="*/ 99 w 163"/>
                <a:gd name="T1" fmla="*/ 0 h 145"/>
                <a:gd name="T2" fmla="*/ 49 w 163"/>
                <a:gd name="T3" fmla="*/ 0 h 145"/>
                <a:gd name="T4" fmla="*/ 49 w 163"/>
                <a:gd name="T5" fmla="*/ 63 h 145"/>
                <a:gd name="T6" fmla="*/ 0 w 163"/>
                <a:gd name="T7" fmla="*/ 63 h 145"/>
                <a:gd name="T8" fmla="*/ 81 w 163"/>
                <a:gd name="T9" fmla="*/ 145 h 145"/>
                <a:gd name="T10" fmla="*/ 163 w 163"/>
                <a:gd name="T11" fmla="*/ 63 h 145"/>
                <a:gd name="T12" fmla="*/ 99 w 163"/>
                <a:gd name="T13" fmla="*/ 0 h 145"/>
              </a:gdLst>
              <a:ahLst/>
              <a:cxnLst>
                <a:cxn ang="0">
                  <a:pos x="T0" y="T1"/>
                </a:cxn>
                <a:cxn ang="0">
                  <a:pos x="T2" y="T3"/>
                </a:cxn>
                <a:cxn ang="0">
                  <a:pos x="T4" y="T5"/>
                </a:cxn>
                <a:cxn ang="0">
                  <a:pos x="T6" y="T7"/>
                </a:cxn>
                <a:cxn ang="0">
                  <a:pos x="T8" y="T9"/>
                </a:cxn>
                <a:cxn ang="0">
                  <a:pos x="T10" y="T11"/>
                </a:cxn>
                <a:cxn ang="0">
                  <a:pos x="T12" y="T13"/>
                </a:cxn>
              </a:cxnLst>
              <a:rect l="0" t="0" r="r" b="b"/>
              <a:pathLst>
                <a:path w="163" h="145">
                  <a:moveTo>
                    <a:pt x="99" y="0"/>
                  </a:moveTo>
                  <a:cubicBezTo>
                    <a:pt x="49" y="0"/>
                    <a:pt x="49" y="0"/>
                    <a:pt x="49" y="0"/>
                  </a:cubicBezTo>
                  <a:cubicBezTo>
                    <a:pt x="49" y="63"/>
                    <a:pt x="49" y="63"/>
                    <a:pt x="49" y="63"/>
                  </a:cubicBezTo>
                  <a:cubicBezTo>
                    <a:pt x="0" y="63"/>
                    <a:pt x="0" y="63"/>
                    <a:pt x="0" y="63"/>
                  </a:cubicBezTo>
                  <a:cubicBezTo>
                    <a:pt x="0" y="108"/>
                    <a:pt x="36" y="145"/>
                    <a:pt x="81" y="145"/>
                  </a:cubicBezTo>
                  <a:cubicBezTo>
                    <a:pt x="126" y="145"/>
                    <a:pt x="163" y="108"/>
                    <a:pt x="163" y="63"/>
                  </a:cubicBezTo>
                  <a:lnTo>
                    <a:pt x="9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a:endParaRPr>
            </a:p>
          </p:txBody>
        </p:sp>
        <p:sp>
          <p:nvSpPr>
            <p:cNvPr id="41" name="Freeform 13"/>
            <p:cNvSpPr>
              <a:spLocks/>
            </p:cNvSpPr>
            <p:nvPr/>
          </p:nvSpPr>
          <p:spPr bwMode="auto">
            <a:xfrm>
              <a:off x="606425" y="6526213"/>
              <a:ext cx="144463" cy="180975"/>
            </a:xfrm>
            <a:custGeom>
              <a:avLst/>
              <a:gdLst>
                <a:gd name="T0" fmla="*/ 87 w 91"/>
                <a:gd name="T1" fmla="*/ 92 h 114"/>
                <a:gd name="T2" fmla="*/ 74 w 91"/>
                <a:gd name="T3" fmla="*/ 114 h 114"/>
                <a:gd name="T4" fmla="*/ 0 w 91"/>
                <a:gd name="T5" fmla="*/ 114 h 114"/>
                <a:gd name="T6" fmla="*/ 48 w 91"/>
                <a:gd name="T7" fmla="*/ 23 h 114"/>
                <a:gd name="T8" fmla="*/ 6 w 91"/>
                <a:gd name="T9" fmla="*/ 23 h 114"/>
                <a:gd name="T10" fmla="*/ 18 w 91"/>
                <a:gd name="T11" fmla="*/ 0 h 114"/>
                <a:gd name="T12" fmla="*/ 91 w 91"/>
                <a:gd name="T13" fmla="*/ 0 h 114"/>
                <a:gd name="T14" fmla="*/ 44 w 91"/>
                <a:gd name="T15" fmla="*/ 92 h 114"/>
                <a:gd name="T16" fmla="*/ 87 w 91"/>
                <a:gd name="T17" fmla="*/ 9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14">
                  <a:moveTo>
                    <a:pt x="87" y="92"/>
                  </a:moveTo>
                  <a:lnTo>
                    <a:pt x="74" y="114"/>
                  </a:lnTo>
                  <a:lnTo>
                    <a:pt x="0" y="114"/>
                  </a:lnTo>
                  <a:lnTo>
                    <a:pt x="48" y="23"/>
                  </a:lnTo>
                  <a:lnTo>
                    <a:pt x="6" y="23"/>
                  </a:lnTo>
                  <a:lnTo>
                    <a:pt x="18" y="0"/>
                  </a:lnTo>
                  <a:lnTo>
                    <a:pt x="91" y="0"/>
                  </a:lnTo>
                  <a:lnTo>
                    <a:pt x="44" y="92"/>
                  </a:lnTo>
                  <a:lnTo>
                    <a:pt x="87"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a:endParaRPr>
            </a:p>
          </p:txBody>
        </p:sp>
        <p:sp>
          <p:nvSpPr>
            <p:cNvPr id="42" name="Freeform 14"/>
            <p:cNvSpPr>
              <a:spLocks/>
            </p:cNvSpPr>
            <p:nvPr/>
          </p:nvSpPr>
          <p:spPr bwMode="auto">
            <a:xfrm>
              <a:off x="766763" y="6526213"/>
              <a:ext cx="103188" cy="180975"/>
            </a:xfrm>
            <a:custGeom>
              <a:avLst/>
              <a:gdLst>
                <a:gd name="T0" fmla="*/ 28 w 65"/>
                <a:gd name="T1" fmla="*/ 46 h 114"/>
                <a:gd name="T2" fmla="*/ 65 w 65"/>
                <a:gd name="T3" fmla="*/ 46 h 114"/>
                <a:gd name="T4" fmla="*/ 65 w 65"/>
                <a:gd name="T5" fmla="*/ 68 h 114"/>
                <a:gd name="T6" fmla="*/ 28 w 65"/>
                <a:gd name="T7" fmla="*/ 68 h 114"/>
                <a:gd name="T8" fmla="*/ 28 w 65"/>
                <a:gd name="T9" fmla="*/ 92 h 114"/>
                <a:gd name="T10" fmla="*/ 65 w 65"/>
                <a:gd name="T11" fmla="*/ 92 h 114"/>
                <a:gd name="T12" fmla="*/ 65 w 65"/>
                <a:gd name="T13" fmla="*/ 114 h 114"/>
                <a:gd name="T14" fmla="*/ 0 w 65"/>
                <a:gd name="T15" fmla="*/ 114 h 114"/>
                <a:gd name="T16" fmla="*/ 0 w 65"/>
                <a:gd name="T17" fmla="*/ 0 h 114"/>
                <a:gd name="T18" fmla="*/ 65 w 65"/>
                <a:gd name="T19" fmla="*/ 0 h 114"/>
                <a:gd name="T20" fmla="*/ 65 w 65"/>
                <a:gd name="T21" fmla="*/ 23 h 114"/>
                <a:gd name="T22" fmla="*/ 28 w 65"/>
                <a:gd name="T23" fmla="*/ 23 h 114"/>
                <a:gd name="T24" fmla="*/ 28 w 65"/>
                <a:gd name="T25"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14">
                  <a:moveTo>
                    <a:pt x="28" y="46"/>
                  </a:moveTo>
                  <a:lnTo>
                    <a:pt x="65" y="46"/>
                  </a:lnTo>
                  <a:lnTo>
                    <a:pt x="65" y="68"/>
                  </a:lnTo>
                  <a:lnTo>
                    <a:pt x="28" y="68"/>
                  </a:lnTo>
                  <a:lnTo>
                    <a:pt x="28" y="92"/>
                  </a:lnTo>
                  <a:lnTo>
                    <a:pt x="65" y="92"/>
                  </a:lnTo>
                  <a:lnTo>
                    <a:pt x="65" y="114"/>
                  </a:lnTo>
                  <a:lnTo>
                    <a:pt x="0" y="114"/>
                  </a:lnTo>
                  <a:lnTo>
                    <a:pt x="0" y="0"/>
                  </a:lnTo>
                  <a:lnTo>
                    <a:pt x="65" y="0"/>
                  </a:lnTo>
                  <a:lnTo>
                    <a:pt x="65" y="23"/>
                  </a:lnTo>
                  <a:lnTo>
                    <a:pt x="28" y="23"/>
                  </a:lnTo>
                  <a:lnTo>
                    <a:pt x="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a:endParaRPr>
            </a:p>
          </p:txBody>
        </p:sp>
        <p:sp>
          <p:nvSpPr>
            <p:cNvPr id="43" name="Freeform 15"/>
            <p:cNvSpPr>
              <a:spLocks noEditPoints="1"/>
            </p:cNvSpPr>
            <p:nvPr/>
          </p:nvSpPr>
          <p:spPr bwMode="auto">
            <a:xfrm>
              <a:off x="889000" y="6526213"/>
              <a:ext cx="131763" cy="180975"/>
            </a:xfrm>
            <a:custGeom>
              <a:avLst/>
              <a:gdLst>
                <a:gd name="T0" fmla="*/ 123 w 260"/>
                <a:gd name="T1" fmla="*/ 0 h 360"/>
                <a:gd name="T2" fmla="*/ 215 w 260"/>
                <a:gd name="T3" fmla="*/ 17 h 360"/>
                <a:gd name="T4" fmla="*/ 255 w 260"/>
                <a:gd name="T5" fmla="*/ 98 h 360"/>
                <a:gd name="T6" fmla="*/ 231 w 260"/>
                <a:gd name="T7" fmla="*/ 160 h 360"/>
                <a:gd name="T8" fmla="*/ 193 w 260"/>
                <a:gd name="T9" fmla="*/ 181 h 360"/>
                <a:gd name="T10" fmla="*/ 236 w 260"/>
                <a:gd name="T11" fmla="*/ 202 h 360"/>
                <a:gd name="T12" fmla="*/ 260 w 260"/>
                <a:gd name="T13" fmla="*/ 264 h 360"/>
                <a:gd name="T14" fmla="*/ 223 w 260"/>
                <a:gd name="T15" fmla="*/ 343 h 360"/>
                <a:gd name="T16" fmla="*/ 147 w 260"/>
                <a:gd name="T17" fmla="*/ 360 h 360"/>
                <a:gd name="T18" fmla="*/ 0 w 260"/>
                <a:gd name="T19" fmla="*/ 360 h 360"/>
                <a:gd name="T20" fmla="*/ 0 w 260"/>
                <a:gd name="T21" fmla="*/ 0 h 360"/>
                <a:gd name="T22" fmla="*/ 123 w 260"/>
                <a:gd name="T23" fmla="*/ 0 h 360"/>
                <a:gd name="T24" fmla="*/ 88 w 260"/>
                <a:gd name="T25" fmla="*/ 149 h 360"/>
                <a:gd name="T26" fmla="*/ 109 w 260"/>
                <a:gd name="T27" fmla="*/ 149 h 360"/>
                <a:gd name="T28" fmla="*/ 166 w 260"/>
                <a:gd name="T29" fmla="*/ 107 h 360"/>
                <a:gd name="T30" fmla="*/ 108 w 260"/>
                <a:gd name="T31" fmla="*/ 65 h 360"/>
                <a:gd name="T32" fmla="*/ 88 w 260"/>
                <a:gd name="T33" fmla="*/ 65 h 360"/>
                <a:gd name="T34" fmla="*/ 88 w 260"/>
                <a:gd name="T35" fmla="*/ 149 h 360"/>
                <a:gd name="T36" fmla="*/ 88 w 260"/>
                <a:gd name="T37" fmla="*/ 297 h 360"/>
                <a:gd name="T38" fmla="*/ 119 w 260"/>
                <a:gd name="T39" fmla="*/ 297 h 360"/>
                <a:gd name="T40" fmla="*/ 172 w 260"/>
                <a:gd name="T41" fmla="*/ 256 h 360"/>
                <a:gd name="T42" fmla="*/ 152 w 260"/>
                <a:gd name="T43" fmla="*/ 219 h 360"/>
                <a:gd name="T44" fmla="*/ 107 w 260"/>
                <a:gd name="T45" fmla="*/ 212 h 360"/>
                <a:gd name="T46" fmla="*/ 88 w 260"/>
                <a:gd name="T47" fmla="*/ 212 h 360"/>
                <a:gd name="T48" fmla="*/ 88 w 260"/>
                <a:gd name="T49" fmla="*/ 29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0" h="360">
                  <a:moveTo>
                    <a:pt x="123" y="0"/>
                  </a:moveTo>
                  <a:cubicBezTo>
                    <a:pt x="169" y="0"/>
                    <a:pt x="195" y="5"/>
                    <a:pt x="215" y="17"/>
                  </a:cubicBezTo>
                  <a:cubicBezTo>
                    <a:pt x="240" y="32"/>
                    <a:pt x="255" y="63"/>
                    <a:pt x="255" y="98"/>
                  </a:cubicBezTo>
                  <a:cubicBezTo>
                    <a:pt x="255" y="123"/>
                    <a:pt x="247" y="144"/>
                    <a:pt x="231" y="160"/>
                  </a:cubicBezTo>
                  <a:cubicBezTo>
                    <a:pt x="220" y="171"/>
                    <a:pt x="212" y="176"/>
                    <a:pt x="193" y="181"/>
                  </a:cubicBezTo>
                  <a:cubicBezTo>
                    <a:pt x="215" y="186"/>
                    <a:pt x="225" y="191"/>
                    <a:pt x="236" y="202"/>
                  </a:cubicBezTo>
                  <a:cubicBezTo>
                    <a:pt x="252" y="217"/>
                    <a:pt x="260" y="238"/>
                    <a:pt x="260" y="264"/>
                  </a:cubicBezTo>
                  <a:cubicBezTo>
                    <a:pt x="260" y="298"/>
                    <a:pt x="247" y="327"/>
                    <a:pt x="223" y="343"/>
                  </a:cubicBezTo>
                  <a:cubicBezTo>
                    <a:pt x="206" y="355"/>
                    <a:pt x="184" y="360"/>
                    <a:pt x="147" y="360"/>
                  </a:cubicBezTo>
                  <a:cubicBezTo>
                    <a:pt x="0" y="360"/>
                    <a:pt x="0" y="360"/>
                    <a:pt x="0" y="360"/>
                  </a:cubicBezTo>
                  <a:cubicBezTo>
                    <a:pt x="0" y="0"/>
                    <a:pt x="0" y="0"/>
                    <a:pt x="0" y="0"/>
                  </a:cubicBezTo>
                  <a:lnTo>
                    <a:pt x="123" y="0"/>
                  </a:lnTo>
                  <a:close/>
                  <a:moveTo>
                    <a:pt x="88" y="149"/>
                  </a:moveTo>
                  <a:cubicBezTo>
                    <a:pt x="109" y="149"/>
                    <a:pt x="109" y="149"/>
                    <a:pt x="109" y="149"/>
                  </a:cubicBezTo>
                  <a:cubicBezTo>
                    <a:pt x="149" y="149"/>
                    <a:pt x="166" y="136"/>
                    <a:pt x="166" y="107"/>
                  </a:cubicBezTo>
                  <a:cubicBezTo>
                    <a:pt x="166" y="78"/>
                    <a:pt x="149" y="65"/>
                    <a:pt x="108" y="65"/>
                  </a:cubicBezTo>
                  <a:cubicBezTo>
                    <a:pt x="88" y="65"/>
                    <a:pt x="88" y="65"/>
                    <a:pt x="88" y="65"/>
                  </a:cubicBezTo>
                  <a:lnTo>
                    <a:pt x="88" y="149"/>
                  </a:lnTo>
                  <a:close/>
                  <a:moveTo>
                    <a:pt x="88" y="297"/>
                  </a:moveTo>
                  <a:cubicBezTo>
                    <a:pt x="119" y="297"/>
                    <a:pt x="119" y="297"/>
                    <a:pt x="119" y="297"/>
                  </a:cubicBezTo>
                  <a:cubicBezTo>
                    <a:pt x="156" y="297"/>
                    <a:pt x="172" y="285"/>
                    <a:pt x="172" y="256"/>
                  </a:cubicBezTo>
                  <a:cubicBezTo>
                    <a:pt x="172" y="238"/>
                    <a:pt x="165" y="226"/>
                    <a:pt x="152" y="219"/>
                  </a:cubicBezTo>
                  <a:cubicBezTo>
                    <a:pt x="143" y="214"/>
                    <a:pt x="134" y="212"/>
                    <a:pt x="107" y="212"/>
                  </a:cubicBezTo>
                  <a:cubicBezTo>
                    <a:pt x="88" y="212"/>
                    <a:pt x="88" y="212"/>
                    <a:pt x="88" y="212"/>
                  </a:cubicBezTo>
                  <a:lnTo>
                    <a:pt x="88" y="2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a:endParaRPr>
            </a:p>
          </p:txBody>
        </p:sp>
        <p:sp>
          <p:nvSpPr>
            <p:cNvPr id="44" name="Freeform 16"/>
            <p:cNvSpPr>
              <a:spLocks noEditPoints="1"/>
            </p:cNvSpPr>
            <p:nvPr/>
          </p:nvSpPr>
          <p:spPr bwMode="auto">
            <a:xfrm>
              <a:off x="1039813" y="6526213"/>
              <a:ext cx="136525" cy="180975"/>
            </a:xfrm>
            <a:custGeom>
              <a:avLst/>
              <a:gdLst>
                <a:gd name="T0" fmla="*/ 88 w 271"/>
                <a:gd name="T1" fmla="*/ 360 h 360"/>
                <a:gd name="T2" fmla="*/ 0 w 271"/>
                <a:gd name="T3" fmla="*/ 360 h 360"/>
                <a:gd name="T4" fmla="*/ 0 w 271"/>
                <a:gd name="T5" fmla="*/ 0 h 360"/>
                <a:gd name="T6" fmla="*/ 117 w 271"/>
                <a:gd name="T7" fmla="*/ 0 h 360"/>
                <a:gd name="T8" fmla="*/ 222 w 271"/>
                <a:gd name="T9" fmla="*/ 27 h 360"/>
                <a:gd name="T10" fmla="*/ 261 w 271"/>
                <a:gd name="T11" fmla="*/ 118 h 360"/>
                <a:gd name="T12" fmla="*/ 192 w 271"/>
                <a:gd name="T13" fmla="*/ 228 h 360"/>
                <a:gd name="T14" fmla="*/ 271 w 271"/>
                <a:gd name="T15" fmla="*/ 360 h 360"/>
                <a:gd name="T16" fmla="*/ 166 w 271"/>
                <a:gd name="T17" fmla="*/ 360 h 360"/>
                <a:gd name="T18" fmla="*/ 88 w 271"/>
                <a:gd name="T19" fmla="*/ 221 h 360"/>
                <a:gd name="T20" fmla="*/ 88 w 271"/>
                <a:gd name="T21" fmla="*/ 360 h 360"/>
                <a:gd name="T22" fmla="*/ 116 w 271"/>
                <a:gd name="T23" fmla="*/ 171 h 360"/>
                <a:gd name="T24" fmla="*/ 173 w 271"/>
                <a:gd name="T25" fmla="*/ 122 h 360"/>
                <a:gd name="T26" fmla="*/ 121 w 271"/>
                <a:gd name="T27" fmla="*/ 72 h 360"/>
                <a:gd name="T28" fmla="*/ 88 w 271"/>
                <a:gd name="T29" fmla="*/ 72 h 360"/>
                <a:gd name="T30" fmla="*/ 88 w 271"/>
                <a:gd name="T31" fmla="*/ 171 h 360"/>
                <a:gd name="T32" fmla="*/ 116 w 271"/>
                <a:gd name="T33" fmla="*/ 17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1" h="360">
                  <a:moveTo>
                    <a:pt x="88" y="360"/>
                  </a:moveTo>
                  <a:cubicBezTo>
                    <a:pt x="0" y="360"/>
                    <a:pt x="0" y="360"/>
                    <a:pt x="0" y="360"/>
                  </a:cubicBezTo>
                  <a:cubicBezTo>
                    <a:pt x="0" y="0"/>
                    <a:pt x="0" y="0"/>
                    <a:pt x="0" y="0"/>
                  </a:cubicBezTo>
                  <a:cubicBezTo>
                    <a:pt x="117" y="0"/>
                    <a:pt x="117" y="0"/>
                    <a:pt x="117" y="0"/>
                  </a:cubicBezTo>
                  <a:cubicBezTo>
                    <a:pt x="164" y="0"/>
                    <a:pt x="199" y="9"/>
                    <a:pt x="222" y="27"/>
                  </a:cubicBezTo>
                  <a:cubicBezTo>
                    <a:pt x="247" y="46"/>
                    <a:pt x="261" y="79"/>
                    <a:pt x="261" y="118"/>
                  </a:cubicBezTo>
                  <a:cubicBezTo>
                    <a:pt x="261" y="173"/>
                    <a:pt x="238" y="209"/>
                    <a:pt x="192" y="228"/>
                  </a:cubicBezTo>
                  <a:cubicBezTo>
                    <a:pt x="271" y="360"/>
                    <a:pt x="271" y="360"/>
                    <a:pt x="271" y="360"/>
                  </a:cubicBezTo>
                  <a:cubicBezTo>
                    <a:pt x="166" y="360"/>
                    <a:pt x="166" y="360"/>
                    <a:pt x="166" y="360"/>
                  </a:cubicBezTo>
                  <a:cubicBezTo>
                    <a:pt x="88" y="221"/>
                    <a:pt x="88" y="221"/>
                    <a:pt x="88" y="221"/>
                  </a:cubicBezTo>
                  <a:lnTo>
                    <a:pt x="88" y="360"/>
                  </a:lnTo>
                  <a:close/>
                  <a:moveTo>
                    <a:pt x="116" y="171"/>
                  </a:moveTo>
                  <a:cubicBezTo>
                    <a:pt x="151" y="171"/>
                    <a:pt x="173" y="153"/>
                    <a:pt x="173" y="122"/>
                  </a:cubicBezTo>
                  <a:cubicBezTo>
                    <a:pt x="173" y="92"/>
                    <a:pt x="152" y="72"/>
                    <a:pt x="121" y="72"/>
                  </a:cubicBezTo>
                  <a:cubicBezTo>
                    <a:pt x="88" y="72"/>
                    <a:pt x="88" y="72"/>
                    <a:pt x="88" y="72"/>
                  </a:cubicBezTo>
                  <a:cubicBezTo>
                    <a:pt x="88" y="171"/>
                    <a:pt x="88" y="171"/>
                    <a:pt x="88" y="171"/>
                  </a:cubicBezTo>
                  <a:lnTo>
                    <a:pt x="116"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a:endParaRPr>
            </a:p>
          </p:txBody>
        </p:sp>
        <p:sp>
          <p:nvSpPr>
            <p:cNvPr id="45" name="Freeform 17"/>
            <p:cNvSpPr>
              <a:spLocks noEditPoints="1"/>
            </p:cNvSpPr>
            <p:nvPr/>
          </p:nvSpPr>
          <p:spPr bwMode="auto">
            <a:xfrm>
              <a:off x="1176338" y="6526213"/>
              <a:ext cx="174625" cy="180975"/>
            </a:xfrm>
            <a:custGeom>
              <a:avLst/>
              <a:gdLst>
                <a:gd name="T0" fmla="*/ 73 w 110"/>
                <a:gd name="T1" fmla="*/ 0 h 114"/>
                <a:gd name="T2" fmla="*/ 38 w 110"/>
                <a:gd name="T3" fmla="*/ 0 h 114"/>
                <a:gd name="T4" fmla="*/ 0 w 110"/>
                <a:gd name="T5" fmla="*/ 114 h 114"/>
                <a:gd name="T6" fmla="*/ 29 w 110"/>
                <a:gd name="T7" fmla="*/ 114 h 114"/>
                <a:gd name="T8" fmla="*/ 36 w 110"/>
                <a:gd name="T9" fmla="*/ 92 h 114"/>
                <a:gd name="T10" fmla="*/ 73 w 110"/>
                <a:gd name="T11" fmla="*/ 92 h 114"/>
                <a:gd name="T12" fmla="*/ 80 w 110"/>
                <a:gd name="T13" fmla="*/ 114 h 114"/>
                <a:gd name="T14" fmla="*/ 110 w 110"/>
                <a:gd name="T15" fmla="*/ 114 h 114"/>
                <a:gd name="T16" fmla="*/ 73 w 110"/>
                <a:gd name="T17" fmla="*/ 0 h 114"/>
                <a:gd name="T18" fmla="*/ 43 w 110"/>
                <a:gd name="T19" fmla="*/ 70 h 114"/>
                <a:gd name="T20" fmla="*/ 55 w 110"/>
                <a:gd name="T21" fmla="*/ 33 h 114"/>
                <a:gd name="T22" fmla="*/ 66 w 110"/>
                <a:gd name="T23" fmla="*/ 70 h 114"/>
                <a:gd name="T24" fmla="*/ 43 w 110"/>
                <a:gd name="T25" fmla="*/ 7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14">
                  <a:moveTo>
                    <a:pt x="73" y="0"/>
                  </a:moveTo>
                  <a:lnTo>
                    <a:pt x="38" y="0"/>
                  </a:lnTo>
                  <a:lnTo>
                    <a:pt x="0" y="114"/>
                  </a:lnTo>
                  <a:lnTo>
                    <a:pt x="29" y="114"/>
                  </a:lnTo>
                  <a:lnTo>
                    <a:pt x="36" y="92"/>
                  </a:lnTo>
                  <a:lnTo>
                    <a:pt x="73" y="92"/>
                  </a:lnTo>
                  <a:lnTo>
                    <a:pt x="80" y="114"/>
                  </a:lnTo>
                  <a:lnTo>
                    <a:pt x="110" y="114"/>
                  </a:lnTo>
                  <a:lnTo>
                    <a:pt x="73" y="0"/>
                  </a:lnTo>
                  <a:close/>
                  <a:moveTo>
                    <a:pt x="43" y="70"/>
                  </a:moveTo>
                  <a:lnTo>
                    <a:pt x="55" y="33"/>
                  </a:lnTo>
                  <a:lnTo>
                    <a:pt x="66" y="70"/>
                  </a:lnTo>
                  <a:lnTo>
                    <a:pt x="43"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a:endParaRPr>
            </a:p>
          </p:txBody>
        </p:sp>
      </p:grpSp>
      <p:sp>
        <p:nvSpPr>
          <p:cNvPr id="3" name="Text Placeholder 2"/>
          <p:cNvSpPr>
            <a:spLocks noGrp="1"/>
          </p:cNvSpPr>
          <p:nvPr>
            <p:ph type="body" idx="1"/>
          </p:nvPr>
        </p:nvSpPr>
        <p:spPr>
          <a:xfrm>
            <a:off x="704088" y="1918010"/>
            <a:ext cx="10789920" cy="461883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Title Placeholder 1"/>
          <p:cNvSpPr>
            <a:spLocks noGrp="1"/>
          </p:cNvSpPr>
          <p:nvPr>
            <p:ph type="title"/>
          </p:nvPr>
        </p:nvSpPr>
        <p:spPr bwMode="auto">
          <a:xfrm>
            <a:off x="704088" y="657922"/>
            <a:ext cx="10789920" cy="1137424"/>
          </a:xfrm>
          <a:prstGeom prst="rect">
            <a:avLst/>
          </a:prstGeom>
        </p:spPr>
        <p:txBody>
          <a:bodyPr vert="horz" lIns="91440" tIns="45720" rIns="91440" bIns="45720" rtlCol="0" anchor="b" anchorCtr="0">
            <a:normAutofit/>
          </a:bodyPr>
          <a:lstStyle/>
          <a:p>
            <a:r>
              <a:rPr lang="en-US" dirty="0"/>
              <a:t>Click to edit Master title style</a:t>
            </a:r>
            <a:endParaRPr dirty="0"/>
          </a:p>
        </p:txBody>
      </p:sp>
    </p:spTree>
    <p:extLst>
      <p:ext uri="{BB962C8B-B14F-4D97-AF65-F5344CB8AC3E}">
        <p14:creationId xmlns:p14="http://schemas.microsoft.com/office/powerpoint/2010/main" val="2581922712"/>
      </p:ext>
    </p:extLst>
  </p:cSld>
  <p:clrMap bg1="lt1" tx1="dk1" bg2="lt2" tx2="dk2" accent1="accent1" accent2="accent2" accent3="accent3" accent4="accent4" accent5="accent5" accent6="accent6" hlink="hlink" folHlink="folHlink"/>
  <p:sldLayoutIdLst>
    <p:sldLayoutId id="2147483756" r:id="rId1"/>
    <p:sldLayoutId id="2147484081" r:id="rId2"/>
    <p:sldLayoutId id="2147484082" r:id="rId3"/>
    <p:sldLayoutId id="2147484083" r:id="rId4"/>
    <p:sldLayoutId id="2147484084" r:id="rId5"/>
    <p:sldLayoutId id="2147484085" r:id="rId6"/>
    <p:sldLayoutId id="2147484087" r:id="rId7"/>
  </p:sldLayoutIdLst>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hf hdr="0" dt="0"/>
  <p:txStyles>
    <p:titleStyle>
      <a:lvl1pPr algn="l" defTabSz="914400" rtl="0" eaLnBrk="1" latinLnBrk="0" hangingPunct="1">
        <a:lnSpc>
          <a:spcPct val="90000"/>
        </a:lnSpc>
        <a:spcBef>
          <a:spcPct val="0"/>
        </a:spcBef>
        <a:buNone/>
        <a:defRPr sz="3400" b="1" kern="1200">
          <a:solidFill>
            <a:schemeClr val="accent1"/>
          </a:solidFill>
          <a:latin typeface="+mj-lt"/>
          <a:ea typeface="+mj-ea"/>
          <a:cs typeface="+mj-cs"/>
        </a:defRPr>
      </a:lvl1pPr>
    </p:titleStyle>
    <p:bodyStyle>
      <a:lvl1pPr marL="274320" indent="-228600" algn="l" defTabSz="914400" rtl="0" eaLnBrk="1" latinLnBrk="0" hangingPunct="1">
        <a:lnSpc>
          <a:spcPct val="95000"/>
        </a:lnSpc>
        <a:spcBef>
          <a:spcPts val="1800"/>
        </a:spcBef>
        <a:buClr>
          <a:schemeClr val="tx2"/>
        </a:buClr>
        <a:buSzPct val="90000"/>
        <a:buFont typeface="Wingdings" panose="05000000000000000000" pitchFamily="2" charset="2"/>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5000"/>
        </a:lnSpc>
        <a:spcBef>
          <a:spcPts val="500"/>
        </a:spcBef>
        <a:buClr>
          <a:schemeClr val="tx2"/>
        </a:buClr>
        <a:buSzPct val="9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5000"/>
        </a:lnSpc>
        <a:spcBef>
          <a:spcPts val="500"/>
        </a:spcBef>
        <a:buClr>
          <a:schemeClr val="tx2"/>
        </a:buClr>
        <a:buSzPct val="9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5000"/>
        </a:lnSpc>
        <a:spcBef>
          <a:spcPts val="500"/>
        </a:spcBef>
        <a:buClr>
          <a:schemeClr val="tx2"/>
        </a:buClr>
        <a:buSzPct val="9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5000"/>
        </a:lnSpc>
        <a:spcBef>
          <a:spcPts val="500"/>
        </a:spcBef>
        <a:buClr>
          <a:schemeClr val="tx2"/>
        </a:buClr>
        <a:buSzPct val="9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5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5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5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5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5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11.jpeg"/><Relationship Id="rId16" Type="http://schemas.openxmlformats.org/officeDocument/2006/relationships/image" Target="../media/image45.png"/><Relationship Id="rId1" Type="http://schemas.openxmlformats.org/officeDocument/2006/relationships/slideLayout" Target="../slideLayouts/slideLayout58.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54.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55.xml"/><Relationship Id="rId4" Type="http://schemas.openxmlformats.org/officeDocument/2006/relationships/image" Target="../media/image48.jpe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54.xml"/><Relationship Id="rId4" Type="http://schemas.openxmlformats.org/officeDocument/2006/relationships/image" Target="../media/image4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54.xml"/><Relationship Id="rId4" Type="http://schemas.openxmlformats.org/officeDocument/2006/relationships/image" Target="../media/image5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54.xml"/><Relationship Id="rId4" Type="http://schemas.openxmlformats.org/officeDocument/2006/relationships/image" Target="../media/image5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54.xml"/><Relationship Id="rId4" Type="http://schemas.openxmlformats.org/officeDocument/2006/relationships/image" Target="../media/image52.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54.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54.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54.xml"/><Relationship Id="rId4" Type="http://schemas.openxmlformats.org/officeDocument/2006/relationships/image" Target="../media/image54.jpe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54.xml"/><Relationship Id="rId4" Type="http://schemas.openxmlformats.org/officeDocument/2006/relationships/image" Target="../media/image55.jpe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54.xml"/><Relationship Id="rId4" Type="http://schemas.openxmlformats.org/officeDocument/2006/relationships/image" Target="../media/image56.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54.xml"/><Relationship Id="rId4" Type="http://schemas.openxmlformats.org/officeDocument/2006/relationships/image" Target="../media/image57.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57.xml"/><Relationship Id="rId5" Type="http://schemas.openxmlformats.org/officeDocument/2006/relationships/image" Target="../media/image2.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3" Type="http://schemas.openxmlformats.org/officeDocument/2006/relationships/hyperlink" Target="https://www.zebra.com/SMS" TargetMode="External"/><Relationship Id="rId2" Type="http://schemas.openxmlformats.org/officeDocument/2006/relationships/hyperlink" Target="http://www.zebra.com/123Scan2" TargetMode="External"/><Relationship Id="rId1" Type="http://schemas.openxmlformats.org/officeDocument/2006/relationships/slideLayout" Target="../slideLayouts/slideLayout5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6.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Layout" Target="../slideLayouts/slideLayout52.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77.xml.rels><?xml version="1.0" encoding="UTF-8" standalone="yes"?>
<Relationships xmlns="http://schemas.openxmlformats.org/package/2006/relationships"><Relationship Id="rId3" Type="http://schemas.openxmlformats.org/officeDocument/2006/relationships/hyperlink" Target="http://www.zebra.com/us/en/services.html" TargetMode="External"/><Relationship Id="rId7" Type="http://schemas.openxmlformats.org/officeDocument/2006/relationships/hyperlink" Target="http://appgallery.zebra.com/" TargetMode="External"/><Relationship Id="rId2" Type="http://schemas.openxmlformats.org/officeDocument/2006/relationships/hyperlink" Target="https://partnercentral.zebra.com/" TargetMode="External"/><Relationship Id="rId1" Type="http://schemas.openxmlformats.org/officeDocument/2006/relationships/slideLayout" Target="../slideLayouts/slideLayout52.xml"/><Relationship Id="rId6" Type="http://schemas.openxmlformats.org/officeDocument/2006/relationships/hyperlink" Target="https://www.zebra.com/EnterpriseSupport" TargetMode="External"/><Relationship Id="rId5" Type="http://schemas.openxmlformats.org/officeDocument/2006/relationships/hyperlink" Target="https://solutionbuilder.zebra.com/" TargetMode="External"/><Relationship Id="rId4" Type="http://schemas.openxmlformats.org/officeDocument/2006/relationships/hyperlink" Target="http://learning.zebra.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rotWithShape="1">
          <a:blip r:embed="rId2" cstate="print"/>
          <a:srcRect r="-72" b="-70"/>
          <a:stretch/>
        </p:blipFill>
        <p:spPr bwMode="auto">
          <a:xfrm>
            <a:off x="5529786" y="1280584"/>
            <a:ext cx="6657109" cy="5577416"/>
          </a:xfrm>
          <a:prstGeom prst="rect">
            <a:avLst/>
          </a:prstGeom>
          <a:noFill/>
          <a:ln w="9525">
            <a:noFill/>
            <a:miter lim="800000"/>
            <a:headEnd/>
            <a:tailEnd/>
          </a:ln>
        </p:spPr>
      </p:pic>
      <p:sp>
        <p:nvSpPr>
          <p:cNvPr id="14" name="Rectangle 13"/>
          <p:cNvSpPr/>
          <p:nvPr/>
        </p:nvSpPr>
        <p:spPr>
          <a:xfrm>
            <a:off x="0" y="2431143"/>
            <a:ext cx="5624216" cy="4027714"/>
          </a:xfrm>
          <a:prstGeom prst="rect">
            <a:avLst/>
          </a:prstGeom>
          <a:solidFill>
            <a:schemeClr val="tx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9" name="Rectangle 8"/>
          <p:cNvSpPr/>
          <p:nvPr/>
        </p:nvSpPr>
        <p:spPr>
          <a:xfrm>
            <a:off x="-1" y="0"/>
            <a:ext cx="12198096" cy="2445488"/>
          </a:xfrm>
          <a:prstGeom prst="rect">
            <a:avLst/>
          </a:prstGeom>
          <a:solidFill>
            <a:srgbClr val="262E35"/>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0" name="Title 4"/>
          <p:cNvSpPr txBox="1">
            <a:spLocks/>
          </p:cNvSpPr>
          <p:nvPr/>
        </p:nvSpPr>
        <p:spPr bwMode="auto">
          <a:xfrm>
            <a:off x="2202944" y="578893"/>
            <a:ext cx="9588003"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sym typeface="Arial" charset="0"/>
              </a:defRPr>
            </a:lvl1pPr>
            <a:lvl2pPr marL="37931725" indent="-37474525">
              <a:defRPr sz="2400">
                <a:solidFill>
                  <a:schemeClr val="tx1"/>
                </a:solidFill>
                <a:latin typeface="Arial" charset="0"/>
                <a:ea typeface="MS PGothic" charset="-128"/>
                <a:sym typeface="Arial" charset="0"/>
              </a:defRPr>
            </a:lvl2pPr>
            <a:lvl3pPr marL="1143000" indent="-228600">
              <a:defRPr sz="2400">
                <a:solidFill>
                  <a:schemeClr val="tx1"/>
                </a:solidFill>
                <a:latin typeface="Arial" charset="0"/>
                <a:ea typeface="MS PGothic" charset="-128"/>
                <a:sym typeface="Arial" charset="0"/>
              </a:defRPr>
            </a:lvl3pPr>
            <a:lvl4pPr marL="1600200" indent="-228600">
              <a:defRPr sz="2400">
                <a:solidFill>
                  <a:schemeClr val="tx1"/>
                </a:solidFill>
                <a:latin typeface="Arial" charset="0"/>
                <a:ea typeface="MS PGothic" charset="-128"/>
                <a:sym typeface="Arial" charset="0"/>
              </a:defRPr>
            </a:lvl4pPr>
            <a:lvl5pPr marL="2057400" indent="-228600">
              <a:defRPr sz="2400">
                <a:solidFill>
                  <a:schemeClr val="tx1"/>
                </a:solidFill>
                <a:latin typeface="Arial" charset="0"/>
                <a:ea typeface="MS PGothic" charset="-128"/>
                <a:sym typeface="Arial" charset="0"/>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sym typeface="Arial" charset="0"/>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sym typeface="Arial" charset="0"/>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sym typeface="Arial" charset="0"/>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sym typeface="Arial" charset="0"/>
              </a:defRPr>
            </a:lvl9pPr>
          </a:lstStyle>
          <a:p>
            <a:pPr eaLnBrk="1" hangingPunct="1">
              <a:spcAft>
                <a:spcPts val="600"/>
              </a:spcAft>
            </a:pPr>
            <a:r>
              <a:rPr lang="en-US" altLang="en-US" sz="6000" b="1" spc="-120" dirty="0" smtClean="0">
                <a:solidFill>
                  <a:schemeClr val="accent6"/>
                </a:solidFill>
              </a:rPr>
              <a:t>Zebra 3600 Series</a:t>
            </a:r>
            <a:r>
              <a:rPr lang="en-US" altLang="en-US" sz="4800" b="1" dirty="0" smtClean="0">
                <a:solidFill>
                  <a:schemeClr val="accent6"/>
                </a:solidFill>
              </a:rPr>
              <a:t/>
            </a:r>
            <a:br>
              <a:rPr lang="en-US" altLang="en-US" sz="4800" b="1" dirty="0" smtClean="0">
                <a:solidFill>
                  <a:schemeClr val="accent6"/>
                </a:solidFill>
              </a:rPr>
            </a:br>
            <a:r>
              <a:rPr lang="en-US" altLang="en-US" sz="3200" b="1" cap="all" dirty="0" smtClean="0">
                <a:solidFill>
                  <a:srgbClr val="FFFFFF"/>
                </a:solidFill>
              </a:rPr>
              <a:t>Ultra-Rugged Series</a:t>
            </a:r>
            <a:endParaRPr lang="en-US" altLang="en-US" sz="2000" b="1" cap="all" dirty="0">
              <a:solidFill>
                <a:srgbClr val="FFFFFF"/>
              </a:solidFill>
            </a:endParaRPr>
          </a:p>
        </p:txBody>
      </p:sp>
      <p:pic>
        <p:nvPicPr>
          <p:cNvPr id="11" name="Picture 10" descr="Zebra_Logo_Stacked_W.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4233" y="676242"/>
            <a:ext cx="794104" cy="1270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itle 4"/>
          <p:cNvSpPr txBox="1">
            <a:spLocks/>
          </p:cNvSpPr>
          <p:nvPr/>
        </p:nvSpPr>
        <p:spPr bwMode="auto">
          <a:xfrm>
            <a:off x="485569" y="3106628"/>
            <a:ext cx="4909157" cy="962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sym typeface="Arial" charset="0"/>
              </a:defRPr>
            </a:lvl1pPr>
            <a:lvl2pPr marL="37931725" indent="-37474525">
              <a:defRPr sz="2400">
                <a:solidFill>
                  <a:schemeClr val="tx1"/>
                </a:solidFill>
                <a:latin typeface="Arial" charset="0"/>
                <a:ea typeface="MS PGothic" charset="-128"/>
                <a:sym typeface="Arial" charset="0"/>
              </a:defRPr>
            </a:lvl2pPr>
            <a:lvl3pPr marL="1143000" indent="-228600">
              <a:defRPr sz="2400">
                <a:solidFill>
                  <a:schemeClr val="tx1"/>
                </a:solidFill>
                <a:latin typeface="Arial" charset="0"/>
                <a:ea typeface="MS PGothic" charset="-128"/>
                <a:sym typeface="Arial" charset="0"/>
              </a:defRPr>
            </a:lvl3pPr>
            <a:lvl4pPr marL="1600200" indent="-228600">
              <a:defRPr sz="2400">
                <a:solidFill>
                  <a:schemeClr val="tx1"/>
                </a:solidFill>
                <a:latin typeface="Arial" charset="0"/>
                <a:ea typeface="MS PGothic" charset="-128"/>
                <a:sym typeface="Arial" charset="0"/>
              </a:defRPr>
            </a:lvl4pPr>
            <a:lvl5pPr marL="2057400" indent="-228600">
              <a:defRPr sz="2400">
                <a:solidFill>
                  <a:schemeClr val="tx1"/>
                </a:solidFill>
                <a:latin typeface="Arial" charset="0"/>
                <a:ea typeface="MS PGothic" charset="-128"/>
                <a:sym typeface="Arial" charset="0"/>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sym typeface="Arial" charset="0"/>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sym typeface="Arial" charset="0"/>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sym typeface="Arial" charset="0"/>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sym typeface="Arial" charset="0"/>
              </a:defRPr>
            </a:lvl9pPr>
          </a:lstStyle>
          <a:p>
            <a:pPr eaLnBrk="1" hangingPunct="1">
              <a:lnSpc>
                <a:spcPts val="3680"/>
              </a:lnSpc>
              <a:spcAft>
                <a:spcPts val="1200"/>
              </a:spcAft>
            </a:pPr>
            <a:r>
              <a:rPr lang="en-US" altLang="en-US" sz="3200" b="1" dirty="0" smtClean="0">
                <a:solidFill>
                  <a:schemeClr val="bg1"/>
                </a:solidFill>
              </a:rPr>
              <a:t>UNSTOPPABLE PERFORMANCE </a:t>
            </a:r>
            <a:br>
              <a:rPr lang="en-US" altLang="en-US" sz="3200" b="1" dirty="0" smtClean="0">
                <a:solidFill>
                  <a:schemeClr val="bg1"/>
                </a:solidFill>
              </a:rPr>
            </a:br>
            <a:r>
              <a:rPr lang="en-US" altLang="en-US" sz="3200" b="1" dirty="0" smtClean="0">
                <a:solidFill>
                  <a:schemeClr val="bg1"/>
                </a:solidFill>
              </a:rPr>
              <a:t>FOR THE TOUGHEST EXTREMES</a:t>
            </a:r>
          </a:p>
        </p:txBody>
      </p:sp>
      <p:sp>
        <p:nvSpPr>
          <p:cNvPr id="12" name="Rectangle 11"/>
          <p:cNvSpPr/>
          <p:nvPr/>
        </p:nvSpPr>
        <p:spPr>
          <a:xfrm>
            <a:off x="-4763" y="6323263"/>
            <a:ext cx="12193588" cy="534737"/>
          </a:xfrm>
          <a:prstGeom prst="rect">
            <a:avLst/>
          </a:prstGeom>
          <a:solidFill>
            <a:schemeClr val="tx2">
              <a:lumMod val="75000"/>
            </a:schemeClr>
          </a:solidFill>
          <a:ln w="25400" cap="flat">
            <a:noFill/>
            <a:prstDash val="solid"/>
            <a:bevel/>
          </a:ln>
          <a:effectLst/>
        </p:spPr>
        <p:style>
          <a:lnRef idx="0">
            <a:scrgbClr r="0" g="0" b="0"/>
          </a:lnRef>
          <a:fillRef idx="0">
            <a:scrgbClr r="0" g="0" b="0"/>
          </a:fillRef>
          <a:effectRef idx="0">
            <a:scrgbClr r="0" g="0" b="0"/>
          </a:effectRef>
          <a:fontRef idx="none"/>
        </p:style>
        <p:txBody>
          <a:bodyPr wrap="square" lIns="45719" tIns="45719" rIns="45719" bIns="45719" anchor="ctr">
            <a:spAutoFit/>
          </a:bodyPr>
          <a:lstStyle/>
          <a:p>
            <a:pPr eaLnBrk="1" latinLnBrk="1">
              <a:defRPr/>
            </a:pPr>
            <a:endParaRPr lang="en-US" sz="1800">
              <a:solidFill>
                <a:srgbClr val="000000"/>
              </a:solidFill>
              <a:latin typeface="Arial" pitchFamily="-100" charset="0"/>
              <a:ea typeface="MS PGothic" pitchFamily="34" charset="-128"/>
              <a:cs typeface="MS PGothic" pitchFamily="34" charset="-128"/>
              <a:sym typeface="Arial" pitchFamily="-100" charset="0"/>
            </a:endParaRPr>
          </a:p>
        </p:txBody>
      </p:sp>
      <p:sp>
        <p:nvSpPr>
          <p:cNvPr id="13" name="Rectangle 8"/>
          <p:cNvSpPr>
            <a:spLocks noChangeArrowheads="1"/>
          </p:cNvSpPr>
          <p:nvPr/>
        </p:nvSpPr>
        <p:spPr bwMode="auto">
          <a:xfrm>
            <a:off x="9655304" y="6549601"/>
            <a:ext cx="2392401" cy="364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oAutofit/>
          </a:bodyPr>
          <a:lstStyle/>
          <a:p>
            <a:pPr algn="r" eaLnBrk="1" hangingPunct="1">
              <a:lnSpc>
                <a:spcPct val="90000"/>
              </a:lnSpc>
              <a:spcBef>
                <a:spcPct val="50000"/>
              </a:spcBef>
            </a:pPr>
            <a:r>
              <a:rPr lang="en-US" sz="800" dirty="0" smtClean="0">
                <a:solidFill>
                  <a:schemeClr val="tx1">
                    <a:lumMod val="50000"/>
                    <a:lumOff val="50000"/>
                  </a:schemeClr>
                </a:solidFill>
                <a:latin typeface="Avenir Roman" pitchFamily="-109" charset="0"/>
              </a:rPr>
              <a:t>02/09/2018  © </a:t>
            </a:r>
            <a:r>
              <a:rPr lang="en-US" sz="800" dirty="0">
                <a:solidFill>
                  <a:schemeClr val="tx1">
                    <a:lumMod val="50000"/>
                    <a:lumOff val="50000"/>
                  </a:schemeClr>
                </a:solidFill>
                <a:latin typeface="Avenir Roman" pitchFamily="-109" charset="0"/>
              </a:rPr>
              <a:t>Zebra Technologies </a:t>
            </a:r>
            <a:r>
              <a:rPr lang="en-US" sz="800" dirty="0" smtClean="0">
                <a:solidFill>
                  <a:schemeClr val="tx1">
                    <a:lumMod val="50000"/>
                    <a:lumOff val="50000"/>
                  </a:schemeClr>
                </a:solidFill>
                <a:latin typeface="Avenir Roman" pitchFamily="-109" charset="0"/>
              </a:rPr>
              <a:t>2018</a:t>
            </a:r>
            <a:endParaRPr lang="en-US" sz="800" dirty="0">
              <a:solidFill>
                <a:schemeClr val="tx1">
                  <a:lumMod val="50000"/>
                  <a:lumOff val="50000"/>
                </a:schemeClr>
              </a:solidFill>
              <a:latin typeface="Avenir Roman" pitchFamily="-109" charset="0"/>
            </a:endParaRPr>
          </a:p>
        </p:txBody>
      </p:sp>
      <p:sp>
        <p:nvSpPr>
          <p:cNvPr id="2" name="Rectangle 1"/>
          <p:cNvSpPr/>
          <p:nvPr/>
        </p:nvSpPr>
        <p:spPr>
          <a:xfrm>
            <a:off x="334466" y="5730044"/>
            <a:ext cx="5355328" cy="484748"/>
          </a:xfrm>
          <a:prstGeom prst="rect">
            <a:avLst/>
          </a:prstGeom>
        </p:spPr>
        <p:txBody>
          <a:bodyPr wrap="square">
            <a:spAutoFit/>
          </a:bodyPr>
          <a:lstStyle/>
          <a:p>
            <a:pPr>
              <a:lnSpc>
                <a:spcPct val="150000"/>
              </a:lnSpc>
              <a:spcAft>
                <a:spcPts val="1200"/>
              </a:spcAft>
            </a:pPr>
            <a:r>
              <a:rPr lang="en-US" altLang="en-US" sz="1700" b="1" smtClean="0">
                <a:solidFill>
                  <a:schemeClr val="accent6"/>
                </a:solidFill>
              </a:rPr>
              <a:t>PARTNER AND DISTRIBUTOR PRESENTATION</a:t>
            </a:r>
            <a:endParaRPr lang="en-US" altLang="en-US" sz="1700" b="1" dirty="0">
              <a:solidFill>
                <a:schemeClr val="accent6"/>
              </a:solidFill>
            </a:endParaRPr>
          </a:p>
        </p:txBody>
      </p:sp>
    </p:spTree>
    <p:extLst>
      <p:ext uri="{BB962C8B-B14F-4D97-AF65-F5344CB8AC3E}">
        <p14:creationId xmlns:p14="http://schemas.microsoft.com/office/powerpoint/2010/main" val="3030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ext uri="{D42A27DB-BD31-4B8C-83A1-F6EECF244321}">
                <p14:modId xmlns:p14="http://schemas.microsoft.com/office/powerpoint/2010/main" val="362257907"/>
              </p:ext>
            </p:extLst>
          </p:nvPr>
        </p:nvGraphicFramePr>
        <p:xfrm>
          <a:off x="458486" y="1610812"/>
          <a:ext cx="11172040" cy="4922068"/>
        </p:xfrm>
        <a:graphic>
          <a:graphicData uri="http://schemas.openxmlformats.org/drawingml/2006/table">
            <a:tbl>
              <a:tblPr firstRow="1" bandRow="1">
                <a:tableStyleId>{073A0DAA-6AF3-43AB-8588-CEC1D06C72B9}</a:tableStyleId>
              </a:tblPr>
              <a:tblGrid>
                <a:gridCol w="1595033"/>
                <a:gridCol w="1371600"/>
                <a:gridCol w="1308100"/>
                <a:gridCol w="1313162"/>
                <a:gridCol w="1380419"/>
                <a:gridCol w="1384300"/>
                <a:gridCol w="1358900"/>
                <a:gridCol w="1460526"/>
              </a:tblGrid>
              <a:tr h="711200">
                <a:tc>
                  <a:txBody>
                    <a:bodyPr/>
                    <a:lstStyle/>
                    <a:p>
                      <a:endParaRPr lang="en-US" sz="1400" baseline="0" dirty="0">
                        <a:solidFill>
                          <a:schemeClr val="tx1"/>
                        </a:solidFill>
                        <a:latin typeface="Arial" charset="0"/>
                        <a:ea typeface="Arial" charset="0"/>
                        <a:cs typeface="Arial" charset="0"/>
                      </a:endParaRPr>
                    </a:p>
                  </a:txBody>
                  <a:tcPr marL="68562" marR="68562" anchor="ctr">
                    <a:solidFill>
                      <a:schemeClr val="accent6"/>
                    </a:solidFill>
                  </a:tcPr>
                </a:tc>
                <a:tc>
                  <a:txBody>
                    <a:bodyPr/>
                    <a:lstStyle/>
                    <a:p>
                      <a:pPr algn="ctr" rtl="0"/>
                      <a:r>
                        <a:rPr lang="en-US" sz="1400" b="1" i="0" kern="1200" baseline="0" dirty="0" smtClean="0">
                          <a:solidFill>
                            <a:schemeClr val="tx1"/>
                          </a:solidFill>
                          <a:latin typeface="Arial"/>
                          <a:ea typeface="+mn-ea"/>
                          <a:cs typeface="Arial"/>
                        </a:rPr>
                        <a:t>LI3608-SR/</a:t>
                      </a:r>
                      <a:br>
                        <a:rPr lang="en-US" sz="1400" b="1" i="0" kern="1200" baseline="0" dirty="0" smtClean="0">
                          <a:solidFill>
                            <a:schemeClr val="tx1"/>
                          </a:solidFill>
                          <a:latin typeface="Arial"/>
                          <a:ea typeface="+mn-ea"/>
                          <a:cs typeface="Arial"/>
                        </a:rPr>
                      </a:br>
                      <a:r>
                        <a:rPr lang="en-US" sz="1400" b="1" i="0" kern="1200" baseline="0" dirty="0" smtClean="0">
                          <a:solidFill>
                            <a:schemeClr val="tx1"/>
                          </a:solidFill>
                          <a:latin typeface="Arial"/>
                          <a:ea typeface="+mn-ea"/>
                          <a:cs typeface="Arial"/>
                        </a:rPr>
                        <a:t>LI3678-SR</a:t>
                      </a:r>
                    </a:p>
                  </a:txBody>
                  <a:tcPr marL="68562" marR="68562" marT="137160" anchor="ctr" anchorCtr="1">
                    <a:solidFill>
                      <a:schemeClr val="accent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i="0" kern="1200" baseline="0" dirty="0" smtClean="0">
                          <a:solidFill>
                            <a:schemeClr val="tx1"/>
                          </a:solidFill>
                          <a:latin typeface="+mn-lt"/>
                          <a:ea typeface="+mn-ea"/>
                          <a:cs typeface="Arial"/>
                        </a:rPr>
                        <a:t>LI3608-ER/</a:t>
                      </a:r>
                      <a:br>
                        <a:rPr lang="en-US" sz="1400" b="1" i="0" kern="1200" baseline="0" dirty="0" smtClean="0">
                          <a:solidFill>
                            <a:schemeClr val="tx1"/>
                          </a:solidFill>
                          <a:latin typeface="+mn-lt"/>
                          <a:ea typeface="+mn-ea"/>
                          <a:cs typeface="Arial"/>
                        </a:rPr>
                      </a:br>
                      <a:r>
                        <a:rPr lang="en-US" sz="1400" b="1" i="0" kern="1200" baseline="0" dirty="0" smtClean="0">
                          <a:solidFill>
                            <a:schemeClr val="tx1"/>
                          </a:solidFill>
                          <a:latin typeface="+mn-lt"/>
                          <a:ea typeface="+mn-ea"/>
                          <a:cs typeface="Arial"/>
                        </a:rPr>
                        <a:t>LI3678-ER</a:t>
                      </a:r>
                    </a:p>
                  </a:txBody>
                  <a:tcPr marL="68562" marR="68562" marT="137160" anchor="ctr">
                    <a:solidFill>
                      <a:schemeClr val="accent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i="0" kern="1200" baseline="0" dirty="0" smtClean="0">
                          <a:solidFill>
                            <a:schemeClr val="tx1"/>
                          </a:solidFill>
                          <a:latin typeface="+mn-lt"/>
                          <a:ea typeface="+mn-ea"/>
                          <a:cs typeface="Arial"/>
                        </a:rPr>
                        <a:t>DS3608-SR/</a:t>
                      </a:r>
                      <a:br>
                        <a:rPr lang="en-US" sz="1400" b="1" i="0" kern="1200" baseline="0" dirty="0" smtClean="0">
                          <a:solidFill>
                            <a:schemeClr val="tx1"/>
                          </a:solidFill>
                          <a:latin typeface="+mn-lt"/>
                          <a:ea typeface="+mn-ea"/>
                          <a:cs typeface="Arial"/>
                        </a:rPr>
                      </a:br>
                      <a:r>
                        <a:rPr lang="en-US" sz="1400" b="1" i="0" kern="1200" baseline="0" dirty="0" smtClean="0">
                          <a:solidFill>
                            <a:schemeClr val="tx1"/>
                          </a:solidFill>
                          <a:latin typeface="+mn-lt"/>
                          <a:ea typeface="+mn-ea"/>
                          <a:cs typeface="Arial"/>
                        </a:rPr>
                        <a:t>DS3678-SR</a:t>
                      </a:r>
                    </a:p>
                  </a:txBody>
                  <a:tcPr marL="68562" marR="68562" marT="137160" anchor="ctr">
                    <a:solidFill>
                      <a:schemeClr val="accent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i="0" kern="1200" baseline="0" dirty="0" smtClean="0">
                          <a:solidFill>
                            <a:schemeClr val="tx1"/>
                          </a:solidFill>
                          <a:latin typeface="+mn-lt"/>
                          <a:ea typeface="+mn-ea"/>
                          <a:cs typeface="Arial"/>
                        </a:rPr>
                        <a:t>DS3608-HP/</a:t>
                      </a:r>
                      <a:br>
                        <a:rPr lang="en-US" sz="1400" b="1" i="0" kern="1200" baseline="0" dirty="0" smtClean="0">
                          <a:solidFill>
                            <a:schemeClr val="tx1"/>
                          </a:solidFill>
                          <a:latin typeface="+mn-lt"/>
                          <a:ea typeface="+mn-ea"/>
                          <a:cs typeface="Arial"/>
                        </a:rPr>
                      </a:br>
                      <a:r>
                        <a:rPr lang="en-US" sz="1400" b="1" i="0" kern="1200" baseline="0" dirty="0" smtClean="0">
                          <a:solidFill>
                            <a:schemeClr val="tx1"/>
                          </a:solidFill>
                          <a:latin typeface="+mn-lt"/>
                          <a:ea typeface="+mn-ea"/>
                          <a:cs typeface="Arial"/>
                        </a:rPr>
                        <a:t>DS3678-HP</a:t>
                      </a:r>
                    </a:p>
                  </a:txBody>
                  <a:tcPr marL="68562" marR="68562" marT="137160" anchor="ctr">
                    <a:solidFill>
                      <a:schemeClr val="accent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i="0" kern="1200" baseline="0" dirty="0" smtClean="0">
                          <a:solidFill>
                            <a:schemeClr val="tx1"/>
                          </a:solidFill>
                          <a:latin typeface="+mn-lt"/>
                          <a:ea typeface="+mn-ea"/>
                          <a:cs typeface="Arial"/>
                        </a:rPr>
                        <a:t>DS3608-ER/</a:t>
                      </a:r>
                      <a:br>
                        <a:rPr lang="en-US" sz="1400" b="1" i="0" kern="1200" baseline="0" dirty="0" smtClean="0">
                          <a:solidFill>
                            <a:schemeClr val="tx1"/>
                          </a:solidFill>
                          <a:latin typeface="+mn-lt"/>
                          <a:ea typeface="+mn-ea"/>
                          <a:cs typeface="Arial"/>
                        </a:rPr>
                      </a:br>
                      <a:r>
                        <a:rPr lang="en-US" sz="1400" b="1" i="0" kern="1200" baseline="0" dirty="0" smtClean="0">
                          <a:solidFill>
                            <a:schemeClr val="tx1"/>
                          </a:solidFill>
                          <a:latin typeface="+mn-lt"/>
                          <a:ea typeface="+mn-ea"/>
                          <a:cs typeface="Arial"/>
                        </a:rPr>
                        <a:t>DS3678-ER</a:t>
                      </a:r>
                    </a:p>
                  </a:txBody>
                  <a:tcPr marL="68562" marR="68562" marT="137160" anchor="ctr">
                    <a:solidFill>
                      <a:schemeClr val="accent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i="0" kern="1200" baseline="0" dirty="0" smtClean="0">
                          <a:solidFill>
                            <a:schemeClr val="tx1"/>
                          </a:solidFill>
                          <a:latin typeface="+mn-lt"/>
                          <a:ea typeface="+mn-ea"/>
                          <a:cs typeface="Arial"/>
                        </a:rPr>
                        <a:t>DS3608-HD/</a:t>
                      </a:r>
                      <a:br>
                        <a:rPr lang="en-US" sz="1400" b="1" i="0" kern="1200" baseline="0" dirty="0" smtClean="0">
                          <a:solidFill>
                            <a:schemeClr val="tx1"/>
                          </a:solidFill>
                          <a:latin typeface="+mn-lt"/>
                          <a:ea typeface="+mn-ea"/>
                          <a:cs typeface="Arial"/>
                        </a:rPr>
                      </a:br>
                      <a:r>
                        <a:rPr lang="en-US" sz="1400" b="1" i="0" kern="1200" baseline="0" dirty="0" smtClean="0">
                          <a:solidFill>
                            <a:schemeClr val="tx1"/>
                          </a:solidFill>
                          <a:latin typeface="+mn-lt"/>
                          <a:ea typeface="+mn-ea"/>
                          <a:cs typeface="Arial"/>
                        </a:rPr>
                        <a:t>DS3678-HD</a:t>
                      </a:r>
                    </a:p>
                  </a:txBody>
                  <a:tcPr marL="68562" marR="68562" marT="137160" anchor="ctr">
                    <a:solidFill>
                      <a:schemeClr val="accent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i="0" kern="1200" baseline="0" dirty="0" smtClean="0">
                          <a:solidFill>
                            <a:schemeClr val="tx1"/>
                          </a:solidFill>
                          <a:latin typeface="+mn-lt"/>
                          <a:ea typeface="+mn-ea"/>
                          <a:cs typeface="Arial"/>
                        </a:rPr>
                        <a:t>DS3608-DP/</a:t>
                      </a:r>
                      <a:br>
                        <a:rPr lang="en-US" sz="1400" b="1" i="0" kern="1200" baseline="0" dirty="0" smtClean="0">
                          <a:solidFill>
                            <a:schemeClr val="tx1"/>
                          </a:solidFill>
                          <a:latin typeface="+mn-lt"/>
                          <a:ea typeface="+mn-ea"/>
                          <a:cs typeface="Arial"/>
                        </a:rPr>
                      </a:br>
                      <a:r>
                        <a:rPr lang="en-US" sz="1400" b="1" i="0" kern="1200" baseline="0" dirty="0" smtClean="0">
                          <a:solidFill>
                            <a:schemeClr val="tx1"/>
                          </a:solidFill>
                          <a:latin typeface="+mn-lt"/>
                          <a:ea typeface="+mn-ea"/>
                          <a:cs typeface="Arial"/>
                        </a:rPr>
                        <a:t>DS3678-DP</a:t>
                      </a:r>
                    </a:p>
                  </a:txBody>
                  <a:tcPr marL="68562" marR="68562" marT="137160" anchor="ctr">
                    <a:solidFill>
                      <a:schemeClr val="accent6"/>
                    </a:solidFill>
                  </a:tcPr>
                </a:tc>
              </a:tr>
              <a:tr h="357688">
                <a:tc gridSpan="8">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cap="all" dirty="0" smtClean="0">
                          <a:solidFill>
                            <a:schemeClr val="bg1"/>
                          </a:solidFill>
                          <a:latin typeface="Arial" charset="0"/>
                          <a:ea typeface="Arial" charset="0"/>
                          <a:cs typeface="Arial" charset="0"/>
                        </a:rPr>
                        <a:t>DATA CAPTURE</a:t>
                      </a:r>
                      <a:r>
                        <a:rPr lang="en-US" sz="1400" b="1" cap="all" baseline="0" dirty="0" smtClean="0">
                          <a:solidFill>
                            <a:schemeClr val="bg1"/>
                          </a:solidFill>
                          <a:latin typeface="Arial" charset="0"/>
                          <a:ea typeface="Arial" charset="0"/>
                          <a:cs typeface="Arial" charset="0"/>
                        </a:rPr>
                        <a:t> FEATURES</a:t>
                      </a:r>
                      <a:endParaRPr lang="en-US" sz="1400" b="1" cap="all" dirty="0" smtClean="0">
                        <a:solidFill>
                          <a:schemeClr val="bg1"/>
                        </a:solidFill>
                        <a:latin typeface="Arial" charset="0"/>
                        <a:ea typeface="Arial" charset="0"/>
                        <a:cs typeface="Arial" charset="0"/>
                      </a:endParaRPr>
                    </a:p>
                  </a:txBody>
                  <a:tcPr marL="68562" marR="68562" anchor="ctr">
                    <a:solidFill>
                      <a:schemeClr val="tx1">
                        <a:lumMod val="50000"/>
                        <a:lumOff val="50000"/>
                      </a:schemeClr>
                    </a:solidFill>
                  </a:tcPr>
                </a:tc>
                <a:tc hMerge="1">
                  <a:txBody>
                    <a:bodyPr/>
                    <a:lstStyle/>
                    <a:p>
                      <a:pPr algn="ctr" rtl="0"/>
                      <a:endParaRPr lang="en-US" sz="1400" b="1" i="0" kern="1200" baseline="0" dirty="0" smtClean="0">
                        <a:solidFill>
                          <a:schemeClr val="lt1"/>
                        </a:solidFill>
                        <a:latin typeface="Arial"/>
                        <a:ea typeface="+mn-ea"/>
                        <a:cs typeface="Arial"/>
                      </a:endParaRPr>
                    </a:p>
                  </a:txBody>
                  <a:tcPr marL="68562" marR="68562" marT="137160" anchor="ctr" anchorCtr="1">
                    <a:solidFill>
                      <a:schemeClr val="bg1">
                        <a:lumMod val="8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r>
              <a:tr h="711200">
                <a:tc>
                  <a:txBody>
                    <a:bodyPr/>
                    <a:lstStyle/>
                    <a:p>
                      <a:r>
                        <a:rPr lang="en-US" sz="1400" b="1" baseline="0" dirty="0" smtClean="0">
                          <a:latin typeface="Arial" charset="0"/>
                          <a:ea typeface="Arial" charset="0"/>
                          <a:cs typeface="Arial" charset="0"/>
                        </a:rPr>
                        <a:t>Read Range</a:t>
                      </a:r>
                      <a:endParaRPr lang="en-US" sz="1400" b="1" baseline="0" dirty="0">
                        <a:latin typeface="Arial" charset="0"/>
                        <a:ea typeface="Arial" charset="0"/>
                        <a:cs typeface="Arial" charset="0"/>
                      </a:endParaRPr>
                    </a:p>
                  </a:txBody>
                  <a:tcPr marL="68562" marR="68562" anchor="ctr">
                    <a:solidFill>
                      <a:schemeClr val="bg1">
                        <a:lumMod val="75000"/>
                      </a:schemeClr>
                    </a:solidFill>
                  </a:tcPr>
                </a:tc>
                <a:tc>
                  <a:txBody>
                    <a:bodyPr/>
                    <a:lstStyle/>
                    <a:p>
                      <a:pPr algn="ctr"/>
                      <a:r>
                        <a:rPr lang="en-US" sz="1200" b="0" i="0" u="none" strike="noStrike" kern="1200" baseline="0" dirty="0" smtClean="0">
                          <a:solidFill>
                            <a:schemeClr val="dk1"/>
                          </a:solidFill>
                          <a:latin typeface="+mn-lt"/>
                          <a:ea typeface="+mn-ea"/>
                          <a:cs typeface="+mn-cs"/>
                        </a:rPr>
                        <a:t>Near contact </a:t>
                      </a:r>
                      <a:br>
                        <a:rPr lang="en-US" sz="1200" b="0" i="0" u="none" strike="noStrike" kern="1200" baseline="0" dirty="0" smtClean="0">
                          <a:solidFill>
                            <a:schemeClr val="dk1"/>
                          </a:solidFill>
                          <a:latin typeface="+mn-lt"/>
                          <a:ea typeface="+mn-ea"/>
                          <a:cs typeface="+mn-cs"/>
                        </a:rPr>
                      </a:br>
                      <a:r>
                        <a:rPr lang="en-US" sz="1200" b="0" i="0" u="none" strike="noStrike" kern="1200" baseline="0" dirty="0" smtClean="0">
                          <a:solidFill>
                            <a:schemeClr val="dk1"/>
                          </a:solidFill>
                          <a:latin typeface="+mn-lt"/>
                          <a:ea typeface="+mn-ea"/>
                          <a:cs typeface="+mn-cs"/>
                        </a:rPr>
                        <a:t>to 3.5 ft./1 m</a:t>
                      </a:r>
                      <a:endParaRPr lang="en-US" sz="1200" b="1" i="0" kern="1200" baseline="0" dirty="0" smtClean="0">
                        <a:solidFill>
                          <a:schemeClr val="lt1"/>
                        </a:solidFill>
                        <a:latin typeface="+mn-lt"/>
                        <a:ea typeface="+mn-ea"/>
                        <a:cs typeface="Arial"/>
                      </a:endParaRPr>
                    </a:p>
                  </a:txBody>
                  <a:tcPr marL="68562" marR="68562" marT="137160" anchor="ctr" anchorCtr="1">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dk1"/>
                          </a:solidFill>
                          <a:latin typeface="+mn-lt"/>
                          <a:ea typeface="+mn-ea"/>
                          <a:cs typeface="+mn-cs"/>
                        </a:rPr>
                        <a:t>From 2 in./</a:t>
                      </a:r>
                      <a:br>
                        <a:rPr lang="en-US" sz="1200" b="0" i="0" u="none" strike="noStrike" kern="1200" baseline="0" dirty="0" smtClean="0">
                          <a:solidFill>
                            <a:schemeClr val="dk1"/>
                          </a:solidFill>
                          <a:latin typeface="+mn-lt"/>
                          <a:ea typeface="+mn-ea"/>
                          <a:cs typeface="+mn-cs"/>
                        </a:rPr>
                      </a:br>
                      <a:r>
                        <a:rPr lang="en-US" sz="1200" b="0" i="0" u="none" strike="noStrike" kern="1200" baseline="0" dirty="0" smtClean="0">
                          <a:solidFill>
                            <a:schemeClr val="dk1"/>
                          </a:solidFill>
                          <a:latin typeface="+mn-lt"/>
                          <a:ea typeface="+mn-ea"/>
                          <a:cs typeface="+mn-cs"/>
                        </a:rPr>
                        <a:t>5.1 cm to </a:t>
                      </a:r>
                      <a:br>
                        <a:rPr lang="en-US" sz="1200" b="0" i="0" u="none" strike="noStrike" kern="1200" baseline="0" dirty="0" smtClean="0">
                          <a:solidFill>
                            <a:schemeClr val="dk1"/>
                          </a:solidFill>
                          <a:latin typeface="+mn-lt"/>
                          <a:ea typeface="+mn-ea"/>
                          <a:cs typeface="+mn-cs"/>
                        </a:rPr>
                      </a:br>
                      <a:r>
                        <a:rPr lang="en-US" sz="1200" b="0" i="0" u="none" strike="noStrike" kern="1200" baseline="0" dirty="0" smtClean="0">
                          <a:solidFill>
                            <a:schemeClr val="dk1"/>
                          </a:solidFill>
                          <a:latin typeface="+mn-lt"/>
                          <a:ea typeface="+mn-ea"/>
                          <a:cs typeface="+mn-cs"/>
                        </a:rPr>
                        <a:t>56 ft./17.1 m</a:t>
                      </a:r>
                      <a:endParaRPr lang="en-US" sz="12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a:txBody>
                    <a:bodyPr/>
                    <a:lstStyle/>
                    <a:p>
                      <a:pPr algn="ctr"/>
                      <a:r>
                        <a:rPr lang="en-US" sz="1200" b="0" i="0" u="none" strike="noStrike" kern="1200" baseline="0" dirty="0" smtClean="0">
                          <a:solidFill>
                            <a:schemeClr val="dk1"/>
                          </a:solidFill>
                          <a:latin typeface="+mn-lt"/>
                          <a:ea typeface="+mn-ea"/>
                          <a:cs typeface="+mn-cs"/>
                        </a:rPr>
                        <a:t>Near contact </a:t>
                      </a:r>
                      <a:br>
                        <a:rPr lang="en-US" sz="1200" b="0" i="0" u="none" strike="noStrike" kern="1200" baseline="0" dirty="0" smtClean="0">
                          <a:solidFill>
                            <a:schemeClr val="dk1"/>
                          </a:solidFill>
                          <a:latin typeface="+mn-lt"/>
                          <a:ea typeface="+mn-ea"/>
                          <a:cs typeface="+mn-cs"/>
                        </a:rPr>
                      </a:br>
                      <a:r>
                        <a:rPr lang="en-US" sz="1200" b="0" i="0" u="none" strike="noStrike" kern="1200" baseline="0" dirty="0" smtClean="0">
                          <a:solidFill>
                            <a:schemeClr val="dk1"/>
                          </a:solidFill>
                          <a:latin typeface="+mn-lt"/>
                          <a:ea typeface="+mn-ea"/>
                          <a:cs typeface="+mn-cs"/>
                        </a:rPr>
                        <a:t>to nearly</a:t>
                      </a:r>
                    </a:p>
                    <a:p>
                      <a:pPr algn="ctr"/>
                      <a:r>
                        <a:rPr lang="en-US" sz="1200" b="0" i="0" u="none" strike="noStrike" kern="1200" baseline="0" dirty="0" smtClean="0">
                          <a:solidFill>
                            <a:schemeClr val="dk1"/>
                          </a:solidFill>
                          <a:latin typeface="+mn-lt"/>
                          <a:ea typeface="+mn-ea"/>
                          <a:cs typeface="+mn-cs"/>
                        </a:rPr>
                        <a:t>5 ft./1.5 m</a:t>
                      </a:r>
                      <a:endParaRPr lang="en-US" sz="12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a:txBody>
                    <a:bodyPr/>
                    <a:lstStyle/>
                    <a:p>
                      <a:pPr algn="ctr"/>
                      <a:r>
                        <a:rPr lang="en-US" sz="1200" b="0" i="0" u="none" strike="noStrike" kern="1200" baseline="0" dirty="0" smtClean="0">
                          <a:solidFill>
                            <a:schemeClr val="dk1"/>
                          </a:solidFill>
                          <a:latin typeface="+mn-lt"/>
                          <a:ea typeface="+mn-ea"/>
                          <a:cs typeface="+mn-cs"/>
                        </a:rPr>
                        <a:t>Near contact </a:t>
                      </a:r>
                      <a:br>
                        <a:rPr lang="en-US" sz="1200" b="0" i="0" u="none" strike="noStrike" kern="1200" baseline="0" dirty="0" smtClean="0">
                          <a:solidFill>
                            <a:schemeClr val="dk1"/>
                          </a:solidFill>
                          <a:latin typeface="+mn-lt"/>
                          <a:ea typeface="+mn-ea"/>
                          <a:cs typeface="+mn-cs"/>
                        </a:rPr>
                      </a:br>
                      <a:r>
                        <a:rPr lang="en-US" sz="1200" b="0" i="0" u="none" strike="noStrike" kern="1200" baseline="0" dirty="0" smtClean="0">
                          <a:solidFill>
                            <a:schemeClr val="dk1"/>
                          </a:solidFill>
                          <a:latin typeface="+mn-lt"/>
                          <a:ea typeface="+mn-ea"/>
                          <a:cs typeface="+mn-cs"/>
                        </a:rPr>
                        <a:t>to nearly</a:t>
                      </a:r>
                    </a:p>
                    <a:p>
                      <a:pPr algn="ctr"/>
                      <a:r>
                        <a:rPr lang="en-US" sz="1200" b="0" i="0" u="none" strike="noStrike" kern="1200" baseline="0" dirty="0" smtClean="0">
                          <a:solidFill>
                            <a:schemeClr val="dk1"/>
                          </a:solidFill>
                          <a:latin typeface="+mn-lt"/>
                          <a:ea typeface="+mn-ea"/>
                          <a:cs typeface="+mn-cs"/>
                        </a:rPr>
                        <a:t>7 ft./2.1 m</a:t>
                      </a:r>
                      <a:endParaRPr lang="en-US" sz="12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a:txBody>
                    <a:bodyPr/>
                    <a:lstStyle/>
                    <a:p>
                      <a:pPr algn="ctr"/>
                      <a:r>
                        <a:rPr lang="sk-SK" sz="1200" b="0" i="0" u="none" strike="noStrike" kern="1200" baseline="0" dirty="0" err="1" smtClean="0">
                          <a:solidFill>
                            <a:schemeClr val="dk1"/>
                          </a:solidFill>
                          <a:latin typeface="+mn-lt"/>
                          <a:ea typeface="+mn-ea"/>
                          <a:cs typeface="+mn-cs"/>
                        </a:rPr>
                        <a:t>From</a:t>
                      </a:r>
                      <a:r>
                        <a:rPr lang="sk-SK" sz="1200" b="0" i="0" u="none" strike="noStrike" kern="1200" baseline="0" dirty="0" smtClean="0">
                          <a:solidFill>
                            <a:schemeClr val="dk1"/>
                          </a:solidFill>
                          <a:latin typeface="+mn-lt"/>
                          <a:ea typeface="+mn-ea"/>
                          <a:cs typeface="+mn-cs"/>
                        </a:rPr>
                        <a:t> 3 in./</a:t>
                      </a:r>
                      <a:br>
                        <a:rPr lang="sk-SK" sz="1200" b="0" i="0" u="none" strike="noStrike" kern="1200" baseline="0" dirty="0" smtClean="0">
                          <a:solidFill>
                            <a:schemeClr val="dk1"/>
                          </a:solidFill>
                          <a:latin typeface="+mn-lt"/>
                          <a:ea typeface="+mn-ea"/>
                          <a:cs typeface="+mn-cs"/>
                        </a:rPr>
                      </a:br>
                      <a:r>
                        <a:rPr lang="sk-SK" sz="1200" b="0" i="0" u="none" strike="noStrike" kern="1200" baseline="0" dirty="0" smtClean="0">
                          <a:solidFill>
                            <a:schemeClr val="dk1"/>
                          </a:solidFill>
                          <a:latin typeface="+mn-lt"/>
                          <a:ea typeface="+mn-ea"/>
                          <a:cs typeface="+mn-cs"/>
                        </a:rPr>
                        <a:t>7.6 cm to</a:t>
                      </a:r>
                    </a:p>
                    <a:p>
                      <a:pPr algn="ctr"/>
                      <a:r>
                        <a:rPr lang="sk-SK" sz="1200" b="0" i="0" u="none" strike="noStrike" kern="1200" baseline="0" dirty="0" smtClean="0">
                          <a:solidFill>
                            <a:schemeClr val="dk1"/>
                          </a:solidFill>
                          <a:latin typeface="+mn-lt"/>
                          <a:ea typeface="+mn-ea"/>
                          <a:cs typeface="+mn-cs"/>
                        </a:rPr>
                        <a:t>70 </a:t>
                      </a:r>
                      <a:r>
                        <a:rPr lang="sk-SK" sz="1200" b="0" i="0" u="none" strike="noStrike" kern="1200" baseline="0" dirty="0" err="1" smtClean="0">
                          <a:solidFill>
                            <a:schemeClr val="dk1"/>
                          </a:solidFill>
                          <a:latin typeface="+mn-lt"/>
                          <a:ea typeface="+mn-ea"/>
                          <a:cs typeface="+mn-cs"/>
                        </a:rPr>
                        <a:t>ft</a:t>
                      </a:r>
                      <a:r>
                        <a:rPr lang="sk-SK" sz="1200" b="0" i="0" u="none" strike="noStrike" kern="1200" baseline="0" dirty="0" smtClean="0">
                          <a:solidFill>
                            <a:schemeClr val="dk1"/>
                          </a:solidFill>
                          <a:latin typeface="+mn-lt"/>
                          <a:ea typeface="+mn-ea"/>
                          <a:cs typeface="+mn-cs"/>
                        </a:rPr>
                        <a:t>./21.4 m</a:t>
                      </a:r>
                      <a:endParaRPr lang="en-US" sz="12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a:txBody>
                    <a:bodyPr/>
                    <a:lstStyle/>
                    <a:p>
                      <a:pPr algn="ctr"/>
                      <a:r>
                        <a:rPr lang="sk-SK" sz="1200" b="0" i="0" u="none" strike="noStrike" kern="1200" baseline="0" dirty="0" err="1" smtClean="0">
                          <a:solidFill>
                            <a:schemeClr val="dk1"/>
                          </a:solidFill>
                          <a:latin typeface="+mn-lt"/>
                          <a:ea typeface="+mn-ea"/>
                          <a:cs typeface="+mn-cs"/>
                        </a:rPr>
                        <a:t>From</a:t>
                      </a:r>
                      <a:r>
                        <a:rPr lang="sk-SK" sz="1200" b="0" i="0" u="none" strike="noStrike" kern="1200" baseline="0" dirty="0" smtClean="0">
                          <a:solidFill>
                            <a:schemeClr val="dk1"/>
                          </a:solidFill>
                          <a:latin typeface="+mn-lt"/>
                          <a:ea typeface="+mn-ea"/>
                          <a:cs typeface="+mn-cs"/>
                        </a:rPr>
                        <a:t> 2.2 in./</a:t>
                      </a:r>
                      <a:br>
                        <a:rPr lang="sk-SK" sz="1200" b="0" i="0" u="none" strike="noStrike" kern="1200" baseline="0" dirty="0" smtClean="0">
                          <a:solidFill>
                            <a:schemeClr val="dk1"/>
                          </a:solidFill>
                          <a:latin typeface="+mn-lt"/>
                          <a:ea typeface="+mn-ea"/>
                          <a:cs typeface="+mn-cs"/>
                        </a:rPr>
                      </a:br>
                      <a:r>
                        <a:rPr lang="sk-SK" sz="1200" b="0" i="0" u="none" strike="noStrike" kern="1200" baseline="0" dirty="0" smtClean="0">
                          <a:solidFill>
                            <a:schemeClr val="dk1"/>
                          </a:solidFill>
                          <a:latin typeface="+mn-lt"/>
                          <a:ea typeface="+mn-ea"/>
                          <a:cs typeface="+mn-cs"/>
                        </a:rPr>
                        <a:t>5.6 cm to</a:t>
                      </a:r>
                    </a:p>
                    <a:p>
                      <a:pPr algn="ctr"/>
                      <a:r>
                        <a:rPr lang="sk-SK" sz="1200" b="0" i="0" u="none" strike="noStrike" kern="1200" baseline="0" dirty="0" smtClean="0">
                          <a:solidFill>
                            <a:schemeClr val="dk1"/>
                          </a:solidFill>
                          <a:latin typeface="+mn-lt"/>
                          <a:ea typeface="+mn-ea"/>
                          <a:cs typeface="+mn-cs"/>
                        </a:rPr>
                        <a:t>26 in./66 cm</a:t>
                      </a:r>
                      <a:endParaRPr lang="en-US" sz="12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dk1"/>
                          </a:solidFill>
                          <a:latin typeface="+mn-lt"/>
                          <a:ea typeface="+mn-ea"/>
                          <a:cs typeface="+mn-cs"/>
                        </a:rPr>
                        <a:t>From 1 in./2.5 cm to 5.8 in./14.7 cm</a:t>
                      </a:r>
                      <a:endParaRPr lang="en-US" sz="12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r>
              <a:tr h="551180">
                <a:tc>
                  <a:txBody>
                    <a:bodyPr/>
                    <a:lstStyle/>
                    <a:p>
                      <a:r>
                        <a:rPr lang="en-US" sz="1400" b="1" baseline="0" dirty="0" smtClean="0">
                          <a:latin typeface="Arial" charset="0"/>
                          <a:ea typeface="Arial" charset="0"/>
                          <a:cs typeface="Arial" charset="0"/>
                        </a:rPr>
                        <a:t>1D</a:t>
                      </a:r>
                      <a:endParaRPr lang="en-US" sz="1400" b="1" baseline="0" dirty="0">
                        <a:latin typeface="Arial" charset="0"/>
                        <a:ea typeface="Arial" charset="0"/>
                        <a:cs typeface="Arial" charset="0"/>
                      </a:endParaRPr>
                    </a:p>
                  </a:txBody>
                  <a:tcPr marL="68562" marR="68562" anchor="ctr">
                    <a:solidFill>
                      <a:schemeClr val="bg1">
                        <a:lumMod val="75000"/>
                      </a:schemeClr>
                    </a:solidFill>
                  </a:tcPr>
                </a:tc>
                <a:tc>
                  <a:txBody>
                    <a:bodyPr/>
                    <a:lstStyle/>
                    <a:p>
                      <a:pPr algn="ctr" rtl="0"/>
                      <a:r>
                        <a:rPr lang="en-US" sz="1600" b="1" i="0" kern="1200" baseline="0" dirty="0" smtClean="0">
                          <a:solidFill>
                            <a:srgbClr val="007CB0"/>
                          </a:solidFill>
                          <a:latin typeface="Arial"/>
                          <a:ea typeface="+mn-ea"/>
                          <a:cs typeface="Arial"/>
                        </a:rPr>
                        <a:t>●</a:t>
                      </a:r>
                    </a:p>
                  </a:txBody>
                  <a:tcPr marL="68562" marR="68562" marT="137160" anchor="ctr" anchorCtr="1">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r>
              <a:tr h="508000">
                <a:tc>
                  <a:txBody>
                    <a:bodyPr/>
                    <a:lstStyle/>
                    <a:p>
                      <a:r>
                        <a:rPr lang="en-US" sz="1400" b="1" baseline="0" dirty="0" smtClean="0">
                          <a:latin typeface="Arial" charset="0"/>
                          <a:ea typeface="Arial" charset="0"/>
                          <a:cs typeface="Arial" charset="0"/>
                        </a:rPr>
                        <a:t>2D</a:t>
                      </a:r>
                      <a:endParaRPr lang="en-US" sz="1400" b="1" baseline="0" dirty="0">
                        <a:latin typeface="Arial" charset="0"/>
                        <a:ea typeface="Arial" charset="0"/>
                        <a:cs typeface="Arial" charset="0"/>
                      </a:endParaRPr>
                    </a:p>
                  </a:txBody>
                  <a:tcPr marL="68562" marR="68562" anchor="ctr">
                    <a:solidFill>
                      <a:schemeClr val="bg1">
                        <a:lumMod val="75000"/>
                      </a:schemeClr>
                    </a:solidFill>
                  </a:tcPr>
                </a:tc>
                <a:tc>
                  <a:txBody>
                    <a:bodyPr/>
                    <a:lstStyle/>
                    <a:p>
                      <a:pPr algn="ctr" rtl="0"/>
                      <a:endParaRPr lang="en-US" sz="1200" b="1" i="0" kern="1200" baseline="0" dirty="0" smtClean="0">
                        <a:solidFill>
                          <a:schemeClr val="lt1"/>
                        </a:solidFill>
                        <a:latin typeface="Arial"/>
                        <a:ea typeface="+mn-ea"/>
                        <a:cs typeface="Arial"/>
                      </a:endParaRPr>
                    </a:p>
                  </a:txBody>
                  <a:tcPr marL="68562" marR="68562" marT="137160" anchor="ctr" anchorCtr="1">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r>
              <a:tr h="508000">
                <a:tc>
                  <a:txBody>
                    <a:bodyPr/>
                    <a:lstStyle/>
                    <a:p>
                      <a:r>
                        <a:rPr lang="en-US" sz="1400" b="1" baseline="0" dirty="0" smtClean="0">
                          <a:latin typeface="Arial" charset="0"/>
                          <a:ea typeface="Arial" charset="0"/>
                          <a:cs typeface="Arial" charset="0"/>
                        </a:rPr>
                        <a:t>Basic Image Capture</a:t>
                      </a:r>
                      <a:endParaRPr lang="en-US" sz="1400" b="1" baseline="0" dirty="0">
                        <a:latin typeface="Arial" charset="0"/>
                        <a:ea typeface="Arial" charset="0"/>
                        <a:cs typeface="Arial" charset="0"/>
                      </a:endParaRPr>
                    </a:p>
                  </a:txBody>
                  <a:tcPr marL="68562" marR="68562" anchor="ctr">
                    <a:solidFill>
                      <a:schemeClr val="bg1">
                        <a:lumMod val="75000"/>
                      </a:schemeClr>
                    </a:solidFill>
                  </a:tcPr>
                </a:tc>
                <a:tc>
                  <a:txBody>
                    <a:bodyPr/>
                    <a:lstStyle/>
                    <a:p>
                      <a:pPr algn="ctr" rtl="0"/>
                      <a:endParaRPr lang="en-US" sz="1200" b="1" i="0" kern="1200" baseline="0" dirty="0" smtClean="0">
                        <a:solidFill>
                          <a:schemeClr val="lt1"/>
                        </a:solidFill>
                        <a:latin typeface="Arial"/>
                        <a:ea typeface="+mn-ea"/>
                        <a:cs typeface="Arial"/>
                      </a:endParaRPr>
                    </a:p>
                  </a:txBody>
                  <a:tcPr marL="68562" marR="68562" marT="137160" anchor="ctr" anchorCtr="1">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r>
              <a:tr h="508000">
                <a:tc>
                  <a:txBody>
                    <a:bodyPr/>
                    <a:lstStyle/>
                    <a:p>
                      <a:r>
                        <a:rPr lang="en-US" sz="1400" b="1" baseline="0" dirty="0" smtClean="0">
                          <a:latin typeface="Arial" charset="0"/>
                          <a:ea typeface="Arial" charset="0"/>
                          <a:cs typeface="Arial" charset="0"/>
                        </a:rPr>
                        <a:t>Advanced Image Capture</a:t>
                      </a:r>
                      <a:endParaRPr lang="en-US" sz="1400" b="1" baseline="0" dirty="0">
                        <a:latin typeface="Arial" charset="0"/>
                        <a:ea typeface="Arial" charset="0"/>
                        <a:cs typeface="Arial" charset="0"/>
                      </a:endParaRPr>
                    </a:p>
                  </a:txBody>
                  <a:tcPr marL="68562" marR="68562" anchor="ctr">
                    <a:solidFill>
                      <a:schemeClr val="bg1">
                        <a:lumMod val="75000"/>
                      </a:schemeClr>
                    </a:solidFill>
                  </a:tcPr>
                </a:tc>
                <a:tc>
                  <a:txBody>
                    <a:bodyPr/>
                    <a:lstStyle/>
                    <a:p>
                      <a:pPr algn="ctr" rtl="0"/>
                      <a:endParaRPr lang="en-US" sz="1200" b="1" i="0" kern="1200" baseline="0" dirty="0" smtClean="0">
                        <a:solidFill>
                          <a:schemeClr val="lt1"/>
                        </a:solidFill>
                        <a:latin typeface="Arial"/>
                        <a:ea typeface="+mn-ea"/>
                        <a:cs typeface="Arial"/>
                      </a:endParaRPr>
                    </a:p>
                  </a:txBody>
                  <a:tcPr marL="68562" marR="68562" marT="137160" anchor="ctr" anchorCtr="1">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a:txBody>
                    <a:bodyPr/>
                    <a:lstStyle/>
                    <a:p>
                      <a:pPr algn="ctr"/>
                      <a:endParaRPr lang="en-US" sz="16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c>
                  <a:txBody>
                    <a:bodyPr/>
                    <a:lstStyle/>
                    <a:p>
                      <a:pPr algn="ctr"/>
                      <a:endParaRPr lang="en-US" sz="16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a:txBody>
                    <a:bodyPr/>
                    <a:lstStyle/>
                    <a:p>
                      <a:pPr algn="ctr"/>
                      <a:endParaRPr lang="en-US" sz="16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a:txBody>
                    <a:bodyPr/>
                    <a:lstStyle/>
                    <a:p>
                      <a:pPr algn="ctr"/>
                      <a:endParaRPr lang="en-US" sz="16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r>
              <a:tr h="508000">
                <a:tc>
                  <a:txBody>
                    <a:bodyPr/>
                    <a:lstStyle/>
                    <a:p>
                      <a:r>
                        <a:rPr lang="en-US" sz="1400" b="1" baseline="0" dirty="0" smtClean="0">
                          <a:latin typeface="Arial" charset="0"/>
                          <a:ea typeface="Arial" charset="0"/>
                          <a:cs typeface="Arial" charset="0"/>
                        </a:rPr>
                        <a:t>DPM</a:t>
                      </a:r>
                      <a:endParaRPr lang="en-US" sz="1400" b="1" baseline="0" dirty="0">
                        <a:latin typeface="Arial" charset="0"/>
                        <a:ea typeface="Arial" charset="0"/>
                        <a:cs typeface="Arial" charset="0"/>
                      </a:endParaRPr>
                    </a:p>
                  </a:txBody>
                  <a:tcPr marL="68562" marR="68562" anchor="ctr">
                    <a:solidFill>
                      <a:schemeClr val="bg1">
                        <a:lumMod val="75000"/>
                      </a:schemeClr>
                    </a:solidFill>
                  </a:tcPr>
                </a:tc>
                <a:tc>
                  <a:txBody>
                    <a:bodyPr/>
                    <a:lstStyle/>
                    <a:p>
                      <a:pPr algn="ctr" rtl="0"/>
                      <a:endParaRPr lang="en-US" sz="1200" b="1" i="0" kern="1200" baseline="0" dirty="0" smtClean="0">
                        <a:solidFill>
                          <a:schemeClr val="lt1"/>
                        </a:solidFill>
                        <a:latin typeface="Arial"/>
                        <a:ea typeface="+mn-ea"/>
                        <a:cs typeface="Arial"/>
                      </a:endParaRPr>
                    </a:p>
                  </a:txBody>
                  <a:tcPr marL="68562" marR="68562" marT="137160" anchor="ctr" anchorCtr="1">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a:txBody>
                    <a:bodyPr/>
                    <a:lstStyle/>
                    <a:p>
                      <a:pPr algn="ctr"/>
                      <a:endParaRPr lang="en-US" sz="16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a:txBody>
                    <a:bodyPr/>
                    <a:lstStyle/>
                    <a:p>
                      <a:pPr algn="ctr"/>
                      <a:endParaRPr lang="en-US" sz="16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a:txBody>
                    <a:bodyPr/>
                    <a:lstStyle/>
                    <a:p>
                      <a:pPr algn="ctr"/>
                      <a:endParaRPr lang="en-US" sz="16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a:txBody>
                    <a:bodyPr/>
                    <a:lstStyle/>
                    <a:p>
                      <a:pPr algn="ctr"/>
                      <a:endParaRPr lang="en-US" sz="16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r>
              <a:tr h="508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baseline="0" dirty="0" smtClean="0">
                          <a:latin typeface="Arial" charset="0"/>
                          <a:ea typeface="Arial" charset="0"/>
                          <a:cs typeface="Arial" charset="0"/>
                        </a:rPr>
                        <a:t>High Density Marks</a:t>
                      </a:r>
                    </a:p>
                  </a:txBody>
                  <a:tcPr marL="68562" marR="68562" anchor="ctr">
                    <a:solidFill>
                      <a:schemeClr val="bg1">
                        <a:lumMod val="75000"/>
                      </a:schemeClr>
                    </a:solidFill>
                  </a:tcPr>
                </a:tc>
                <a:tc>
                  <a:txBody>
                    <a:bodyPr/>
                    <a:lstStyle/>
                    <a:p>
                      <a:pPr algn="ctr" rtl="0"/>
                      <a:endParaRPr lang="en-US" sz="1200" b="1" i="0" kern="1200" baseline="0" dirty="0" smtClean="0">
                        <a:solidFill>
                          <a:schemeClr val="lt1"/>
                        </a:solidFill>
                        <a:latin typeface="Arial"/>
                        <a:ea typeface="+mn-ea"/>
                        <a:cs typeface="Arial"/>
                      </a:endParaRPr>
                    </a:p>
                  </a:txBody>
                  <a:tcPr marL="68562" marR="68562" marT="137160" anchor="ctr" anchorCtr="1">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a:txBody>
                    <a:bodyPr/>
                    <a:lstStyle/>
                    <a:p>
                      <a:pPr algn="ctr"/>
                      <a:endParaRPr lang="en-US" sz="16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a:txBody>
                    <a:bodyPr/>
                    <a:lstStyle/>
                    <a:p>
                      <a:pPr algn="ctr"/>
                      <a:endParaRPr lang="en-US" sz="16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a:txBody>
                    <a:bodyPr/>
                    <a:lstStyle/>
                    <a:p>
                      <a:pPr algn="ctr"/>
                      <a:endParaRPr lang="en-US" sz="16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r>
            </a:tbl>
          </a:graphicData>
        </a:graphic>
      </p:graphicFrame>
      <p:sp>
        <p:nvSpPr>
          <p:cNvPr id="6" name="Title 1"/>
          <p:cNvSpPr txBox="1">
            <a:spLocks/>
          </p:cNvSpPr>
          <p:nvPr/>
        </p:nvSpPr>
        <p:spPr bwMode="auto">
          <a:xfrm>
            <a:off x="395183" y="1016000"/>
            <a:ext cx="845917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eaLnBrk="0" hangingPunct="0">
              <a:defRPr sz="2400">
                <a:solidFill>
                  <a:schemeClr val="tx1"/>
                </a:solidFill>
                <a:latin typeface="Arial" charset="0"/>
                <a:ea typeface="MS PGothic" charset="-128"/>
                <a:cs typeface="MS PGothic" charset="-128"/>
                <a:sym typeface="Arial" charset="0"/>
              </a:defRPr>
            </a:lvl1pPr>
            <a:lvl2pPr marL="37931725" indent="-37474525" eaLnBrk="0" hangingPunct="0">
              <a:defRPr sz="2400">
                <a:solidFill>
                  <a:schemeClr val="tx1"/>
                </a:solidFill>
                <a:latin typeface="Arial" charset="0"/>
                <a:ea typeface="MS PGothic" charset="-128"/>
                <a:cs typeface="MS PGothic" charset="-128"/>
                <a:sym typeface="Arial" charset="0"/>
              </a:defRPr>
            </a:lvl2pPr>
            <a:lvl3pPr eaLnBrk="0" hangingPunct="0">
              <a:defRPr sz="2400">
                <a:solidFill>
                  <a:schemeClr val="tx1"/>
                </a:solidFill>
                <a:latin typeface="Arial" charset="0"/>
                <a:ea typeface="MS PGothic" charset="-128"/>
                <a:cs typeface="MS PGothic" charset="-128"/>
                <a:sym typeface="Arial" charset="0"/>
              </a:defRPr>
            </a:lvl3pPr>
            <a:lvl4pPr eaLnBrk="0" hangingPunct="0">
              <a:defRPr sz="2400">
                <a:solidFill>
                  <a:schemeClr val="tx1"/>
                </a:solidFill>
                <a:latin typeface="Arial" charset="0"/>
                <a:ea typeface="MS PGothic" charset="-128"/>
                <a:cs typeface="MS PGothic" charset="-128"/>
                <a:sym typeface="Arial" charset="0"/>
              </a:defRPr>
            </a:lvl4pPr>
            <a:lvl5pPr eaLnBrk="0" hangingPunct="0">
              <a:defRPr sz="2400">
                <a:solidFill>
                  <a:schemeClr val="tx1"/>
                </a:solidFill>
                <a:latin typeface="Arial" charset="0"/>
                <a:ea typeface="MS PGothic" charset="-128"/>
                <a:cs typeface="MS PGothic" charset="-128"/>
                <a:sym typeface="Arial" charset="0"/>
              </a:defRPr>
            </a:lvl5pPr>
            <a:lvl6pPr marL="4572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6pPr>
            <a:lvl7pPr marL="9144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7pPr>
            <a:lvl8pPr marL="13716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8pPr>
            <a:lvl9pPr marL="18288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9pPr>
          </a:lstStyle>
          <a:p>
            <a:pPr eaLnBrk="1" hangingPunct="1"/>
            <a:r>
              <a:rPr lang="en-US" altLang="en-US" b="1" dirty="0" smtClean="0">
                <a:ea typeface="ＭＳ Ｐゴシック" charset="-128"/>
              </a:rPr>
              <a:t>Zebra 3600 Series Family (continued) </a:t>
            </a:r>
            <a:endParaRPr lang="en-US" altLang="en-US" b="1" dirty="0">
              <a:ea typeface="ＭＳ Ｐゴシック" charset="-128"/>
            </a:endParaRPr>
          </a:p>
        </p:txBody>
      </p:sp>
      <p:sp>
        <p:nvSpPr>
          <p:cNvPr id="2" name="TextBox 1"/>
          <p:cNvSpPr txBox="1"/>
          <p:nvPr/>
        </p:nvSpPr>
        <p:spPr>
          <a:xfrm>
            <a:off x="3242419" y="-2314575"/>
            <a:ext cx="184683" cy="369332"/>
          </a:xfrm>
          <a:prstGeom prst="rect">
            <a:avLst/>
          </a:prstGeom>
          <a:noFill/>
        </p:spPr>
        <p:txBody>
          <a:bodyPr wrap="none" rtlCol="0">
            <a:spAutoFit/>
          </a:bodyPr>
          <a:lstStyle/>
          <a:p>
            <a:endParaRPr lang="en-US" dirty="0"/>
          </a:p>
        </p:txBody>
      </p:sp>
      <p:sp>
        <p:nvSpPr>
          <p:cNvPr id="11" name="Slide Number Placeholder 4"/>
          <p:cNvSpPr txBox="1">
            <a:spLocks/>
          </p:cNvSpPr>
          <p:nvPr/>
        </p:nvSpPr>
        <p:spPr bwMode="auto">
          <a:xfrm>
            <a:off x="11823700" y="6486525"/>
            <a:ext cx="352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914400" rtl="0" eaLnBrk="1" latinLnBrk="0" hangingPunct="1">
              <a:defRPr kern="1200">
                <a:solidFill>
                  <a:schemeClr val="tx1"/>
                </a:solidFill>
                <a:latin typeface="Arial" charset="0"/>
                <a:ea typeface="Arial" charset="0"/>
                <a:cs typeface="Arial" charset="0"/>
              </a:defRPr>
            </a:lvl6pPr>
            <a:lvl7pPr marL="2743200" algn="l" defTabSz="914400" rtl="0" eaLnBrk="1" latinLnBrk="0" hangingPunct="1">
              <a:defRPr kern="1200">
                <a:solidFill>
                  <a:schemeClr val="tx1"/>
                </a:solidFill>
                <a:latin typeface="Arial" charset="0"/>
                <a:ea typeface="Arial" charset="0"/>
                <a:cs typeface="Arial" charset="0"/>
              </a:defRPr>
            </a:lvl7pPr>
            <a:lvl8pPr marL="3200400" algn="l" defTabSz="914400" rtl="0" eaLnBrk="1" latinLnBrk="0" hangingPunct="1">
              <a:defRPr kern="1200">
                <a:solidFill>
                  <a:schemeClr val="tx1"/>
                </a:solidFill>
                <a:latin typeface="Arial" charset="0"/>
                <a:ea typeface="Arial" charset="0"/>
                <a:cs typeface="Arial" charset="0"/>
              </a:defRPr>
            </a:lvl8pPr>
            <a:lvl9pPr marL="3657600" algn="l" defTabSz="914400" rtl="0" eaLnBrk="1" latinLnBrk="0" hangingPunct="1">
              <a:defRPr kern="1200">
                <a:solidFill>
                  <a:schemeClr val="tx1"/>
                </a:solidFill>
                <a:latin typeface="Arial" charset="0"/>
                <a:ea typeface="Arial" charset="0"/>
                <a:cs typeface="Arial" charset="0"/>
              </a:defRPr>
            </a:lvl9pPr>
          </a:lstStyle>
          <a:p>
            <a:pPr algn="ctr" eaLnBrk="1" hangingPunct="1">
              <a:lnSpc>
                <a:spcPct val="100000"/>
              </a:lnSpc>
              <a:spcBef>
                <a:spcPct val="0"/>
              </a:spcBef>
              <a:buClrTx/>
              <a:buSzTx/>
              <a:buFontTx/>
              <a:buNone/>
            </a:pPr>
            <a:fld id="{05193F78-B42F-BD48-86B0-AACBC28DFAFC}" type="slidenum">
              <a:rPr lang="en-US" altLang="en-US" sz="800">
                <a:solidFill>
                  <a:srgbClr val="BFBFBF"/>
                </a:solidFill>
                <a:sym typeface="Arial" charset="0"/>
              </a:rPr>
              <a:pPr algn="ctr" eaLnBrk="1" hangingPunct="1">
                <a:lnSpc>
                  <a:spcPct val="100000"/>
                </a:lnSpc>
                <a:spcBef>
                  <a:spcPct val="0"/>
                </a:spcBef>
                <a:buClrTx/>
                <a:buSzTx/>
                <a:buFontTx/>
                <a:buNone/>
              </a:pPr>
              <a:t>10</a:t>
            </a:fld>
            <a:endParaRPr lang="en-US" altLang="en-US" sz="800" dirty="0">
              <a:solidFill>
                <a:srgbClr val="BFBFBF"/>
              </a:solidFill>
              <a:sym typeface="Arial" charset="0"/>
            </a:endParaRPr>
          </a:p>
        </p:txBody>
      </p:sp>
    </p:spTree>
    <p:extLst>
      <p:ext uri="{BB962C8B-B14F-4D97-AF65-F5344CB8AC3E}">
        <p14:creationId xmlns:p14="http://schemas.microsoft.com/office/powerpoint/2010/main" val="93089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ext uri="{D42A27DB-BD31-4B8C-83A1-F6EECF244321}">
                <p14:modId xmlns:p14="http://schemas.microsoft.com/office/powerpoint/2010/main" val="155039995"/>
              </p:ext>
            </p:extLst>
          </p:nvPr>
        </p:nvGraphicFramePr>
        <p:xfrm>
          <a:off x="458486" y="1562686"/>
          <a:ext cx="10996888" cy="3960076"/>
        </p:xfrm>
        <a:graphic>
          <a:graphicData uri="http://schemas.openxmlformats.org/drawingml/2006/table">
            <a:tbl>
              <a:tblPr firstRow="1" bandRow="1">
                <a:tableStyleId>{073A0DAA-6AF3-43AB-8588-CEC1D06C72B9}</a:tableStyleId>
              </a:tblPr>
              <a:tblGrid>
                <a:gridCol w="1595033"/>
                <a:gridCol w="1371600"/>
                <a:gridCol w="1308100"/>
                <a:gridCol w="1313162"/>
                <a:gridCol w="1380419"/>
                <a:gridCol w="1384300"/>
                <a:gridCol w="1358900"/>
                <a:gridCol w="1285374"/>
              </a:tblGrid>
              <a:tr h="586956">
                <a:tc>
                  <a:txBody>
                    <a:bodyPr/>
                    <a:lstStyle/>
                    <a:p>
                      <a:endParaRPr lang="en-US" sz="1400" baseline="0" dirty="0">
                        <a:solidFill>
                          <a:schemeClr val="tx1"/>
                        </a:solidFill>
                        <a:latin typeface="Arial" charset="0"/>
                        <a:ea typeface="Arial" charset="0"/>
                        <a:cs typeface="Arial" charset="0"/>
                      </a:endParaRPr>
                    </a:p>
                  </a:txBody>
                  <a:tcPr marL="68562" marR="68562" anchor="ctr">
                    <a:solidFill>
                      <a:schemeClr val="accent6"/>
                    </a:solidFill>
                  </a:tcPr>
                </a:tc>
                <a:tc>
                  <a:txBody>
                    <a:bodyPr/>
                    <a:lstStyle/>
                    <a:p>
                      <a:pPr algn="ctr" rtl="0"/>
                      <a:r>
                        <a:rPr lang="en-US" sz="1400" b="1" i="0" kern="1200" baseline="0" dirty="0" smtClean="0">
                          <a:solidFill>
                            <a:schemeClr val="tx1"/>
                          </a:solidFill>
                          <a:latin typeface="Arial"/>
                          <a:ea typeface="+mn-ea"/>
                          <a:cs typeface="Arial"/>
                        </a:rPr>
                        <a:t>LI3608-SR/</a:t>
                      </a:r>
                      <a:br>
                        <a:rPr lang="en-US" sz="1400" b="1" i="0" kern="1200" baseline="0" dirty="0" smtClean="0">
                          <a:solidFill>
                            <a:schemeClr val="tx1"/>
                          </a:solidFill>
                          <a:latin typeface="Arial"/>
                          <a:ea typeface="+mn-ea"/>
                          <a:cs typeface="Arial"/>
                        </a:rPr>
                      </a:br>
                      <a:r>
                        <a:rPr lang="en-US" sz="1400" b="1" i="0" kern="1200" baseline="0" dirty="0" smtClean="0">
                          <a:solidFill>
                            <a:schemeClr val="tx1"/>
                          </a:solidFill>
                          <a:latin typeface="Arial"/>
                          <a:ea typeface="+mn-ea"/>
                          <a:cs typeface="Arial"/>
                        </a:rPr>
                        <a:t>LI3678-SR</a:t>
                      </a:r>
                    </a:p>
                  </a:txBody>
                  <a:tcPr marL="68562" marR="68562" marT="137160" anchor="ctr" anchorCtr="1">
                    <a:solidFill>
                      <a:schemeClr val="accent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i="0" kern="1200" baseline="0" dirty="0" smtClean="0">
                          <a:solidFill>
                            <a:schemeClr val="tx1"/>
                          </a:solidFill>
                          <a:latin typeface="+mn-lt"/>
                          <a:ea typeface="+mn-ea"/>
                          <a:cs typeface="Arial"/>
                        </a:rPr>
                        <a:t>LI3608-ER/</a:t>
                      </a:r>
                      <a:br>
                        <a:rPr lang="en-US" sz="1400" b="1" i="0" kern="1200" baseline="0" dirty="0" smtClean="0">
                          <a:solidFill>
                            <a:schemeClr val="tx1"/>
                          </a:solidFill>
                          <a:latin typeface="+mn-lt"/>
                          <a:ea typeface="+mn-ea"/>
                          <a:cs typeface="Arial"/>
                        </a:rPr>
                      </a:br>
                      <a:r>
                        <a:rPr lang="en-US" sz="1400" b="1" i="0" kern="1200" baseline="0" dirty="0" smtClean="0">
                          <a:solidFill>
                            <a:schemeClr val="tx1"/>
                          </a:solidFill>
                          <a:latin typeface="+mn-lt"/>
                          <a:ea typeface="+mn-ea"/>
                          <a:cs typeface="Arial"/>
                        </a:rPr>
                        <a:t>LI3678-ER</a:t>
                      </a:r>
                    </a:p>
                  </a:txBody>
                  <a:tcPr marL="68562" marR="68562" marT="137160" anchor="ctr">
                    <a:solidFill>
                      <a:schemeClr val="accent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i="0" kern="1200" baseline="0" dirty="0" smtClean="0">
                          <a:solidFill>
                            <a:schemeClr val="tx1"/>
                          </a:solidFill>
                          <a:latin typeface="+mn-lt"/>
                          <a:ea typeface="+mn-ea"/>
                          <a:cs typeface="Arial"/>
                        </a:rPr>
                        <a:t>DS3608-SR/</a:t>
                      </a:r>
                      <a:br>
                        <a:rPr lang="en-US" sz="1400" b="1" i="0" kern="1200" baseline="0" dirty="0" smtClean="0">
                          <a:solidFill>
                            <a:schemeClr val="tx1"/>
                          </a:solidFill>
                          <a:latin typeface="+mn-lt"/>
                          <a:ea typeface="+mn-ea"/>
                          <a:cs typeface="Arial"/>
                        </a:rPr>
                      </a:br>
                      <a:r>
                        <a:rPr lang="en-US" sz="1400" b="1" i="0" kern="1200" baseline="0" dirty="0" smtClean="0">
                          <a:solidFill>
                            <a:schemeClr val="tx1"/>
                          </a:solidFill>
                          <a:latin typeface="+mn-lt"/>
                          <a:ea typeface="+mn-ea"/>
                          <a:cs typeface="Arial"/>
                        </a:rPr>
                        <a:t>DS3678-SR</a:t>
                      </a:r>
                    </a:p>
                  </a:txBody>
                  <a:tcPr marL="68562" marR="68562" marT="137160" anchor="ctr">
                    <a:solidFill>
                      <a:schemeClr val="accent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i="0" kern="1200" baseline="0" dirty="0" smtClean="0">
                          <a:solidFill>
                            <a:schemeClr val="tx1"/>
                          </a:solidFill>
                          <a:latin typeface="+mn-lt"/>
                          <a:ea typeface="+mn-ea"/>
                          <a:cs typeface="Arial"/>
                        </a:rPr>
                        <a:t>DS3608-HP/</a:t>
                      </a:r>
                      <a:br>
                        <a:rPr lang="en-US" sz="1400" b="1" i="0" kern="1200" baseline="0" dirty="0" smtClean="0">
                          <a:solidFill>
                            <a:schemeClr val="tx1"/>
                          </a:solidFill>
                          <a:latin typeface="+mn-lt"/>
                          <a:ea typeface="+mn-ea"/>
                          <a:cs typeface="Arial"/>
                        </a:rPr>
                      </a:br>
                      <a:r>
                        <a:rPr lang="en-US" sz="1400" b="1" i="0" kern="1200" baseline="0" dirty="0" smtClean="0">
                          <a:solidFill>
                            <a:schemeClr val="tx1"/>
                          </a:solidFill>
                          <a:latin typeface="+mn-lt"/>
                          <a:ea typeface="+mn-ea"/>
                          <a:cs typeface="Arial"/>
                        </a:rPr>
                        <a:t>DS3678-HP</a:t>
                      </a:r>
                    </a:p>
                  </a:txBody>
                  <a:tcPr marL="68562" marR="68562" marT="137160" anchor="ctr">
                    <a:solidFill>
                      <a:schemeClr val="accent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i="0" kern="1200" baseline="0" dirty="0" smtClean="0">
                          <a:solidFill>
                            <a:schemeClr val="tx1"/>
                          </a:solidFill>
                          <a:latin typeface="+mn-lt"/>
                          <a:ea typeface="+mn-ea"/>
                          <a:cs typeface="Arial"/>
                        </a:rPr>
                        <a:t>DS3608-ER/</a:t>
                      </a:r>
                      <a:br>
                        <a:rPr lang="en-US" sz="1400" b="1" i="0" kern="1200" baseline="0" dirty="0" smtClean="0">
                          <a:solidFill>
                            <a:schemeClr val="tx1"/>
                          </a:solidFill>
                          <a:latin typeface="+mn-lt"/>
                          <a:ea typeface="+mn-ea"/>
                          <a:cs typeface="Arial"/>
                        </a:rPr>
                      </a:br>
                      <a:r>
                        <a:rPr lang="en-US" sz="1400" b="1" i="0" kern="1200" baseline="0" dirty="0" smtClean="0">
                          <a:solidFill>
                            <a:schemeClr val="tx1"/>
                          </a:solidFill>
                          <a:latin typeface="+mn-lt"/>
                          <a:ea typeface="+mn-ea"/>
                          <a:cs typeface="Arial"/>
                        </a:rPr>
                        <a:t>DS3678-ER</a:t>
                      </a:r>
                    </a:p>
                  </a:txBody>
                  <a:tcPr marL="68562" marR="68562" marT="137160" anchor="ctr">
                    <a:solidFill>
                      <a:schemeClr val="accent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i="0" kern="1200" baseline="0" dirty="0" smtClean="0">
                          <a:solidFill>
                            <a:schemeClr val="tx1"/>
                          </a:solidFill>
                          <a:latin typeface="+mn-lt"/>
                          <a:ea typeface="+mn-ea"/>
                          <a:cs typeface="Arial"/>
                        </a:rPr>
                        <a:t>DS3608-HD/</a:t>
                      </a:r>
                      <a:br>
                        <a:rPr lang="en-US" sz="1400" b="1" i="0" kern="1200" baseline="0" dirty="0" smtClean="0">
                          <a:solidFill>
                            <a:schemeClr val="tx1"/>
                          </a:solidFill>
                          <a:latin typeface="+mn-lt"/>
                          <a:ea typeface="+mn-ea"/>
                          <a:cs typeface="Arial"/>
                        </a:rPr>
                      </a:br>
                      <a:r>
                        <a:rPr lang="en-US" sz="1400" b="1" i="0" kern="1200" baseline="0" dirty="0" smtClean="0">
                          <a:solidFill>
                            <a:schemeClr val="tx1"/>
                          </a:solidFill>
                          <a:latin typeface="+mn-lt"/>
                          <a:ea typeface="+mn-ea"/>
                          <a:cs typeface="Arial"/>
                        </a:rPr>
                        <a:t>DS3678-HD</a:t>
                      </a:r>
                    </a:p>
                  </a:txBody>
                  <a:tcPr marL="68562" marR="68562" marT="137160" anchor="ctr">
                    <a:solidFill>
                      <a:schemeClr val="accent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i="0" kern="1200" baseline="0" dirty="0" smtClean="0">
                          <a:solidFill>
                            <a:schemeClr val="tx1"/>
                          </a:solidFill>
                          <a:latin typeface="+mn-lt"/>
                          <a:ea typeface="+mn-ea"/>
                          <a:cs typeface="Arial"/>
                        </a:rPr>
                        <a:t>DS3608-DP/</a:t>
                      </a:r>
                      <a:br>
                        <a:rPr lang="en-US" sz="1400" b="1" i="0" kern="1200" baseline="0" dirty="0" smtClean="0">
                          <a:solidFill>
                            <a:schemeClr val="tx1"/>
                          </a:solidFill>
                          <a:latin typeface="+mn-lt"/>
                          <a:ea typeface="+mn-ea"/>
                          <a:cs typeface="Arial"/>
                        </a:rPr>
                      </a:br>
                      <a:r>
                        <a:rPr lang="en-US" sz="1400" b="1" i="0" kern="1200" baseline="0" dirty="0" smtClean="0">
                          <a:solidFill>
                            <a:schemeClr val="tx1"/>
                          </a:solidFill>
                          <a:latin typeface="+mn-lt"/>
                          <a:ea typeface="+mn-ea"/>
                          <a:cs typeface="Arial"/>
                        </a:rPr>
                        <a:t>DS3678-DP</a:t>
                      </a:r>
                    </a:p>
                  </a:txBody>
                  <a:tcPr marL="68562" marR="68562" marT="137160" anchor="ctr">
                    <a:solidFill>
                      <a:schemeClr val="accent6"/>
                    </a:solidFill>
                  </a:tcPr>
                </a:tc>
              </a:tr>
              <a:tr h="357688">
                <a:tc gridSpan="8">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cap="all" dirty="0" smtClean="0">
                          <a:solidFill>
                            <a:schemeClr val="bg1"/>
                          </a:solidFill>
                          <a:latin typeface="Arial" charset="0"/>
                          <a:ea typeface="Arial" charset="0"/>
                          <a:cs typeface="Arial" charset="0"/>
                        </a:rPr>
                        <a:t>DATA CAPTURE</a:t>
                      </a:r>
                      <a:r>
                        <a:rPr lang="en-US" sz="1400" b="1" cap="all" baseline="0" dirty="0" smtClean="0">
                          <a:solidFill>
                            <a:schemeClr val="bg1"/>
                          </a:solidFill>
                          <a:latin typeface="Arial" charset="0"/>
                          <a:ea typeface="Arial" charset="0"/>
                          <a:cs typeface="Arial" charset="0"/>
                        </a:rPr>
                        <a:t> FEATURES (CONTINUED)</a:t>
                      </a:r>
                      <a:endParaRPr lang="en-US" sz="1400" b="1" cap="all" dirty="0" smtClean="0">
                        <a:solidFill>
                          <a:schemeClr val="bg1"/>
                        </a:solidFill>
                        <a:latin typeface="Arial" charset="0"/>
                        <a:ea typeface="Arial" charset="0"/>
                        <a:cs typeface="Arial" charset="0"/>
                      </a:endParaRPr>
                    </a:p>
                  </a:txBody>
                  <a:tcPr marL="68562" marR="68562" anchor="ctr">
                    <a:solidFill>
                      <a:schemeClr val="tx1">
                        <a:lumMod val="50000"/>
                        <a:lumOff val="50000"/>
                      </a:schemeClr>
                    </a:solidFill>
                  </a:tcPr>
                </a:tc>
                <a:tc hMerge="1">
                  <a:txBody>
                    <a:bodyPr/>
                    <a:lstStyle/>
                    <a:p>
                      <a:pPr algn="ctr" rtl="0"/>
                      <a:endParaRPr lang="en-US" sz="1400" b="1" i="0" kern="1200" baseline="0" dirty="0" smtClean="0">
                        <a:solidFill>
                          <a:schemeClr val="lt1"/>
                        </a:solidFill>
                        <a:latin typeface="Arial"/>
                        <a:ea typeface="+mn-ea"/>
                        <a:cs typeface="Arial"/>
                      </a:endParaRPr>
                    </a:p>
                  </a:txBody>
                  <a:tcPr marL="68562" marR="68562" marT="137160" anchor="ctr" anchorCtr="1">
                    <a:solidFill>
                      <a:schemeClr val="bg1">
                        <a:lumMod val="8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r>
              <a:tr h="469900">
                <a:tc>
                  <a:txBody>
                    <a:bodyPr/>
                    <a:lstStyle/>
                    <a:p>
                      <a:r>
                        <a:rPr lang="en-US" sz="1400" b="1" baseline="0" dirty="0" smtClean="0">
                          <a:latin typeface="Arial" charset="0"/>
                          <a:ea typeface="Arial" charset="0"/>
                          <a:cs typeface="Arial" charset="0"/>
                        </a:rPr>
                        <a:t>IUID</a:t>
                      </a:r>
                      <a:endParaRPr lang="en-US" sz="1400" b="1" baseline="0" dirty="0">
                        <a:latin typeface="Arial" charset="0"/>
                        <a:ea typeface="Arial" charset="0"/>
                        <a:cs typeface="Arial" charset="0"/>
                      </a:endParaRPr>
                    </a:p>
                  </a:txBody>
                  <a:tcPr marL="68562" marR="68562" anchor="ctr">
                    <a:solidFill>
                      <a:schemeClr val="bg1">
                        <a:lumMod val="75000"/>
                      </a:schemeClr>
                    </a:solidFill>
                  </a:tcPr>
                </a:tc>
                <a:tc>
                  <a:txBody>
                    <a:bodyPr/>
                    <a:lstStyle/>
                    <a:p>
                      <a:pPr algn="ctr" rtl="0"/>
                      <a:endParaRPr lang="en-US" sz="1600" b="1" i="0" kern="1200" baseline="0" dirty="0" smtClean="0">
                        <a:solidFill>
                          <a:srgbClr val="007CB0"/>
                        </a:solidFill>
                        <a:latin typeface="Arial"/>
                        <a:ea typeface="+mn-ea"/>
                        <a:cs typeface="Arial"/>
                      </a:endParaRPr>
                    </a:p>
                  </a:txBody>
                  <a:tcPr marL="68562" marR="68562" marT="137160" anchor="ctr" anchorCtr="1">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i="0" kern="1200" baseline="0" dirty="0" smtClean="0">
                        <a:solidFill>
                          <a:srgbClr val="007CB0"/>
                        </a:solidFill>
                        <a:latin typeface="+mn-lt"/>
                        <a:ea typeface="+mn-ea"/>
                        <a:cs typeface="Arial"/>
                      </a:endParaRP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r>
              <a:tr h="497305">
                <a:tc>
                  <a:txBody>
                    <a:bodyPr/>
                    <a:lstStyle/>
                    <a:p>
                      <a:r>
                        <a:rPr lang="en-US" sz="1400" b="1" baseline="0" dirty="0" smtClean="0">
                          <a:latin typeface="Arial" charset="0"/>
                          <a:ea typeface="Arial" charset="0"/>
                          <a:cs typeface="Arial" charset="0"/>
                        </a:rPr>
                        <a:t>OCR</a:t>
                      </a:r>
                      <a:endParaRPr lang="en-US" sz="1400" b="1" baseline="0" dirty="0">
                        <a:latin typeface="Arial" charset="0"/>
                        <a:ea typeface="Arial" charset="0"/>
                        <a:cs typeface="Arial" charset="0"/>
                      </a:endParaRPr>
                    </a:p>
                  </a:txBody>
                  <a:tcPr marL="68562" marR="68562" anchor="ctr">
                    <a:solidFill>
                      <a:schemeClr val="bg1">
                        <a:lumMod val="75000"/>
                      </a:schemeClr>
                    </a:solidFill>
                  </a:tcPr>
                </a:tc>
                <a:tc>
                  <a:txBody>
                    <a:bodyPr/>
                    <a:lstStyle/>
                    <a:p>
                      <a:pPr algn="ctr" rtl="0"/>
                      <a:endParaRPr lang="en-US" sz="1200" b="1" i="0" kern="1200" baseline="0" dirty="0" smtClean="0">
                        <a:solidFill>
                          <a:schemeClr val="lt1"/>
                        </a:solidFill>
                        <a:latin typeface="Arial"/>
                        <a:ea typeface="+mn-ea"/>
                        <a:cs typeface="Arial"/>
                      </a:endParaRPr>
                    </a:p>
                  </a:txBody>
                  <a:tcPr marL="68562" marR="68562" marT="137160" anchor="ctr" anchorCtr="1">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i="0" kern="1200" baseline="0" dirty="0" smtClean="0">
                        <a:solidFill>
                          <a:srgbClr val="007CB0"/>
                        </a:solidFill>
                        <a:latin typeface="+mn-lt"/>
                        <a:ea typeface="+mn-ea"/>
                        <a:cs typeface="Arial"/>
                      </a:endParaRP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i="0" kern="1200" baseline="0" dirty="0" smtClean="0">
                        <a:solidFill>
                          <a:srgbClr val="007CB0"/>
                        </a:solidFill>
                        <a:latin typeface="+mn-lt"/>
                        <a:ea typeface="+mn-ea"/>
                        <a:cs typeface="Arial"/>
                      </a:endParaRP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i="0" kern="1200" baseline="0" dirty="0" smtClean="0">
                        <a:solidFill>
                          <a:srgbClr val="007CB0"/>
                        </a:solidFill>
                        <a:latin typeface="+mn-lt"/>
                        <a:ea typeface="+mn-ea"/>
                        <a:cs typeface="Arial"/>
                      </a:endParaRP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i="0" kern="1200" baseline="0" dirty="0" smtClean="0">
                        <a:solidFill>
                          <a:srgbClr val="007CB0"/>
                        </a:solidFill>
                        <a:latin typeface="+mn-lt"/>
                        <a:ea typeface="+mn-ea"/>
                        <a:cs typeface="Arial"/>
                      </a:endParaRPr>
                    </a:p>
                  </a:txBody>
                  <a:tcPr marL="68562" marR="68562" marT="137160" anchor="ctr">
                    <a:solidFill>
                      <a:schemeClr val="bg1">
                        <a:lumMod val="85000"/>
                      </a:schemeClr>
                    </a:solidFill>
                  </a:tcPr>
                </a:tc>
              </a:tr>
              <a:tr h="481263">
                <a:tc>
                  <a:txBody>
                    <a:bodyPr/>
                    <a:lstStyle/>
                    <a:p>
                      <a:r>
                        <a:rPr lang="en-US" sz="1400" b="1" baseline="0" dirty="0" err="1" smtClean="0">
                          <a:latin typeface="Arial" charset="0"/>
                          <a:ea typeface="Arial" charset="0"/>
                          <a:cs typeface="Arial" charset="0"/>
                        </a:rPr>
                        <a:t>Digimarc</a:t>
                      </a:r>
                      <a:endParaRPr lang="en-US" sz="1400" b="1" baseline="0" dirty="0">
                        <a:latin typeface="Arial" charset="0"/>
                        <a:ea typeface="Arial" charset="0"/>
                        <a:cs typeface="Arial" charset="0"/>
                      </a:endParaRPr>
                    </a:p>
                  </a:txBody>
                  <a:tcPr marL="68562" marR="68562" anchor="ctr">
                    <a:solidFill>
                      <a:schemeClr val="bg1">
                        <a:lumMod val="75000"/>
                      </a:schemeClr>
                    </a:solidFill>
                  </a:tcPr>
                </a:tc>
                <a:tc>
                  <a:txBody>
                    <a:bodyPr/>
                    <a:lstStyle/>
                    <a:p>
                      <a:pPr algn="ctr" rtl="0"/>
                      <a:endParaRPr lang="en-US" sz="1200" b="1" i="0" kern="1200" baseline="0" dirty="0" smtClean="0">
                        <a:solidFill>
                          <a:schemeClr val="lt1"/>
                        </a:solidFill>
                        <a:latin typeface="Arial"/>
                        <a:ea typeface="+mn-ea"/>
                        <a:cs typeface="Arial"/>
                      </a:endParaRPr>
                    </a:p>
                  </a:txBody>
                  <a:tcPr marL="68562" marR="68562" marT="137160" anchor="ctr" anchorCtr="1">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i="0" kern="1200" baseline="0" dirty="0" smtClean="0">
                        <a:solidFill>
                          <a:srgbClr val="007CB0"/>
                        </a:solidFill>
                        <a:latin typeface="+mn-lt"/>
                        <a:ea typeface="+mn-ea"/>
                        <a:cs typeface="Arial"/>
                      </a:endParaRP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i="0" kern="1200" baseline="0" dirty="0" smtClean="0">
                        <a:solidFill>
                          <a:srgbClr val="007CB0"/>
                        </a:solidFill>
                        <a:latin typeface="+mn-lt"/>
                        <a:ea typeface="+mn-ea"/>
                        <a:cs typeface="Arial"/>
                      </a:endParaRP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i="0" kern="1200" baseline="0" dirty="0" smtClean="0">
                        <a:solidFill>
                          <a:srgbClr val="007CB0"/>
                        </a:solidFill>
                        <a:latin typeface="+mn-lt"/>
                        <a:ea typeface="+mn-ea"/>
                        <a:cs typeface="Arial"/>
                      </a:endParaRPr>
                    </a:p>
                  </a:txBody>
                  <a:tcPr marL="68562" marR="68562" marT="137160" anchor="ctr">
                    <a:solidFill>
                      <a:schemeClr val="bg1">
                        <a:lumMod val="85000"/>
                      </a:schemeClr>
                    </a:solidFill>
                  </a:tcPr>
                </a:tc>
              </a:tr>
              <a:tr h="449179">
                <a:tc>
                  <a:txBody>
                    <a:bodyPr/>
                    <a:lstStyle/>
                    <a:p>
                      <a:r>
                        <a:rPr lang="en-US" sz="1400" b="1" baseline="0" dirty="0" smtClean="0">
                          <a:latin typeface="Arial" charset="0"/>
                          <a:ea typeface="Arial" charset="0"/>
                          <a:cs typeface="Arial" charset="0"/>
                        </a:rPr>
                        <a:t>Signature Capture</a:t>
                      </a:r>
                      <a:endParaRPr lang="en-US" sz="1400" b="1" baseline="0" dirty="0">
                        <a:latin typeface="Arial" charset="0"/>
                        <a:ea typeface="Arial" charset="0"/>
                        <a:cs typeface="Arial" charset="0"/>
                      </a:endParaRPr>
                    </a:p>
                  </a:txBody>
                  <a:tcPr marL="68562" marR="68562" anchor="ctr">
                    <a:solidFill>
                      <a:schemeClr val="bg1">
                        <a:lumMod val="75000"/>
                      </a:schemeClr>
                    </a:solidFill>
                  </a:tcPr>
                </a:tc>
                <a:tc>
                  <a:txBody>
                    <a:bodyPr/>
                    <a:lstStyle/>
                    <a:p>
                      <a:pPr algn="ctr" rtl="0"/>
                      <a:endParaRPr lang="en-US" sz="1200" b="1" i="0" kern="1200" baseline="0" dirty="0" smtClean="0">
                        <a:solidFill>
                          <a:schemeClr val="lt1"/>
                        </a:solidFill>
                        <a:latin typeface="Arial"/>
                        <a:ea typeface="+mn-ea"/>
                        <a:cs typeface="Arial"/>
                      </a:endParaRPr>
                    </a:p>
                  </a:txBody>
                  <a:tcPr marL="68562" marR="68562" marT="137160" anchor="ctr" anchorCtr="1">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i="0" kern="1200" baseline="0" dirty="0" smtClean="0">
                        <a:solidFill>
                          <a:srgbClr val="007CB0"/>
                        </a:solidFill>
                        <a:latin typeface="+mn-lt"/>
                        <a:ea typeface="+mn-ea"/>
                        <a:cs typeface="Arial"/>
                      </a:endParaRP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i="0" kern="1200" baseline="0" dirty="0" smtClean="0">
                        <a:solidFill>
                          <a:srgbClr val="007CB0"/>
                        </a:solidFill>
                        <a:latin typeface="+mn-lt"/>
                        <a:ea typeface="+mn-ea"/>
                        <a:cs typeface="Arial"/>
                      </a:endParaRP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i="0" kern="1200" baseline="0" dirty="0" smtClean="0">
                        <a:solidFill>
                          <a:srgbClr val="007CB0"/>
                        </a:solidFill>
                        <a:latin typeface="+mn-lt"/>
                        <a:ea typeface="+mn-ea"/>
                        <a:cs typeface="Arial"/>
                      </a:endParaRP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i="0" kern="1200" baseline="0" dirty="0" smtClean="0">
                        <a:solidFill>
                          <a:srgbClr val="007CB0"/>
                        </a:solidFill>
                        <a:latin typeface="+mn-lt"/>
                        <a:ea typeface="+mn-ea"/>
                        <a:cs typeface="Arial"/>
                      </a:endParaRPr>
                    </a:p>
                  </a:txBody>
                  <a:tcPr marL="68562" marR="68562" marT="137160" anchor="ctr">
                    <a:solidFill>
                      <a:schemeClr val="bg1">
                        <a:lumMod val="85000"/>
                      </a:schemeClr>
                    </a:solidFill>
                  </a:tcPr>
                </a:tc>
              </a:tr>
              <a:tr h="508000">
                <a:tc>
                  <a:txBody>
                    <a:bodyPr/>
                    <a:lstStyle/>
                    <a:p>
                      <a:r>
                        <a:rPr lang="en-US" sz="1400" b="1" baseline="0" dirty="0" smtClean="0">
                          <a:latin typeface="Arial" charset="0"/>
                          <a:ea typeface="Arial" charset="0"/>
                          <a:cs typeface="Arial" charset="0"/>
                        </a:rPr>
                        <a:t>Multi-code Capture</a:t>
                      </a:r>
                      <a:endParaRPr lang="en-US" sz="1400" b="1" baseline="0" dirty="0">
                        <a:latin typeface="Arial" charset="0"/>
                        <a:ea typeface="Arial" charset="0"/>
                        <a:cs typeface="Arial" charset="0"/>
                      </a:endParaRPr>
                    </a:p>
                  </a:txBody>
                  <a:tcPr marL="68562" marR="68562" anchor="ctr">
                    <a:solidFill>
                      <a:schemeClr val="bg1">
                        <a:lumMod val="75000"/>
                      </a:schemeClr>
                    </a:solidFill>
                  </a:tcPr>
                </a:tc>
                <a:tc>
                  <a:txBody>
                    <a:bodyPr/>
                    <a:lstStyle/>
                    <a:p>
                      <a:pPr algn="ctr" rtl="0"/>
                      <a:endParaRPr lang="en-US" sz="1200" b="1" i="0" kern="1200" baseline="0" dirty="0" smtClean="0">
                        <a:solidFill>
                          <a:schemeClr val="lt1"/>
                        </a:solidFill>
                        <a:latin typeface="Arial"/>
                        <a:ea typeface="+mn-ea"/>
                        <a:cs typeface="Arial"/>
                      </a:endParaRPr>
                    </a:p>
                  </a:txBody>
                  <a:tcPr marL="68562" marR="68562" marT="137160" anchor="ctr" anchorCtr="1">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6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r>
              <a:tr h="508000">
                <a:tc>
                  <a:txBody>
                    <a:bodyPr/>
                    <a:lstStyle/>
                    <a:p>
                      <a:r>
                        <a:rPr lang="en-US" sz="1400" b="1" baseline="0" dirty="0" err="1" smtClean="0">
                          <a:latin typeface="Arial" charset="0"/>
                          <a:ea typeface="Arial" charset="0"/>
                          <a:cs typeface="Arial" charset="0"/>
                        </a:rPr>
                        <a:t>Picklist</a:t>
                      </a:r>
                      <a:r>
                        <a:rPr lang="en-US" sz="1400" b="1" baseline="0" dirty="0" smtClean="0">
                          <a:latin typeface="Arial" charset="0"/>
                          <a:ea typeface="Arial" charset="0"/>
                          <a:cs typeface="Arial" charset="0"/>
                        </a:rPr>
                        <a:t> Selector</a:t>
                      </a:r>
                      <a:endParaRPr lang="en-US" sz="1400" b="1" baseline="0" dirty="0">
                        <a:latin typeface="Arial" charset="0"/>
                        <a:ea typeface="Arial" charset="0"/>
                        <a:cs typeface="Arial" charset="0"/>
                      </a:endParaRPr>
                    </a:p>
                  </a:txBody>
                  <a:tcPr marL="68562" marR="68562" anchor="ctr">
                    <a:solidFill>
                      <a:schemeClr val="bg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nchorCtr="1">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i="0" kern="1200" baseline="0" dirty="0" smtClean="0">
                          <a:solidFill>
                            <a:srgbClr val="007CB0"/>
                          </a:solidFill>
                          <a:latin typeface="+mn-lt"/>
                          <a:ea typeface="+mn-ea"/>
                          <a:cs typeface="Arial"/>
                        </a:rPr>
                        <a:t>●</a:t>
                      </a:r>
                    </a:p>
                  </a:txBody>
                  <a:tcPr marL="68562" marR="68562" marT="137160" anchor="ctr">
                    <a:solidFill>
                      <a:schemeClr val="bg1">
                        <a:lumMod val="85000"/>
                      </a:schemeClr>
                    </a:solidFill>
                  </a:tcPr>
                </a:tc>
              </a:tr>
            </a:tbl>
          </a:graphicData>
        </a:graphic>
      </p:graphicFrame>
      <p:sp>
        <p:nvSpPr>
          <p:cNvPr id="6" name="Title 1"/>
          <p:cNvSpPr txBox="1">
            <a:spLocks/>
          </p:cNvSpPr>
          <p:nvPr/>
        </p:nvSpPr>
        <p:spPr bwMode="auto">
          <a:xfrm>
            <a:off x="395183" y="1016000"/>
            <a:ext cx="845917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eaLnBrk="0" hangingPunct="0">
              <a:defRPr sz="2400">
                <a:solidFill>
                  <a:schemeClr val="tx1"/>
                </a:solidFill>
                <a:latin typeface="Arial" charset="0"/>
                <a:ea typeface="MS PGothic" charset="-128"/>
                <a:cs typeface="MS PGothic" charset="-128"/>
                <a:sym typeface="Arial" charset="0"/>
              </a:defRPr>
            </a:lvl1pPr>
            <a:lvl2pPr marL="37931725" indent="-37474525" eaLnBrk="0" hangingPunct="0">
              <a:defRPr sz="2400">
                <a:solidFill>
                  <a:schemeClr val="tx1"/>
                </a:solidFill>
                <a:latin typeface="Arial" charset="0"/>
                <a:ea typeface="MS PGothic" charset="-128"/>
                <a:cs typeface="MS PGothic" charset="-128"/>
                <a:sym typeface="Arial" charset="0"/>
              </a:defRPr>
            </a:lvl2pPr>
            <a:lvl3pPr eaLnBrk="0" hangingPunct="0">
              <a:defRPr sz="2400">
                <a:solidFill>
                  <a:schemeClr val="tx1"/>
                </a:solidFill>
                <a:latin typeface="Arial" charset="0"/>
                <a:ea typeface="MS PGothic" charset="-128"/>
                <a:cs typeface="MS PGothic" charset="-128"/>
                <a:sym typeface="Arial" charset="0"/>
              </a:defRPr>
            </a:lvl3pPr>
            <a:lvl4pPr eaLnBrk="0" hangingPunct="0">
              <a:defRPr sz="2400">
                <a:solidFill>
                  <a:schemeClr val="tx1"/>
                </a:solidFill>
                <a:latin typeface="Arial" charset="0"/>
                <a:ea typeface="MS PGothic" charset="-128"/>
                <a:cs typeface="MS PGothic" charset="-128"/>
                <a:sym typeface="Arial" charset="0"/>
              </a:defRPr>
            </a:lvl4pPr>
            <a:lvl5pPr eaLnBrk="0" hangingPunct="0">
              <a:defRPr sz="2400">
                <a:solidFill>
                  <a:schemeClr val="tx1"/>
                </a:solidFill>
                <a:latin typeface="Arial" charset="0"/>
                <a:ea typeface="MS PGothic" charset="-128"/>
                <a:cs typeface="MS PGothic" charset="-128"/>
                <a:sym typeface="Arial" charset="0"/>
              </a:defRPr>
            </a:lvl5pPr>
            <a:lvl6pPr marL="4572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6pPr>
            <a:lvl7pPr marL="9144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7pPr>
            <a:lvl8pPr marL="13716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8pPr>
            <a:lvl9pPr marL="18288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9pPr>
          </a:lstStyle>
          <a:p>
            <a:pPr eaLnBrk="1" hangingPunct="1"/>
            <a:r>
              <a:rPr lang="en-US" altLang="en-US" b="1" dirty="0" smtClean="0">
                <a:ea typeface="ＭＳ Ｐゴシック" charset="-128"/>
              </a:rPr>
              <a:t>Zebra 3600 Series Family (continued) </a:t>
            </a:r>
            <a:endParaRPr lang="en-US" altLang="en-US" b="1" dirty="0">
              <a:ea typeface="ＭＳ Ｐゴシック" charset="-128"/>
            </a:endParaRPr>
          </a:p>
        </p:txBody>
      </p:sp>
      <p:sp>
        <p:nvSpPr>
          <p:cNvPr id="2" name="TextBox 1"/>
          <p:cNvSpPr txBox="1"/>
          <p:nvPr/>
        </p:nvSpPr>
        <p:spPr>
          <a:xfrm>
            <a:off x="3242419" y="-2314575"/>
            <a:ext cx="184683" cy="369332"/>
          </a:xfrm>
          <a:prstGeom prst="rect">
            <a:avLst/>
          </a:prstGeom>
          <a:noFill/>
        </p:spPr>
        <p:txBody>
          <a:bodyPr wrap="none" rtlCol="0">
            <a:spAutoFit/>
          </a:bodyPr>
          <a:lstStyle/>
          <a:p>
            <a:endParaRPr lang="en-US" dirty="0"/>
          </a:p>
        </p:txBody>
      </p:sp>
      <p:sp>
        <p:nvSpPr>
          <p:cNvPr id="11" name="Slide Number Placeholder 4"/>
          <p:cNvSpPr txBox="1">
            <a:spLocks/>
          </p:cNvSpPr>
          <p:nvPr/>
        </p:nvSpPr>
        <p:spPr bwMode="auto">
          <a:xfrm>
            <a:off x="11823700" y="6486525"/>
            <a:ext cx="352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914400" rtl="0" eaLnBrk="1" latinLnBrk="0" hangingPunct="1">
              <a:defRPr kern="1200">
                <a:solidFill>
                  <a:schemeClr val="tx1"/>
                </a:solidFill>
                <a:latin typeface="Arial" charset="0"/>
                <a:ea typeface="Arial" charset="0"/>
                <a:cs typeface="Arial" charset="0"/>
              </a:defRPr>
            </a:lvl6pPr>
            <a:lvl7pPr marL="2743200" algn="l" defTabSz="914400" rtl="0" eaLnBrk="1" latinLnBrk="0" hangingPunct="1">
              <a:defRPr kern="1200">
                <a:solidFill>
                  <a:schemeClr val="tx1"/>
                </a:solidFill>
                <a:latin typeface="Arial" charset="0"/>
                <a:ea typeface="Arial" charset="0"/>
                <a:cs typeface="Arial" charset="0"/>
              </a:defRPr>
            </a:lvl7pPr>
            <a:lvl8pPr marL="3200400" algn="l" defTabSz="914400" rtl="0" eaLnBrk="1" latinLnBrk="0" hangingPunct="1">
              <a:defRPr kern="1200">
                <a:solidFill>
                  <a:schemeClr val="tx1"/>
                </a:solidFill>
                <a:latin typeface="Arial" charset="0"/>
                <a:ea typeface="Arial" charset="0"/>
                <a:cs typeface="Arial" charset="0"/>
              </a:defRPr>
            </a:lvl8pPr>
            <a:lvl9pPr marL="3657600" algn="l" defTabSz="914400" rtl="0" eaLnBrk="1" latinLnBrk="0" hangingPunct="1">
              <a:defRPr kern="1200">
                <a:solidFill>
                  <a:schemeClr val="tx1"/>
                </a:solidFill>
                <a:latin typeface="Arial" charset="0"/>
                <a:ea typeface="Arial" charset="0"/>
                <a:cs typeface="Arial" charset="0"/>
              </a:defRPr>
            </a:lvl9pPr>
          </a:lstStyle>
          <a:p>
            <a:pPr algn="ctr" eaLnBrk="1" hangingPunct="1">
              <a:lnSpc>
                <a:spcPct val="100000"/>
              </a:lnSpc>
              <a:spcBef>
                <a:spcPct val="0"/>
              </a:spcBef>
              <a:buClrTx/>
              <a:buSzTx/>
              <a:buFontTx/>
              <a:buNone/>
            </a:pPr>
            <a:fld id="{05193F78-B42F-BD48-86B0-AACBC28DFAFC}" type="slidenum">
              <a:rPr lang="en-US" altLang="en-US" sz="800">
                <a:solidFill>
                  <a:srgbClr val="BFBFBF"/>
                </a:solidFill>
                <a:sym typeface="Arial" charset="0"/>
              </a:rPr>
              <a:pPr algn="ctr" eaLnBrk="1" hangingPunct="1">
                <a:lnSpc>
                  <a:spcPct val="100000"/>
                </a:lnSpc>
                <a:spcBef>
                  <a:spcPct val="0"/>
                </a:spcBef>
                <a:buClrTx/>
                <a:buSzTx/>
                <a:buFontTx/>
                <a:buNone/>
              </a:pPr>
              <a:t>11</a:t>
            </a:fld>
            <a:endParaRPr lang="en-US" altLang="en-US" sz="800" dirty="0">
              <a:solidFill>
                <a:srgbClr val="BFBFBF"/>
              </a:solidFill>
              <a:sym typeface="Arial" charset="0"/>
            </a:endParaRPr>
          </a:p>
        </p:txBody>
      </p:sp>
      <p:sp>
        <p:nvSpPr>
          <p:cNvPr id="7" name="TextBox 6"/>
          <p:cNvSpPr txBox="1"/>
          <p:nvPr/>
        </p:nvSpPr>
        <p:spPr>
          <a:xfrm>
            <a:off x="458486" y="5657700"/>
            <a:ext cx="10996888" cy="974139"/>
          </a:xfrm>
          <a:prstGeom prst="rect">
            <a:avLst/>
          </a:prstGeom>
          <a:solidFill>
            <a:schemeClr val="tx1">
              <a:lumMod val="75000"/>
              <a:lumOff val="25000"/>
            </a:schemeClr>
          </a:solidFill>
        </p:spPr>
        <p:txBody>
          <a:bodyPr wrap="square" bIns="228600" rtlCol="0" anchor="ctr">
            <a:noAutofit/>
          </a:bodyPr>
          <a:lstStyle/>
          <a:p>
            <a:pPr algn="ctr">
              <a:lnSpc>
                <a:spcPts val="2600"/>
              </a:lnSpc>
            </a:pPr>
            <a:r>
              <a:rPr lang="en-US" sz="1600" b="1" dirty="0" smtClean="0">
                <a:solidFill>
                  <a:schemeClr val="bg1"/>
                </a:solidFill>
                <a:latin typeface="Arial" pitchFamily="34" charset="0"/>
                <a:cs typeface="Arial" pitchFamily="34" charset="0"/>
              </a:rPr>
              <a:t>ALL MODELS SHARE THE 3600 SERIES’ INDUSTRY-LEADING RUGGED </a:t>
            </a:r>
            <a:br>
              <a:rPr lang="en-US" sz="1600" b="1" dirty="0" smtClean="0">
                <a:solidFill>
                  <a:schemeClr val="bg1"/>
                </a:solidFill>
                <a:latin typeface="Arial" pitchFamily="34" charset="0"/>
                <a:cs typeface="Arial" pitchFamily="34" charset="0"/>
              </a:rPr>
            </a:br>
            <a:r>
              <a:rPr lang="en-US" sz="1600" b="1" dirty="0" smtClean="0">
                <a:solidFill>
                  <a:schemeClr val="bg1"/>
                </a:solidFill>
                <a:latin typeface="Arial" pitchFamily="34" charset="0"/>
                <a:cs typeface="Arial" pitchFamily="34" charset="0"/>
              </a:rPr>
              <a:t>SPECIFICATIONS, CORDLESS TECHNOLOGY, AND MANAGEABILITY FEATURES</a:t>
            </a:r>
            <a:endParaRPr lang="en-US" sz="16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19243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88825" cy="6858000"/>
          </a:xfrm>
          <a:prstGeom prst="rect">
            <a:avLst/>
          </a:prstGeom>
          <a:solidFill>
            <a:schemeClr val="tx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7" name="Slide Number Placeholder 4"/>
          <p:cNvSpPr txBox="1">
            <a:spLocks/>
          </p:cNvSpPr>
          <p:nvPr/>
        </p:nvSpPr>
        <p:spPr bwMode="auto">
          <a:xfrm>
            <a:off x="11814739" y="6486526"/>
            <a:ext cx="352333"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smtClean="0">
                <a:solidFill>
                  <a:schemeClr val="bg1">
                    <a:lumMod val="50000"/>
                  </a:schemeClr>
                </a:solidFill>
                <a:ea typeface="Avenir Roman" charset="0"/>
                <a:cs typeface="Avenir Roman" charset="0"/>
              </a:rPr>
              <a:pPr algn="ctr" eaLnBrk="1" hangingPunct="1"/>
              <a:t>12</a:t>
            </a:fld>
            <a:endParaRPr lang="en-US" altLang="en-US" sz="800" dirty="0">
              <a:solidFill>
                <a:schemeClr val="bg1">
                  <a:lumMod val="50000"/>
                </a:schemeClr>
              </a:solidFill>
              <a:ea typeface="Avenir Roman" charset="0"/>
              <a:cs typeface="Avenir Roman" charset="0"/>
            </a:endParaRPr>
          </a:p>
        </p:txBody>
      </p:sp>
      <p:sp>
        <p:nvSpPr>
          <p:cNvPr id="5" name="TextBox 4"/>
          <p:cNvSpPr txBox="1"/>
          <p:nvPr/>
        </p:nvSpPr>
        <p:spPr>
          <a:xfrm>
            <a:off x="2431171" y="2908720"/>
            <a:ext cx="7326483" cy="923330"/>
          </a:xfrm>
          <a:prstGeom prst="rect">
            <a:avLst/>
          </a:prstGeom>
          <a:noFill/>
          <a:ln>
            <a:noFill/>
          </a:ln>
        </p:spPr>
        <p:txBody>
          <a:bodyPr wrap="square" rtlCol="0" anchor="ctr" anchorCtr="1">
            <a:spAutoFit/>
          </a:bodyPr>
          <a:lstStyle/>
          <a:p>
            <a:pPr algn="ctr">
              <a:lnSpc>
                <a:spcPct val="150000"/>
              </a:lnSpc>
            </a:pPr>
            <a:r>
              <a:rPr lang="en-US" sz="3600" b="1" dirty="0" smtClean="0">
                <a:solidFill>
                  <a:srgbClr val="FFFFFF"/>
                </a:solidFill>
                <a:cs typeface="Arial Black"/>
              </a:rPr>
              <a:t>3600 SERIES FEATURES</a:t>
            </a:r>
          </a:p>
        </p:txBody>
      </p:sp>
    </p:spTree>
    <p:extLst>
      <p:ext uri="{BB962C8B-B14F-4D97-AF65-F5344CB8AC3E}">
        <p14:creationId xmlns:p14="http://schemas.microsoft.com/office/powerpoint/2010/main" val="1189688259"/>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r="108"/>
          <a:stretch/>
        </p:blipFill>
        <p:spPr>
          <a:xfrm>
            <a:off x="0" y="662014"/>
            <a:ext cx="12184913" cy="6200704"/>
          </a:xfrm>
          <a:prstGeom prst="rect">
            <a:avLst/>
          </a:prstGeom>
        </p:spPr>
      </p:pic>
      <p:grpSp>
        <p:nvGrpSpPr>
          <p:cNvPr id="10" name="Group 9"/>
          <p:cNvGrpSpPr/>
          <p:nvPr/>
        </p:nvGrpSpPr>
        <p:grpSpPr>
          <a:xfrm>
            <a:off x="608055" y="2695135"/>
            <a:ext cx="6333353" cy="1510683"/>
            <a:chOff x="608055" y="2864467"/>
            <a:chExt cx="6333353" cy="1510683"/>
          </a:xfrm>
        </p:grpSpPr>
        <p:sp>
          <p:nvSpPr>
            <p:cNvPr id="21" name="TextBox 20"/>
            <p:cNvSpPr txBox="1"/>
            <p:nvPr/>
          </p:nvSpPr>
          <p:spPr>
            <a:xfrm>
              <a:off x="608055" y="2864467"/>
              <a:ext cx="6237765" cy="1510683"/>
            </a:xfrm>
            <a:prstGeom prst="rect">
              <a:avLst/>
            </a:prstGeom>
            <a:solidFill>
              <a:srgbClr val="000000"/>
            </a:solidFill>
            <a:ln>
              <a:noFill/>
            </a:ln>
          </p:spPr>
          <p:txBody>
            <a:bodyPr wrap="square" lIns="182880" tIns="182880" rIns="182880" bIns="228600" rtlCol="0" anchor="ctr" anchorCtr="1">
              <a:noAutofit/>
            </a:bodyPr>
            <a:lstStyle/>
            <a:p>
              <a:pPr algn="ctr">
                <a:spcAft>
                  <a:spcPts val="900"/>
                </a:spcAft>
                <a:defRPr/>
              </a:pPr>
              <a:endParaRPr lang="en-US" altLang="en-US" b="1" dirty="0">
                <a:solidFill>
                  <a:schemeClr val="bg1">
                    <a:lumMod val="85000"/>
                  </a:schemeClr>
                </a:solidFill>
                <a:latin typeface="Arial" pitchFamily="34" charset="0"/>
                <a:cs typeface="Arial" pitchFamily="34" charset="0"/>
              </a:endParaRPr>
            </a:p>
          </p:txBody>
        </p:sp>
        <p:sp>
          <p:nvSpPr>
            <p:cNvPr id="4" name="Rectangle 3"/>
            <p:cNvSpPr/>
            <p:nvPr/>
          </p:nvSpPr>
          <p:spPr>
            <a:xfrm>
              <a:off x="795266" y="3036143"/>
              <a:ext cx="6146142" cy="1107996"/>
            </a:xfrm>
            <a:prstGeom prst="rect">
              <a:avLst/>
            </a:prstGeom>
          </p:spPr>
          <p:txBody>
            <a:bodyPr wrap="square">
              <a:spAutoFit/>
            </a:bodyPr>
            <a:lstStyle/>
            <a:p>
              <a:r>
                <a:rPr lang="en-US" altLang="en-US" sz="3300" b="1" spc="-70" dirty="0" smtClean="0">
                  <a:solidFill>
                    <a:schemeClr val="bg1"/>
                  </a:solidFill>
                  <a:latin typeface="Arial"/>
                  <a:cs typeface="Arial"/>
                </a:rPr>
                <a:t>BEST-IN-CLASS</a:t>
              </a:r>
              <a:r>
                <a:rPr lang="en-US" altLang="en-US" sz="3300" b="1" spc="-70" dirty="0" smtClean="0">
                  <a:solidFill>
                    <a:schemeClr val="accent6"/>
                  </a:solidFill>
                  <a:latin typeface="Arial"/>
                  <a:cs typeface="Arial"/>
                </a:rPr>
                <a:t> </a:t>
              </a:r>
              <a:r>
                <a:rPr lang="en-US" altLang="en-US" sz="3300" spc="-70" dirty="0" smtClean="0">
                  <a:solidFill>
                    <a:schemeClr val="accent6"/>
                  </a:solidFill>
                  <a:latin typeface="Arial"/>
                  <a:cs typeface="Arial"/>
                </a:rPr>
                <a:t>SCANNING PERFORMANCE AND RANGE</a:t>
              </a:r>
              <a:endParaRPr lang="en-US" altLang="en-US" sz="3200" spc="-70" dirty="0">
                <a:solidFill>
                  <a:srgbClr val="FFFFFF"/>
                </a:solidFill>
                <a:latin typeface="Arial"/>
                <a:cs typeface="Arial"/>
              </a:endParaRPr>
            </a:p>
          </p:txBody>
        </p:sp>
      </p:grpSp>
      <p:sp>
        <p:nvSpPr>
          <p:cNvPr id="7" name="Slide Number Placeholder 4"/>
          <p:cNvSpPr txBox="1">
            <a:spLocks/>
          </p:cNvSpPr>
          <p:nvPr/>
        </p:nvSpPr>
        <p:spPr bwMode="auto">
          <a:xfrm>
            <a:off x="11835907" y="6486526"/>
            <a:ext cx="352333"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smtClean="0">
                <a:solidFill>
                  <a:schemeClr val="bg1"/>
                </a:solidFill>
                <a:ea typeface="Avenir Roman" charset="0"/>
                <a:cs typeface="Avenir Roman" charset="0"/>
              </a:rPr>
              <a:pPr algn="ctr" eaLnBrk="1" hangingPunct="1"/>
              <a:t>13</a:t>
            </a:fld>
            <a:endParaRPr lang="en-US" altLang="en-US" sz="800" dirty="0">
              <a:solidFill>
                <a:schemeClr val="bg1"/>
              </a:solidFill>
              <a:ea typeface="Avenir Roman" charset="0"/>
              <a:cs typeface="Avenir Roman" charset="0"/>
            </a:endParaRPr>
          </a:p>
        </p:txBody>
      </p:sp>
      <p:sp>
        <p:nvSpPr>
          <p:cNvPr id="11" name="TextBox 10"/>
          <p:cNvSpPr txBox="1"/>
          <p:nvPr/>
        </p:nvSpPr>
        <p:spPr>
          <a:xfrm>
            <a:off x="621383" y="4316338"/>
            <a:ext cx="2661596" cy="2020458"/>
          </a:xfrm>
          <a:prstGeom prst="rect">
            <a:avLst/>
          </a:prstGeom>
          <a:solidFill>
            <a:schemeClr val="accent6"/>
          </a:solidFill>
          <a:ln>
            <a:noFill/>
          </a:ln>
        </p:spPr>
        <p:txBody>
          <a:bodyPr wrap="square" lIns="182880" tIns="182880" rIns="182880" bIns="228600" rtlCol="0" anchor="ctr" anchorCtr="1">
            <a:noAutofit/>
          </a:bodyPr>
          <a:lstStyle/>
          <a:p>
            <a:pPr>
              <a:spcAft>
                <a:spcPts val="600"/>
              </a:spcAft>
            </a:pPr>
            <a:r>
              <a:rPr lang="en-US" altLang="en-US" b="1" dirty="0" smtClean="0">
                <a:latin typeface="Arial" pitchFamily="34" charset="0"/>
                <a:cs typeface="Arial" pitchFamily="34" charset="0"/>
              </a:rPr>
              <a:t>Extraordinary Scanning Range:</a:t>
            </a:r>
            <a:br>
              <a:rPr lang="en-US" altLang="en-US" b="1" dirty="0" smtClean="0">
                <a:latin typeface="Arial" pitchFamily="34" charset="0"/>
                <a:cs typeface="Arial" pitchFamily="34" charset="0"/>
              </a:rPr>
            </a:br>
            <a:r>
              <a:rPr lang="en-US" altLang="en-US" sz="1600" dirty="0" smtClean="0"/>
              <a:t>Over 30% more </a:t>
            </a:r>
            <a:br>
              <a:rPr lang="en-US" altLang="en-US" sz="1600" dirty="0" smtClean="0"/>
            </a:br>
            <a:r>
              <a:rPr lang="en-US" altLang="en-US" sz="1600" dirty="0" smtClean="0"/>
              <a:t>working range than </a:t>
            </a:r>
            <a:br>
              <a:rPr lang="en-US" altLang="en-US" sz="1600" dirty="0" smtClean="0"/>
            </a:br>
            <a:r>
              <a:rPr lang="en-US" altLang="en-US" sz="1600" dirty="0" smtClean="0"/>
              <a:t>the competition </a:t>
            </a:r>
          </a:p>
          <a:p>
            <a:r>
              <a:rPr lang="en-US" altLang="en-US" sz="1200" i="1" dirty="0" smtClean="0"/>
              <a:t>* </a:t>
            </a:r>
            <a:r>
              <a:rPr lang="en-US" altLang="en-US" sz="1200" i="1" dirty="0"/>
              <a:t>E</a:t>
            </a:r>
            <a:r>
              <a:rPr lang="en-US" altLang="en-US" sz="1200" i="1" dirty="0" smtClean="0"/>
              <a:t>xact figure varies by model</a:t>
            </a:r>
            <a:endParaRPr lang="en-US" altLang="en-US" sz="1200" b="1" i="1" dirty="0">
              <a:latin typeface="Arial" pitchFamily="34" charset="0"/>
              <a:cs typeface="Arial" pitchFamily="34" charset="0"/>
            </a:endParaRPr>
          </a:p>
        </p:txBody>
      </p:sp>
      <p:sp>
        <p:nvSpPr>
          <p:cNvPr id="14" name="TextBox 13"/>
          <p:cNvSpPr txBox="1"/>
          <p:nvPr/>
        </p:nvSpPr>
        <p:spPr>
          <a:xfrm>
            <a:off x="3408965" y="4316338"/>
            <a:ext cx="2801627" cy="2020458"/>
          </a:xfrm>
          <a:prstGeom prst="rect">
            <a:avLst/>
          </a:prstGeom>
          <a:solidFill>
            <a:schemeClr val="accent6"/>
          </a:solidFill>
          <a:ln>
            <a:noFill/>
          </a:ln>
        </p:spPr>
        <p:txBody>
          <a:bodyPr wrap="square" lIns="182880" tIns="182880" rIns="182880" bIns="228600" rtlCol="0" anchor="ctr" anchorCtr="1">
            <a:noAutofit/>
          </a:bodyPr>
          <a:lstStyle/>
          <a:p>
            <a:r>
              <a:rPr lang="en-US" altLang="en-US" b="1" dirty="0" smtClean="0">
                <a:latin typeface="Arial" pitchFamily="34" charset="0"/>
                <a:cs typeface="Arial" pitchFamily="34" charset="0"/>
              </a:rPr>
              <a:t>Capture Barcodes in Any Condition:</a:t>
            </a:r>
            <a:br>
              <a:rPr lang="en-US" altLang="en-US" b="1" dirty="0" smtClean="0">
                <a:latin typeface="Arial" pitchFamily="34" charset="0"/>
                <a:cs typeface="Arial" pitchFamily="34" charset="0"/>
              </a:rPr>
            </a:br>
            <a:r>
              <a:rPr lang="en-US" altLang="en-US" sz="1600" dirty="0" smtClean="0"/>
              <a:t>Under </a:t>
            </a:r>
            <a:r>
              <a:rPr lang="en-US" altLang="en-US" sz="1600" dirty="0" err="1" smtClean="0"/>
              <a:t>shrinkwrap</a:t>
            </a:r>
            <a:r>
              <a:rPr lang="en-US" altLang="en-US" sz="1600" dirty="0" smtClean="0"/>
              <a:t>, dirty, damaged, poorly printed… capture it all the first time </a:t>
            </a:r>
            <a:endParaRPr lang="en-US" altLang="en-US" sz="1600" b="1" dirty="0">
              <a:latin typeface="Arial" pitchFamily="34" charset="0"/>
              <a:cs typeface="Arial" pitchFamily="34" charset="0"/>
            </a:endParaRPr>
          </a:p>
        </p:txBody>
      </p:sp>
      <p:sp>
        <p:nvSpPr>
          <p:cNvPr id="17" name="TextBox 16"/>
          <p:cNvSpPr txBox="1"/>
          <p:nvPr/>
        </p:nvSpPr>
        <p:spPr>
          <a:xfrm>
            <a:off x="6323878" y="4316338"/>
            <a:ext cx="2554793" cy="2020458"/>
          </a:xfrm>
          <a:prstGeom prst="rect">
            <a:avLst/>
          </a:prstGeom>
          <a:solidFill>
            <a:schemeClr val="accent6"/>
          </a:solidFill>
          <a:ln>
            <a:noFill/>
          </a:ln>
        </p:spPr>
        <p:txBody>
          <a:bodyPr wrap="square" lIns="182880" tIns="182880" rIns="182880" bIns="228600" rtlCol="0" anchor="ctr" anchorCtr="1">
            <a:noAutofit/>
          </a:bodyPr>
          <a:lstStyle/>
          <a:p>
            <a:r>
              <a:rPr lang="en-US" altLang="en-US" b="1" dirty="0" smtClean="0">
                <a:latin typeface="Arial" pitchFamily="34" charset="0"/>
                <a:cs typeface="Arial" pitchFamily="34" charset="0"/>
              </a:rPr>
              <a:t>Lightning-fast Time-to-decode:</a:t>
            </a:r>
            <a:br>
              <a:rPr lang="en-US" altLang="en-US" b="1" dirty="0" smtClean="0">
                <a:latin typeface="Arial" pitchFamily="34" charset="0"/>
                <a:cs typeface="Arial" pitchFamily="34" charset="0"/>
              </a:rPr>
            </a:br>
            <a:r>
              <a:rPr lang="en-US" altLang="en-US" sz="1600" dirty="0" smtClean="0"/>
              <a:t>PRZM sets the bar for imaging, enhancing decode performance and snappiness</a:t>
            </a:r>
            <a:endParaRPr lang="en-US" altLang="en-US" sz="1600" b="1" dirty="0">
              <a:latin typeface="Arial" pitchFamily="34" charset="0"/>
              <a:cs typeface="Arial" pitchFamily="34" charset="0"/>
            </a:endParaRPr>
          </a:p>
        </p:txBody>
      </p:sp>
      <p:sp>
        <p:nvSpPr>
          <p:cNvPr id="18" name="TextBox 17"/>
          <p:cNvSpPr txBox="1"/>
          <p:nvPr/>
        </p:nvSpPr>
        <p:spPr>
          <a:xfrm>
            <a:off x="8979256" y="4316338"/>
            <a:ext cx="2588186" cy="2020458"/>
          </a:xfrm>
          <a:prstGeom prst="rect">
            <a:avLst/>
          </a:prstGeom>
          <a:solidFill>
            <a:schemeClr val="accent6"/>
          </a:solidFill>
          <a:ln>
            <a:noFill/>
          </a:ln>
        </p:spPr>
        <p:txBody>
          <a:bodyPr wrap="square" lIns="182880" tIns="182880" rIns="182880" bIns="228600" rtlCol="0" anchor="ctr" anchorCtr="1">
            <a:noAutofit/>
          </a:bodyPr>
          <a:lstStyle/>
          <a:p>
            <a:r>
              <a:rPr lang="en-US" altLang="en-US" b="1" dirty="0" smtClean="0">
                <a:latin typeface="Arial" pitchFamily="34" charset="0"/>
                <a:cs typeface="Arial" pitchFamily="34" charset="0"/>
              </a:rPr>
              <a:t>3 Feedback Modes:</a:t>
            </a:r>
            <a:br>
              <a:rPr lang="en-US" altLang="en-US" b="1" dirty="0" smtClean="0">
                <a:latin typeface="Arial" pitchFamily="34" charset="0"/>
                <a:cs typeface="Arial" pitchFamily="34" charset="0"/>
              </a:rPr>
            </a:br>
            <a:r>
              <a:rPr lang="en-US" altLang="en-US" sz="1600" dirty="0" smtClean="0"/>
              <a:t>Vibration (haptic), green/red LEDs, and loud beep tone</a:t>
            </a:r>
            <a:endParaRPr lang="en-US" altLang="en-US" sz="1600" b="1" dirty="0">
              <a:latin typeface="Arial" pitchFamily="34" charset="0"/>
              <a:cs typeface="Arial" pitchFamily="34" charset="0"/>
            </a:endParaRPr>
          </a:p>
        </p:txBody>
      </p:sp>
    </p:spTree>
    <p:extLst>
      <p:ext uri="{BB962C8B-B14F-4D97-AF65-F5344CB8AC3E}">
        <p14:creationId xmlns:p14="http://schemas.microsoft.com/office/powerpoint/2010/main" val="141456525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5600702" y="5103812"/>
            <a:ext cx="6588123" cy="1756836"/>
          </a:xfrm>
          <a:prstGeom prst="rect">
            <a:avLst/>
          </a:prstGeom>
          <a:solidFill>
            <a:srgbClr val="000000"/>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eaLnBrk="1" hangingPunct="1">
              <a:defRPr/>
            </a:pPr>
            <a:endParaRPr lang="en-US" dirty="0">
              <a:solidFill>
                <a:schemeClr val="tx1"/>
              </a:solidFill>
              <a:ea typeface="MS PGothic" pitchFamily="34" charset="-128"/>
              <a:cs typeface="MS PGothic" pitchFamily="34" charset="-128"/>
              <a:sym typeface="Arial" pitchFamily="-100" charset="0"/>
            </a:endParaRPr>
          </a:p>
        </p:txBody>
      </p:sp>
      <p:sp>
        <p:nvSpPr>
          <p:cNvPr id="35" name="TextBox 16"/>
          <p:cNvSpPr txBox="1">
            <a:spLocks noChangeArrowheads="1"/>
          </p:cNvSpPr>
          <p:nvPr/>
        </p:nvSpPr>
        <p:spPr bwMode="auto">
          <a:xfrm>
            <a:off x="5693925" y="5322847"/>
            <a:ext cx="6478858" cy="1205137"/>
          </a:xfrm>
          <a:prstGeom prst="rect">
            <a:avLst/>
          </a:prstGeom>
          <a:solidFill>
            <a:srgbClr val="000000"/>
          </a:solidFill>
          <a:ln w="9525">
            <a:solidFill>
              <a:srgbClr val="000000"/>
            </a:solidFill>
            <a:miter lim="800000"/>
            <a:headEnd/>
            <a:tailEnd/>
          </a:ln>
          <a:extLst/>
        </p:spPr>
        <p:txBody>
          <a:bodyPr wrap="square" anchor="ctr">
            <a:spAutoFit/>
          </a:bodyPr>
          <a:lstStyle>
            <a:lvl1pPr>
              <a:defRPr sz="2400">
                <a:solidFill>
                  <a:schemeClr val="tx1"/>
                </a:solidFill>
                <a:latin typeface="Arial" charset="0"/>
                <a:ea typeface="MS PGothic" charset="-128"/>
                <a:sym typeface="Arial" charset="0"/>
              </a:defRPr>
            </a:lvl1pPr>
            <a:lvl2pPr marL="37931725" indent="-37474525">
              <a:defRPr sz="2400">
                <a:solidFill>
                  <a:schemeClr val="tx1"/>
                </a:solidFill>
                <a:latin typeface="Arial" charset="0"/>
                <a:ea typeface="MS PGothic" charset="-128"/>
                <a:sym typeface="Arial" charset="0"/>
              </a:defRPr>
            </a:lvl2pPr>
            <a:lvl3pPr marL="1143000" indent="-228600">
              <a:defRPr sz="2400">
                <a:solidFill>
                  <a:schemeClr val="tx1"/>
                </a:solidFill>
                <a:latin typeface="Arial" charset="0"/>
                <a:ea typeface="MS PGothic" charset="-128"/>
                <a:sym typeface="Arial" charset="0"/>
              </a:defRPr>
            </a:lvl3pPr>
            <a:lvl4pPr marL="1600200" indent="-228600">
              <a:defRPr sz="2400">
                <a:solidFill>
                  <a:schemeClr val="tx1"/>
                </a:solidFill>
                <a:latin typeface="Arial" charset="0"/>
                <a:ea typeface="MS PGothic" charset="-128"/>
                <a:sym typeface="Arial" charset="0"/>
              </a:defRPr>
            </a:lvl4pPr>
            <a:lvl5pPr marL="2057400" indent="-228600">
              <a:defRPr sz="2400">
                <a:solidFill>
                  <a:schemeClr val="tx1"/>
                </a:solidFill>
                <a:latin typeface="Arial" charset="0"/>
                <a:ea typeface="MS PGothic" charset="-128"/>
                <a:sym typeface="Arial" charset="0"/>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sym typeface="Arial" charset="0"/>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sym typeface="Arial" charset="0"/>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sym typeface="Arial" charset="0"/>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sym typeface="Arial" charset="0"/>
              </a:defRPr>
            </a:lvl9pPr>
          </a:lstStyle>
          <a:p>
            <a:pPr algn="ctr" eaLnBrk="1" hangingPunct="1">
              <a:spcAft>
                <a:spcPts val="1200"/>
              </a:spcAft>
              <a:buClr>
                <a:schemeClr val="tx1"/>
              </a:buClr>
            </a:pPr>
            <a:r>
              <a:rPr lang="en-US" altLang="en-US" sz="4800" b="1" spc="-140" dirty="0" smtClean="0">
                <a:solidFill>
                  <a:srgbClr val="FDC925"/>
                </a:solidFill>
                <a:latin typeface="+mn-lt"/>
              </a:rPr>
              <a:t>Industrial Strength</a:t>
            </a:r>
            <a:r>
              <a:rPr lang="en-US" altLang="en-US" sz="2000" b="1" dirty="0" smtClean="0">
                <a:solidFill>
                  <a:srgbClr val="FDC925"/>
                </a:solidFill>
                <a:latin typeface="+mn-lt"/>
              </a:rPr>
              <a:t/>
            </a:r>
            <a:br>
              <a:rPr lang="en-US" altLang="en-US" sz="2000" b="1" dirty="0" smtClean="0">
                <a:solidFill>
                  <a:srgbClr val="FDC925"/>
                </a:solidFill>
                <a:latin typeface="+mn-lt"/>
              </a:rPr>
            </a:br>
            <a:r>
              <a:rPr lang="en-US" altLang="en-US" sz="2040" b="1" dirty="0" smtClean="0">
                <a:solidFill>
                  <a:schemeClr val="bg1"/>
                </a:solidFill>
                <a:latin typeface="+mn-lt"/>
              </a:rPr>
              <a:t>For Your Most Challenging Environments</a:t>
            </a:r>
            <a:endParaRPr lang="en-US" altLang="en-US" sz="2040" b="1" dirty="0">
              <a:solidFill>
                <a:schemeClr val="bg1"/>
              </a:solidFill>
              <a:latin typeface="+mn-lt"/>
            </a:endParaRPr>
          </a:p>
        </p:txBody>
      </p:sp>
      <p:sp>
        <p:nvSpPr>
          <p:cNvPr id="29" name="Rectangle 28"/>
          <p:cNvSpPr/>
          <p:nvPr/>
        </p:nvSpPr>
        <p:spPr>
          <a:xfrm>
            <a:off x="0" y="655720"/>
            <a:ext cx="5809291" cy="6208776"/>
          </a:xfrm>
          <a:prstGeom prst="rect">
            <a:avLst/>
          </a:prstGeom>
          <a:solidFill>
            <a:srgbClr val="262E35"/>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eaLnBrk="1" hangingPunct="1">
              <a:defRPr/>
            </a:pPr>
            <a:endParaRPr lang="en-US" dirty="0">
              <a:solidFill>
                <a:schemeClr val="tx1"/>
              </a:solidFill>
              <a:ea typeface="MS PGothic" pitchFamily="34" charset="-128"/>
              <a:cs typeface="MS PGothic" pitchFamily="34" charset="-128"/>
              <a:sym typeface="Arial" pitchFamily="-100" charset="0"/>
            </a:endParaRPr>
          </a:p>
        </p:txBody>
      </p:sp>
      <p:sp>
        <p:nvSpPr>
          <p:cNvPr id="31" name="Slide Number Placeholder 4"/>
          <p:cNvSpPr>
            <a:spLocks noGrp="1"/>
          </p:cNvSpPr>
          <p:nvPr>
            <p:ph type="sldNum" sz="quarter" idx="4294967295"/>
          </p:nvPr>
        </p:nvSpPr>
        <p:spPr>
          <a:xfrm>
            <a:off x="11864975" y="6492875"/>
            <a:ext cx="32385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sym typeface="Arial" charset="0"/>
              </a:defRPr>
            </a:lvl1pPr>
            <a:lvl2pPr marL="37931725" indent="-37474525">
              <a:defRPr sz="2400">
                <a:solidFill>
                  <a:schemeClr val="tx1"/>
                </a:solidFill>
                <a:latin typeface="Arial" charset="0"/>
                <a:ea typeface="MS PGothic" charset="-128"/>
                <a:sym typeface="Arial" charset="0"/>
              </a:defRPr>
            </a:lvl2pPr>
            <a:lvl3pPr marL="1143000" indent="-228600">
              <a:defRPr sz="2400">
                <a:solidFill>
                  <a:schemeClr val="tx1"/>
                </a:solidFill>
                <a:latin typeface="Arial" charset="0"/>
                <a:ea typeface="MS PGothic" charset="-128"/>
                <a:sym typeface="Arial" charset="0"/>
              </a:defRPr>
            </a:lvl3pPr>
            <a:lvl4pPr marL="1600200" indent="-228600">
              <a:defRPr sz="2400">
                <a:solidFill>
                  <a:schemeClr val="tx1"/>
                </a:solidFill>
                <a:latin typeface="Arial" charset="0"/>
                <a:ea typeface="MS PGothic" charset="-128"/>
                <a:sym typeface="Arial" charset="0"/>
              </a:defRPr>
            </a:lvl4pPr>
            <a:lvl5pPr marL="2057400" indent="-228600">
              <a:defRPr sz="2400">
                <a:solidFill>
                  <a:schemeClr val="tx1"/>
                </a:solidFill>
                <a:latin typeface="Arial" charset="0"/>
                <a:ea typeface="MS PGothic" charset="-128"/>
                <a:sym typeface="Arial" charset="0"/>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sym typeface="Arial" charset="0"/>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sym typeface="Arial" charset="0"/>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sym typeface="Arial" charset="0"/>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sym typeface="Arial" charset="0"/>
              </a:defRPr>
            </a:lvl9pPr>
          </a:lstStyle>
          <a:p>
            <a:fld id="{F5281C9D-F043-CE4C-B757-E881FC72C9D2}" type="slidenum">
              <a:rPr lang="en-US" altLang="en-US" sz="800">
                <a:solidFill>
                  <a:srgbClr val="898989"/>
                </a:solidFill>
              </a:rPr>
              <a:pPr/>
              <a:t>14</a:t>
            </a:fld>
            <a:endParaRPr lang="en-US" altLang="en-US" sz="800" dirty="0">
              <a:solidFill>
                <a:srgbClr val="898989"/>
              </a:solidFill>
            </a:endParaRPr>
          </a:p>
        </p:txBody>
      </p:sp>
      <p:sp>
        <p:nvSpPr>
          <p:cNvPr id="32" name="Title 1"/>
          <p:cNvSpPr txBox="1">
            <a:spLocks/>
          </p:cNvSpPr>
          <p:nvPr/>
        </p:nvSpPr>
        <p:spPr bwMode="auto">
          <a:xfrm>
            <a:off x="516523" y="1054100"/>
            <a:ext cx="4737338" cy="16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4161750" indent="-24161750">
              <a:defRPr sz="2400">
                <a:solidFill>
                  <a:schemeClr val="tx1"/>
                </a:solidFill>
                <a:latin typeface="Arial" charset="0"/>
                <a:ea typeface="MS PGothic" charset="-128"/>
                <a:sym typeface="Arial" charset="0"/>
              </a:defRPr>
            </a:lvl1pPr>
            <a:lvl2pPr>
              <a:defRPr sz="2400">
                <a:solidFill>
                  <a:schemeClr val="tx1"/>
                </a:solidFill>
                <a:latin typeface="Arial" charset="0"/>
                <a:ea typeface="MS PGothic" charset="-128"/>
                <a:sym typeface="Arial" charset="0"/>
              </a:defRPr>
            </a:lvl2pPr>
            <a:lvl3pPr marL="1143000" indent="-228600">
              <a:defRPr sz="2400">
                <a:solidFill>
                  <a:schemeClr val="tx1"/>
                </a:solidFill>
                <a:latin typeface="Arial" charset="0"/>
                <a:ea typeface="MS PGothic" charset="-128"/>
                <a:sym typeface="Arial" charset="0"/>
              </a:defRPr>
            </a:lvl3pPr>
            <a:lvl4pPr marL="1600200" indent="-228600">
              <a:defRPr sz="2400">
                <a:solidFill>
                  <a:schemeClr val="tx1"/>
                </a:solidFill>
                <a:latin typeface="Arial" charset="0"/>
                <a:ea typeface="MS PGothic" charset="-128"/>
                <a:sym typeface="Arial" charset="0"/>
              </a:defRPr>
            </a:lvl4pPr>
            <a:lvl5pPr marL="2057400" indent="-228600">
              <a:defRPr sz="2400">
                <a:solidFill>
                  <a:schemeClr val="tx1"/>
                </a:solidFill>
                <a:latin typeface="Arial" charset="0"/>
                <a:ea typeface="MS PGothic" charset="-128"/>
                <a:sym typeface="Arial" charset="0"/>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sym typeface="Arial" charset="0"/>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sym typeface="Arial" charset="0"/>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sym typeface="Arial" charset="0"/>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sym typeface="Arial" charset="0"/>
              </a:defRPr>
            </a:lvl9pPr>
          </a:lstStyle>
          <a:p>
            <a:pPr marL="0" lvl="1">
              <a:lnSpc>
                <a:spcPct val="90000"/>
              </a:lnSpc>
            </a:pPr>
            <a:r>
              <a:rPr lang="en-US" altLang="en-US" sz="3200" b="1" dirty="0" smtClean="0">
                <a:solidFill>
                  <a:schemeClr val="bg1"/>
                </a:solidFill>
              </a:rPr>
              <a:t>ULTRA-RUGGED: </a:t>
            </a:r>
            <a:br>
              <a:rPr lang="en-US" altLang="en-US" sz="3200" b="1" dirty="0" smtClean="0">
                <a:solidFill>
                  <a:schemeClr val="bg1"/>
                </a:solidFill>
              </a:rPr>
            </a:br>
            <a:r>
              <a:rPr lang="en-US" altLang="en-US" sz="3200" b="1" dirty="0" smtClean="0">
                <a:solidFill>
                  <a:schemeClr val="bg1">
                    <a:lumMod val="75000"/>
                  </a:schemeClr>
                </a:solidFill>
              </a:rPr>
              <a:t>THE MOST INDESTRUCTIBLE DESIGN IN ITS CLASS</a:t>
            </a:r>
            <a:endParaRPr lang="en-US" altLang="en-US" sz="3200" b="1" dirty="0">
              <a:solidFill>
                <a:schemeClr val="bg1">
                  <a:lumMod val="75000"/>
                </a:schemeClr>
              </a:solidFill>
            </a:endParaRPr>
          </a:p>
        </p:txBody>
      </p:sp>
      <p:sp>
        <p:nvSpPr>
          <p:cNvPr id="43" name="Rectangle 42"/>
          <p:cNvSpPr>
            <a:spLocks noChangeArrowheads="1"/>
          </p:cNvSpPr>
          <p:nvPr/>
        </p:nvSpPr>
        <p:spPr bwMode="auto">
          <a:xfrm>
            <a:off x="516523" y="3041254"/>
            <a:ext cx="4414033" cy="38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1pPr>
            <a:lvl2pPr marL="742950" indent="-285750">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2pPr>
            <a:lvl3pPr marL="1143000" indent="-228600">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3pPr>
            <a:lvl4pPr marL="1600200" indent="-228600">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4pPr>
            <a:lvl5pPr marL="2057400" indent="-228600">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9pPr>
          </a:lstStyle>
          <a:p>
            <a:pPr>
              <a:lnSpc>
                <a:spcPts val="1950"/>
              </a:lnSpc>
              <a:spcAft>
                <a:spcPts val="1800"/>
              </a:spcAft>
            </a:pPr>
            <a:r>
              <a:rPr lang="en-US" altLang="en-US" sz="1600" b="1" dirty="0" smtClean="0">
                <a:solidFill>
                  <a:srgbClr val="FFC000"/>
                </a:solidFill>
                <a:cs typeface="Arial" panose="020B0604020202020204" pitchFamily="34" charset="0"/>
              </a:rPr>
              <a:t>IP67 Rating: Dust-tight, spray proof and waterproof – can be submersed in water </a:t>
            </a:r>
          </a:p>
          <a:p>
            <a:pPr>
              <a:lnSpc>
                <a:spcPts val="1950"/>
              </a:lnSpc>
              <a:spcAft>
                <a:spcPts val="1800"/>
              </a:spcAft>
            </a:pPr>
            <a:r>
              <a:rPr lang="en-US" altLang="en-US" sz="1600" b="1" dirty="0" smtClean="0">
                <a:solidFill>
                  <a:schemeClr val="bg1"/>
                </a:solidFill>
                <a:cs typeface="Arial" panose="020B0604020202020204" pitchFamily="34" charset="0"/>
              </a:rPr>
              <a:t>Highest drop specification for any rugged scanner: 8 ft./2.4 m drops to concrete</a:t>
            </a:r>
          </a:p>
          <a:p>
            <a:pPr>
              <a:lnSpc>
                <a:spcPts val="1950"/>
              </a:lnSpc>
              <a:spcAft>
                <a:spcPts val="1800"/>
              </a:spcAft>
            </a:pPr>
            <a:r>
              <a:rPr lang="en-US" altLang="en-US" sz="1600" b="1" dirty="0" smtClean="0">
                <a:solidFill>
                  <a:srgbClr val="FFC000"/>
                </a:solidFill>
                <a:cs typeface="Arial" panose="020B0604020202020204" pitchFamily="34" charset="0"/>
              </a:rPr>
              <a:t>Withstands 5,000 consecutive tumbles</a:t>
            </a:r>
          </a:p>
          <a:p>
            <a:pPr>
              <a:lnSpc>
                <a:spcPts val="1950"/>
              </a:lnSpc>
              <a:spcAft>
                <a:spcPts val="1800"/>
              </a:spcAft>
            </a:pPr>
            <a:r>
              <a:rPr lang="en-US" altLang="en-US" sz="1600" b="1" dirty="0" smtClean="0">
                <a:solidFill>
                  <a:srgbClr val="FFFFFF"/>
                </a:solidFill>
                <a:cs typeface="Arial" panose="020B0604020202020204" pitchFamily="34" charset="0"/>
              </a:rPr>
              <a:t>Built for blazing heat and sub-zero temperatures</a:t>
            </a:r>
          </a:p>
          <a:p>
            <a:pPr>
              <a:lnSpc>
                <a:spcPts val="1950"/>
              </a:lnSpc>
              <a:spcAft>
                <a:spcPts val="1800"/>
              </a:spcAft>
            </a:pPr>
            <a:r>
              <a:rPr lang="en-US" altLang="en-US" sz="1600" b="1" dirty="0" smtClean="0">
                <a:solidFill>
                  <a:srgbClr val="FFC000"/>
                </a:solidFill>
                <a:cs typeface="Arial" panose="020B0604020202020204" pitchFamily="34" charset="0"/>
              </a:rPr>
              <a:t>Industry’s only rugged “go anywhere” cradle with IP65 sealing</a:t>
            </a:r>
            <a:endParaRPr lang="en-US" altLang="en-US" sz="1600" b="1" dirty="0">
              <a:solidFill>
                <a:srgbClr val="FFC000"/>
              </a:solidFill>
              <a:cs typeface="Arial" panose="020B0604020202020204" pitchFamily="34" charset="0"/>
            </a:endParaRPr>
          </a:p>
          <a:p>
            <a:pPr>
              <a:lnSpc>
                <a:spcPts val="1950"/>
              </a:lnSpc>
              <a:spcAft>
                <a:spcPts val="1800"/>
              </a:spcAft>
            </a:pPr>
            <a:endParaRPr lang="en-US" altLang="en-US" sz="1600" b="1" dirty="0">
              <a:solidFill>
                <a:srgbClr val="D9D9D9"/>
              </a:solidFill>
              <a:cs typeface="Arial" panose="020B0604020202020204"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5008" y="655720"/>
            <a:ext cx="6388100" cy="4546600"/>
          </a:xfrm>
          <a:prstGeom prst="rect">
            <a:avLst/>
          </a:prstGeom>
        </p:spPr>
      </p:pic>
    </p:spTree>
    <p:extLst>
      <p:ext uri="{BB962C8B-B14F-4D97-AF65-F5344CB8AC3E}">
        <p14:creationId xmlns:p14="http://schemas.microsoft.com/office/powerpoint/2010/main" val="4252184183"/>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077321" y="2309911"/>
            <a:ext cx="7111504" cy="3633689"/>
          </a:xfrm>
          <a:prstGeom prst="rect">
            <a:avLst/>
          </a:prstGeom>
          <a:solidFill>
            <a:schemeClr val="tx2">
              <a:lumMod val="50000"/>
              <a:alpha val="54000"/>
            </a:schemeClr>
          </a:solidFill>
          <a:ln w="25400" cap="flat">
            <a:noFill/>
            <a:prstDash val="solid"/>
            <a:bevel/>
          </a:ln>
          <a:effectLst/>
        </p:spPr>
        <p:style>
          <a:lnRef idx="0">
            <a:scrgbClr r="0" g="0" b="0"/>
          </a:lnRef>
          <a:fillRef idx="0">
            <a:scrgbClr r="0" g="0" b="0"/>
          </a:fillRef>
          <a:effectRef idx="0">
            <a:scrgbClr r="0" g="0" b="0"/>
          </a:effectRef>
          <a:fontRef idx="none"/>
        </p:style>
        <p:txBody>
          <a:bodyPr wrap="square" lIns="45719" tIns="45719" rIns="45719" bIns="45719" anchor="ctr">
            <a:spAutoFit/>
          </a:bodyPr>
          <a:lstStyle/>
          <a:p>
            <a:pPr eaLnBrk="1" latinLnBrk="1">
              <a:defRPr/>
            </a:pPr>
            <a:endParaRPr lang="en-US" sz="1800" dirty="0">
              <a:solidFill>
                <a:srgbClr val="000000"/>
              </a:solidFill>
              <a:latin typeface="Arial" pitchFamily="-100" charset="0"/>
              <a:cs typeface="MS PGothic" pitchFamily="34" charset="-128"/>
              <a:sym typeface="Arial" pitchFamily="-100" charset="0"/>
            </a:endParaRPr>
          </a:p>
        </p:txBody>
      </p:sp>
      <p:sp>
        <p:nvSpPr>
          <p:cNvPr id="14" name="Rectangle 13"/>
          <p:cNvSpPr/>
          <p:nvPr/>
        </p:nvSpPr>
        <p:spPr>
          <a:xfrm>
            <a:off x="5081433" y="3605401"/>
            <a:ext cx="7107392" cy="1025781"/>
          </a:xfrm>
          <a:prstGeom prst="rect">
            <a:avLst/>
          </a:prstGeom>
          <a:solidFill>
            <a:schemeClr val="tx1"/>
          </a:solidFill>
        </p:spPr>
        <p:txBody>
          <a:bodyPr wrap="square" lIns="274320" tIns="274320" rIns="274320" bIns="411480" anchor="ctr" anchorCtr="0">
            <a:noAutofit/>
          </a:bodyPr>
          <a:lstStyle/>
          <a:p>
            <a:pPr algn="ctr">
              <a:spcAft>
                <a:spcPts val="1200"/>
              </a:spcAft>
              <a:buClr>
                <a:srgbClr val="FDC925"/>
              </a:buClr>
            </a:pPr>
            <a:r>
              <a:rPr lang="en-US" altLang="en-US" b="1" dirty="0" smtClean="0">
                <a:solidFill>
                  <a:schemeClr val="bg1"/>
                </a:solidFill>
                <a:cs typeface="Arial" panose="020B0604020202020204" pitchFamily="34" charset="0"/>
              </a:rPr>
              <a:t>Unique plastics, components and accessories can be used in freezing temperatures without becoming brittle</a:t>
            </a:r>
            <a:endParaRPr lang="en-US" altLang="en-US" b="1" dirty="0">
              <a:solidFill>
                <a:schemeClr val="bg1"/>
              </a:solidFill>
              <a:cs typeface="Arial" panose="020B0604020202020204" pitchFamily="34" charset="0"/>
            </a:endParaRPr>
          </a:p>
        </p:txBody>
      </p:sp>
      <p:sp>
        <p:nvSpPr>
          <p:cNvPr id="15" name="Rectangle 14"/>
          <p:cNvSpPr/>
          <p:nvPr/>
        </p:nvSpPr>
        <p:spPr>
          <a:xfrm>
            <a:off x="5081433" y="2452954"/>
            <a:ext cx="7107392" cy="1029877"/>
          </a:xfrm>
          <a:prstGeom prst="rect">
            <a:avLst/>
          </a:prstGeom>
          <a:solidFill>
            <a:schemeClr val="tx1"/>
          </a:solidFill>
        </p:spPr>
        <p:txBody>
          <a:bodyPr wrap="square" lIns="274320" tIns="274320" rIns="274320" bIns="274320" anchor="ctr" anchorCtr="0">
            <a:noAutofit/>
          </a:bodyPr>
          <a:lstStyle/>
          <a:p>
            <a:pPr algn="ctr">
              <a:spcAft>
                <a:spcPts val="600"/>
              </a:spcAft>
              <a:buClr>
                <a:srgbClr val="FDC925"/>
              </a:buClr>
            </a:pPr>
            <a:r>
              <a:rPr lang="en-US" altLang="en-US" b="1" dirty="0" smtClean="0">
                <a:solidFill>
                  <a:schemeClr val="bg1"/>
                </a:solidFill>
                <a:cs typeface="Arial" panose="020B0604020202020204" pitchFamily="34" charset="0"/>
              </a:rPr>
              <a:t>Corded Operating Temp.: -22ºF </a:t>
            </a:r>
            <a:r>
              <a:rPr lang="en-US" altLang="en-US" b="1" dirty="0">
                <a:solidFill>
                  <a:schemeClr val="bg1"/>
                </a:solidFill>
                <a:cs typeface="Arial" panose="020B0604020202020204" pitchFamily="34" charset="0"/>
              </a:rPr>
              <a:t>to </a:t>
            </a:r>
            <a:r>
              <a:rPr lang="en-US" altLang="en-US" b="1" dirty="0" smtClean="0">
                <a:solidFill>
                  <a:schemeClr val="bg1"/>
                </a:solidFill>
                <a:cs typeface="Arial" panose="020B0604020202020204" pitchFamily="34" charset="0"/>
              </a:rPr>
              <a:t>122ºF /</a:t>
            </a:r>
            <a:r>
              <a:rPr lang="en-US" altLang="en-US" b="1" dirty="0">
                <a:solidFill>
                  <a:schemeClr val="bg1"/>
                </a:solidFill>
                <a:cs typeface="Arial" panose="020B0604020202020204" pitchFamily="34" charset="0"/>
              </a:rPr>
              <a:t> </a:t>
            </a:r>
            <a:r>
              <a:rPr lang="en-US" altLang="en-US" b="1" dirty="0" smtClean="0">
                <a:solidFill>
                  <a:schemeClr val="bg1"/>
                </a:solidFill>
                <a:cs typeface="Arial" panose="020B0604020202020204" pitchFamily="34" charset="0"/>
              </a:rPr>
              <a:t>-30ºC </a:t>
            </a:r>
            <a:r>
              <a:rPr lang="en-US" altLang="en-US" b="1" dirty="0">
                <a:solidFill>
                  <a:schemeClr val="bg1"/>
                </a:solidFill>
                <a:cs typeface="Arial" panose="020B0604020202020204" pitchFamily="34" charset="0"/>
              </a:rPr>
              <a:t>to </a:t>
            </a:r>
            <a:r>
              <a:rPr lang="en-US" altLang="en-US" b="1" dirty="0" smtClean="0">
                <a:solidFill>
                  <a:schemeClr val="bg1"/>
                </a:solidFill>
                <a:cs typeface="Arial" panose="020B0604020202020204" pitchFamily="34" charset="0"/>
              </a:rPr>
              <a:t>50ºC </a:t>
            </a:r>
          </a:p>
          <a:p>
            <a:pPr algn="ctr">
              <a:spcAft>
                <a:spcPts val="600"/>
              </a:spcAft>
              <a:buClr>
                <a:srgbClr val="FDC925"/>
              </a:buClr>
            </a:pPr>
            <a:r>
              <a:rPr lang="en-US" altLang="en-US" b="1" dirty="0" smtClean="0">
                <a:solidFill>
                  <a:schemeClr val="bg1"/>
                </a:solidFill>
                <a:cs typeface="Arial" panose="020B0604020202020204" pitchFamily="34" charset="0"/>
              </a:rPr>
              <a:t>Cordless Operating Temp.: -4ºF </a:t>
            </a:r>
            <a:r>
              <a:rPr lang="en-US" altLang="en-US" b="1" dirty="0">
                <a:solidFill>
                  <a:schemeClr val="bg1"/>
                </a:solidFill>
                <a:cs typeface="Arial" panose="020B0604020202020204" pitchFamily="34" charset="0"/>
              </a:rPr>
              <a:t>to 122ºF / </a:t>
            </a:r>
            <a:r>
              <a:rPr lang="en-US" altLang="en-US" b="1" dirty="0" smtClean="0">
                <a:solidFill>
                  <a:schemeClr val="bg1"/>
                </a:solidFill>
                <a:cs typeface="Arial" panose="020B0604020202020204" pitchFamily="34" charset="0"/>
              </a:rPr>
              <a:t>-20ºC </a:t>
            </a:r>
            <a:r>
              <a:rPr lang="en-US" altLang="en-US" b="1" dirty="0">
                <a:solidFill>
                  <a:schemeClr val="bg1"/>
                </a:solidFill>
                <a:cs typeface="Arial" panose="020B0604020202020204" pitchFamily="34" charset="0"/>
              </a:rPr>
              <a:t>to 50ºC </a:t>
            </a:r>
          </a:p>
        </p:txBody>
      </p:sp>
      <p:sp>
        <p:nvSpPr>
          <p:cNvPr id="16" name="Rectangle 15"/>
          <p:cNvSpPr/>
          <p:nvPr/>
        </p:nvSpPr>
        <p:spPr>
          <a:xfrm>
            <a:off x="5085347" y="4753751"/>
            <a:ext cx="7103478" cy="1033272"/>
          </a:xfrm>
          <a:prstGeom prst="rect">
            <a:avLst/>
          </a:prstGeom>
          <a:solidFill>
            <a:schemeClr val="tx1"/>
          </a:solidFill>
        </p:spPr>
        <p:txBody>
          <a:bodyPr wrap="square" lIns="274320" tIns="274320" rIns="274320" bIns="320040" anchor="ctr" anchorCtr="0">
            <a:noAutofit/>
          </a:bodyPr>
          <a:lstStyle/>
          <a:p>
            <a:pPr algn="ctr">
              <a:spcAft>
                <a:spcPts val="1200"/>
              </a:spcAft>
              <a:buClr>
                <a:srgbClr val="FDC925"/>
              </a:buClr>
            </a:pPr>
            <a:r>
              <a:rPr lang="en-US" altLang="en-US" b="1" dirty="0" smtClean="0">
                <a:solidFill>
                  <a:schemeClr val="bg1"/>
                </a:solidFill>
                <a:cs typeface="Arial" panose="020B0604020202020204" pitchFamily="34" charset="0"/>
              </a:rPr>
              <a:t>Ideal for refrigerated areas and freezers in food </a:t>
            </a:r>
            <a:br>
              <a:rPr lang="en-US" altLang="en-US" b="1" dirty="0" smtClean="0">
                <a:solidFill>
                  <a:schemeClr val="bg1"/>
                </a:solidFill>
                <a:cs typeface="Arial" panose="020B0604020202020204" pitchFamily="34" charset="0"/>
              </a:rPr>
            </a:br>
            <a:r>
              <a:rPr lang="en-US" altLang="en-US" b="1" dirty="0" smtClean="0">
                <a:solidFill>
                  <a:schemeClr val="bg1"/>
                </a:solidFill>
                <a:cs typeface="Arial" panose="020B0604020202020204" pitchFamily="34" charset="0"/>
              </a:rPr>
              <a:t>and pharmaceutical manufacturing, as well as </a:t>
            </a:r>
            <a:br>
              <a:rPr lang="en-US" altLang="en-US" b="1" dirty="0" smtClean="0">
                <a:solidFill>
                  <a:schemeClr val="bg1"/>
                </a:solidFill>
                <a:cs typeface="Arial" panose="020B0604020202020204" pitchFamily="34" charset="0"/>
              </a:rPr>
            </a:br>
            <a:r>
              <a:rPr lang="en-US" altLang="en-US" b="1" dirty="0" smtClean="0">
                <a:solidFill>
                  <a:schemeClr val="bg1"/>
                </a:solidFill>
                <a:cs typeface="Arial" panose="020B0604020202020204" pitchFamily="34" charset="0"/>
              </a:rPr>
              <a:t>outdoor </a:t>
            </a:r>
            <a:r>
              <a:rPr lang="en-US" altLang="en-US" b="1" dirty="0">
                <a:solidFill>
                  <a:schemeClr val="bg1"/>
                </a:solidFill>
                <a:cs typeface="Arial" panose="020B0604020202020204" pitchFamily="34" charset="0"/>
              </a:rPr>
              <a:t>s</a:t>
            </a:r>
            <a:r>
              <a:rPr lang="en-US" altLang="en-US" b="1" dirty="0" smtClean="0">
                <a:solidFill>
                  <a:schemeClr val="bg1"/>
                </a:solidFill>
                <a:cs typeface="Arial" panose="020B0604020202020204" pitchFamily="34" charset="0"/>
              </a:rPr>
              <a:t>torage yards in cold climates</a:t>
            </a:r>
            <a:endParaRPr lang="en-US" altLang="en-US" b="1" dirty="0">
              <a:solidFill>
                <a:schemeClr val="bg1"/>
              </a:solidFill>
              <a:cs typeface="Arial" panose="020B0604020202020204" pitchFamily="34" charset="0"/>
            </a:endParaRPr>
          </a:p>
        </p:txBody>
      </p:sp>
      <p:sp>
        <p:nvSpPr>
          <p:cNvPr id="25" name="Rectangle 24"/>
          <p:cNvSpPr/>
          <p:nvPr/>
        </p:nvSpPr>
        <p:spPr>
          <a:xfrm>
            <a:off x="1" y="689954"/>
            <a:ext cx="12192738" cy="1642587"/>
          </a:xfrm>
          <a:prstGeom prst="rect">
            <a:avLst/>
          </a:prstGeom>
          <a:solidFill>
            <a:schemeClr val="tx2">
              <a:lumMod val="50000"/>
            </a:schemeClr>
          </a:solidFill>
          <a:ln w="25400" cap="flat">
            <a:noFill/>
            <a:prstDash val="solid"/>
            <a:bevel/>
          </a:ln>
          <a:effectLst/>
        </p:spPr>
        <p:style>
          <a:lnRef idx="0">
            <a:scrgbClr r="0" g="0" b="0"/>
          </a:lnRef>
          <a:fillRef idx="0">
            <a:scrgbClr r="0" g="0" b="0"/>
          </a:fillRef>
          <a:effectRef idx="0">
            <a:scrgbClr r="0" g="0" b="0"/>
          </a:effectRef>
          <a:fontRef idx="none"/>
        </p:style>
        <p:txBody>
          <a:bodyPr wrap="square" lIns="45719" tIns="45719" rIns="45719" bIns="45719" anchor="ctr">
            <a:spAutoFit/>
          </a:bodyPr>
          <a:lstStyle/>
          <a:p>
            <a:pPr eaLnBrk="1" latinLnBrk="1">
              <a:defRPr/>
            </a:pPr>
            <a:endParaRPr lang="en-US" sz="1800" dirty="0">
              <a:solidFill>
                <a:srgbClr val="000000"/>
              </a:solidFill>
              <a:latin typeface="Arial" pitchFamily="-100" charset="0"/>
              <a:cs typeface="MS PGothic" pitchFamily="34" charset="-128"/>
              <a:sym typeface="Arial" pitchFamily="-100" charset="0"/>
            </a:endParaRPr>
          </a:p>
        </p:txBody>
      </p:sp>
      <p:sp>
        <p:nvSpPr>
          <p:cNvPr id="23" name="Title 1"/>
          <p:cNvSpPr txBox="1">
            <a:spLocks/>
          </p:cNvSpPr>
          <p:nvPr/>
        </p:nvSpPr>
        <p:spPr bwMode="auto">
          <a:xfrm>
            <a:off x="3914" y="889482"/>
            <a:ext cx="12188825"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1pPr>
            <a:lvl2pPr>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2pPr>
            <a:lvl3pPr marL="1143000" indent="-228600">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3pPr>
            <a:lvl4pPr marL="1600200" indent="-228600">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4pPr>
            <a:lvl5pPr marL="2057400" indent="-228600">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sym typeface="Arial" panose="020B0604020202020204" pitchFamily="34" charset="0"/>
              </a:defRPr>
            </a:lvl9pPr>
          </a:lstStyle>
          <a:p>
            <a:pPr marL="0" lvl="1" algn="ctr">
              <a:lnSpc>
                <a:spcPts val="3400"/>
              </a:lnSpc>
            </a:pPr>
            <a:r>
              <a:rPr lang="en-US" altLang="en-US" sz="4600" b="1" dirty="0">
                <a:solidFill>
                  <a:srgbClr val="FFFFFF"/>
                </a:solidFill>
                <a:cs typeface="Arial" panose="020B0604020202020204" pitchFamily="34" charset="0"/>
              </a:rPr>
              <a:t>FREEZER </a:t>
            </a:r>
            <a:r>
              <a:rPr lang="en-US" altLang="en-US" sz="4600" b="1" dirty="0" smtClean="0">
                <a:solidFill>
                  <a:srgbClr val="FFFFFF"/>
                </a:solidFill>
                <a:cs typeface="Arial" panose="020B0604020202020204" pitchFamily="34" charset="0"/>
              </a:rPr>
              <a:t>READY </a:t>
            </a:r>
            <a:endParaRPr lang="en-US" altLang="en-US" sz="4600" b="1" dirty="0">
              <a:solidFill>
                <a:srgbClr val="FFFFFF"/>
              </a:solidFill>
              <a:cs typeface="Arial" panose="020B0604020202020204" pitchFamily="34" charset="0"/>
            </a:endParaRPr>
          </a:p>
          <a:p>
            <a:pPr marL="0" lvl="1" algn="ctr">
              <a:lnSpc>
                <a:spcPts val="3900"/>
              </a:lnSpc>
            </a:pPr>
            <a:r>
              <a:rPr lang="en-US" altLang="en-US" sz="3200" b="1" dirty="0">
                <a:solidFill>
                  <a:schemeClr val="accent2"/>
                </a:solidFill>
                <a:cs typeface="Arial" panose="020B0604020202020204" pitchFamily="34" charset="0"/>
              </a:rPr>
              <a:t>FOR YOUR COLDEST SUPPLY CHAINS</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9" y="2332540"/>
            <a:ext cx="5090546" cy="3957899"/>
          </a:xfrm>
          <a:prstGeom prst="rect">
            <a:avLst/>
          </a:prstGeom>
        </p:spPr>
      </p:pic>
      <p:sp>
        <p:nvSpPr>
          <p:cNvPr id="21" name="TextBox 20"/>
          <p:cNvSpPr txBox="1"/>
          <p:nvPr/>
        </p:nvSpPr>
        <p:spPr>
          <a:xfrm>
            <a:off x="-30293" y="5921765"/>
            <a:ext cx="12219118" cy="997856"/>
          </a:xfrm>
          <a:prstGeom prst="rect">
            <a:avLst/>
          </a:prstGeom>
          <a:solidFill>
            <a:schemeClr val="accent6"/>
          </a:solidFill>
          <a:ln>
            <a:noFill/>
          </a:ln>
        </p:spPr>
        <p:txBody>
          <a:bodyPr wrap="square" lIns="182880" tIns="182880" rIns="182880" bIns="182880" rtlCol="0" anchor="ctr" anchorCtr="1">
            <a:noAutofit/>
          </a:bodyPr>
          <a:lstStyle/>
          <a:p>
            <a:endParaRPr lang="en-US" altLang="en-US" sz="1600" b="1" dirty="0">
              <a:solidFill>
                <a:srgbClr val="2F3943"/>
              </a:solidFill>
              <a:cs typeface="Arial" panose="020B0604020202020204" pitchFamily="34" charset="0"/>
            </a:endParaRPr>
          </a:p>
        </p:txBody>
      </p:sp>
      <p:sp>
        <p:nvSpPr>
          <p:cNvPr id="10" name="Slide Number Placeholder 4"/>
          <p:cNvSpPr txBox="1">
            <a:spLocks/>
          </p:cNvSpPr>
          <p:nvPr/>
        </p:nvSpPr>
        <p:spPr bwMode="auto">
          <a:xfrm>
            <a:off x="11817350" y="6486525"/>
            <a:ext cx="352425" cy="365125"/>
          </a:xfrm>
          <a:prstGeom prst="rect">
            <a:avLst/>
          </a:prstGeom>
          <a:noFill/>
          <a:ln w="9525">
            <a:noFill/>
            <a:miter lim="800000"/>
            <a:headEnd/>
            <a:tailEnd/>
          </a:ln>
        </p:spPr>
        <p:txBody>
          <a:bodyPr anchor="ctr">
            <a:prstTxWarp prst="textNoShape">
              <a:avLst/>
            </a:prstTxWarp>
          </a:bodyPr>
          <a:lstStyle/>
          <a:p>
            <a:pPr algn="ctr" defTabSz="457200"/>
            <a:fld id="{CB46092C-AC9F-0743-8936-802785C06FFB}" type="slidenum">
              <a:rPr lang="en-US" sz="800">
                <a:solidFill>
                  <a:srgbClr val="595959"/>
                </a:solidFill>
                <a:sym typeface="Arial" pitchFamily="4" charset="0"/>
              </a:rPr>
              <a:pPr algn="ctr" defTabSz="457200"/>
              <a:t>15</a:t>
            </a:fld>
            <a:endParaRPr lang="en-US" sz="800" dirty="0">
              <a:solidFill>
                <a:srgbClr val="595959"/>
              </a:solidFill>
              <a:sym typeface="Arial" pitchFamily="4" charset="0"/>
            </a:endParaRPr>
          </a:p>
        </p:txBody>
      </p:sp>
      <p:sp>
        <p:nvSpPr>
          <p:cNvPr id="2" name="TextBox 1"/>
          <p:cNvSpPr txBox="1"/>
          <p:nvPr/>
        </p:nvSpPr>
        <p:spPr>
          <a:xfrm>
            <a:off x="216629" y="6084312"/>
            <a:ext cx="11353800" cy="584775"/>
          </a:xfrm>
          <a:prstGeom prst="rect">
            <a:avLst/>
          </a:prstGeom>
          <a:noFill/>
          <a:ln>
            <a:noFill/>
          </a:ln>
        </p:spPr>
        <p:txBody>
          <a:bodyPr wrap="square" rtlCol="0" anchor="ctr" anchorCtr="1">
            <a:spAutoFit/>
          </a:bodyPr>
          <a:lstStyle/>
          <a:p>
            <a:r>
              <a:rPr lang="en-US" altLang="en-US" sz="1400" b="1" dirty="0">
                <a:solidFill>
                  <a:srgbClr val="2F3943"/>
                </a:solidFill>
                <a:cs typeface="Arial" panose="020B0604020202020204" pitchFamily="34" charset="0"/>
              </a:rPr>
              <a:t>* Heated scanner holder </a:t>
            </a:r>
            <a:r>
              <a:rPr lang="en-US" altLang="en-US" sz="1400" b="1" dirty="0" smtClean="0">
                <a:solidFill>
                  <a:srgbClr val="2F3943"/>
                </a:solidFill>
                <a:cs typeface="Arial" panose="020B0604020202020204" pitchFamily="34" charset="0"/>
              </a:rPr>
              <a:t>recommended </a:t>
            </a:r>
            <a:r>
              <a:rPr lang="en-US" altLang="en-US" sz="1400" b="1" dirty="0">
                <a:solidFill>
                  <a:srgbClr val="2F3943"/>
                </a:solidFill>
                <a:cs typeface="Arial" panose="020B0604020202020204" pitchFamily="34" charset="0"/>
              </a:rPr>
              <a:t>to reduce condensation on the outside of scan window </a:t>
            </a:r>
            <a:r>
              <a:rPr lang="en-US" altLang="en-US" sz="1400" b="1" dirty="0" smtClean="0">
                <a:solidFill>
                  <a:srgbClr val="2F3943"/>
                </a:solidFill>
                <a:cs typeface="Arial" panose="020B0604020202020204" pitchFamily="34" charset="0"/>
              </a:rPr>
              <a:t>when </a:t>
            </a:r>
            <a:r>
              <a:rPr lang="en-US" altLang="en-US" sz="1400" b="1" dirty="0">
                <a:solidFill>
                  <a:srgbClr val="2F3943"/>
                </a:solidFill>
                <a:cs typeface="Arial" panose="020B0604020202020204" pitchFamily="34" charset="0"/>
              </a:rPr>
              <a:t>moving in and out of freezers</a:t>
            </a:r>
          </a:p>
          <a:p>
            <a:endParaRPr lang="en-US" dirty="0" smtClean="0"/>
          </a:p>
        </p:txBody>
      </p:sp>
    </p:spTree>
    <p:extLst>
      <p:ext uri="{BB962C8B-B14F-4D97-AF65-F5344CB8AC3E}">
        <p14:creationId xmlns:p14="http://schemas.microsoft.com/office/powerpoint/2010/main" val="27664624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bk object 16"/>
          <p:cNvSpPr/>
          <p:nvPr/>
        </p:nvSpPr>
        <p:spPr>
          <a:xfrm>
            <a:off x="-9271" y="1596990"/>
            <a:ext cx="12198096" cy="5261009"/>
          </a:xfrm>
          <a:prstGeom prst="rect">
            <a:avLst/>
          </a:prstGeom>
          <a:blipFill>
            <a:blip r:embed="rId3" cstate="print"/>
            <a:stretch>
              <a:fillRect/>
            </a:stretch>
          </a:blipFill>
        </p:spPr>
        <p:txBody>
          <a:bodyPr wrap="square" lIns="0" tIns="0" rIns="0" bIns="0" rtlCol="0"/>
          <a:lstStyle/>
          <a:p>
            <a:r>
              <a:rPr lang="en-US" sz="1799" dirty="0"/>
              <a:t> </a:t>
            </a:r>
            <a:endParaRPr sz="1799" dirty="0"/>
          </a:p>
        </p:txBody>
      </p:sp>
      <p:sp>
        <p:nvSpPr>
          <p:cNvPr id="32" name="bk object 16"/>
          <p:cNvSpPr/>
          <p:nvPr/>
        </p:nvSpPr>
        <p:spPr>
          <a:xfrm>
            <a:off x="-9271" y="6505828"/>
            <a:ext cx="12198096" cy="352172"/>
          </a:xfrm>
          <a:prstGeom prst="rect">
            <a:avLst/>
          </a:prstGeom>
          <a:solidFill>
            <a:schemeClr val="tx2">
              <a:lumMod val="75000"/>
            </a:schemeClr>
          </a:solidFill>
        </p:spPr>
        <p:txBody>
          <a:bodyPr wrap="square" lIns="0" tIns="0" rIns="0" bIns="0" rtlCol="0"/>
          <a:lstStyle/>
          <a:p>
            <a:r>
              <a:rPr lang="en-US" sz="1799" dirty="0"/>
              <a:t> </a:t>
            </a:r>
            <a:endParaRPr sz="1799" dirty="0"/>
          </a:p>
        </p:txBody>
      </p:sp>
      <p:pic>
        <p:nvPicPr>
          <p:cNvPr id="72"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455715">
            <a:off x="3594304" y="918325"/>
            <a:ext cx="5396411" cy="6348720"/>
          </a:xfrm>
          <a:prstGeom prst="rect">
            <a:avLst/>
          </a:prstGeom>
        </p:spPr>
      </p:pic>
      <p:cxnSp>
        <p:nvCxnSpPr>
          <p:cNvPr id="44" name="Straight Connector 43"/>
          <p:cNvCxnSpPr/>
          <p:nvPr/>
        </p:nvCxnSpPr>
        <p:spPr>
          <a:xfrm>
            <a:off x="2457723" y="2799506"/>
            <a:ext cx="1365495" cy="413716"/>
          </a:xfrm>
          <a:prstGeom prst="line">
            <a:avLst/>
          </a:prstGeom>
          <a:ln w="38100" cap="flat" cmpd="sng" algn="ctr">
            <a:solidFill>
              <a:schemeClr val="accent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2402086" y="3837130"/>
            <a:ext cx="2003283" cy="1019113"/>
          </a:xfrm>
          <a:prstGeom prst="line">
            <a:avLst/>
          </a:prstGeom>
          <a:ln w="38100" cap="flat" cmpd="sng" algn="ctr">
            <a:solidFill>
              <a:schemeClr val="accent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4718931" y="4947571"/>
            <a:ext cx="3027980" cy="1115713"/>
          </a:xfrm>
          <a:prstGeom prst="line">
            <a:avLst/>
          </a:prstGeom>
          <a:ln w="38100" cap="flat" cmpd="sng" algn="ctr">
            <a:solidFill>
              <a:schemeClr val="accent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Title 1"/>
          <p:cNvSpPr txBox="1">
            <a:spLocks/>
          </p:cNvSpPr>
          <p:nvPr/>
        </p:nvSpPr>
        <p:spPr bwMode="auto">
          <a:xfrm>
            <a:off x="1" y="609600"/>
            <a:ext cx="12188824" cy="987390"/>
          </a:xfrm>
          <a:prstGeom prst="rect">
            <a:avLst/>
          </a:prstGeom>
          <a:solidFill>
            <a:schemeClr val="tx1">
              <a:alpha val="88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74320" tIns="274320" rIns="274320" bIns="320040" anchor="ctr"/>
          <a:lstStyle>
            <a:lvl1pPr>
              <a:defRPr sz="2400">
                <a:solidFill>
                  <a:schemeClr val="tx1"/>
                </a:solidFill>
                <a:latin typeface="Arial" charset="0"/>
                <a:ea typeface="MS PGothic" charset="-128"/>
                <a:sym typeface="Arial" charset="0"/>
              </a:defRPr>
            </a:lvl1pPr>
            <a:lvl2pPr marL="37931725" indent="-37474525">
              <a:defRPr sz="2400">
                <a:solidFill>
                  <a:schemeClr val="tx1"/>
                </a:solidFill>
                <a:latin typeface="Arial" charset="0"/>
                <a:ea typeface="MS PGothic" charset="-128"/>
                <a:sym typeface="Arial" charset="0"/>
              </a:defRPr>
            </a:lvl2pPr>
            <a:lvl3pPr marL="1143000" indent="-228600">
              <a:defRPr sz="2400">
                <a:solidFill>
                  <a:schemeClr val="tx1"/>
                </a:solidFill>
                <a:latin typeface="Arial" charset="0"/>
                <a:ea typeface="MS PGothic" charset="-128"/>
                <a:sym typeface="Arial" charset="0"/>
              </a:defRPr>
            </a:lvl3pPr>
            <a:lvl4pPr marL="1600200" indent="-228600">
              <a:defRPr sz="2400">
                <a:solidFill>
                  <a:schemeClr val="tx1"/>
                </a:solidFill>
                <a:latin typeface="Arial" charset="0"/>
                <a:ea typeface="MS PGothic" charset="-128"/>
                <a:sym typeface="Arial" charset="0"/>
              </a:defRPr>
            </a:lvl4pPr>
            <a:lvl5pPr marL="2057400" indent="-228600">
              <a:defRPr sz="2400">
                <a:solidFill>
                  <a:schemeClr val="tx1"/>
                </a:solidFill>
                <a:latin typeface="Arial" charset="0"/>
                <a:ea typeface="MS PGothic" charset="-128"/>
                <a:sym typeface="Arial" charset="0"/>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sym typeface="Arial" charset="0"/>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sym typeface="Arial" charset="0"/>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sym typeface="Arial" charset="0"/>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sym typeface="Arial" charset="0"/>
              </a:defRPr>
            </a:lvl9pPr>
          </a:lstStyle>
          <a:p>
            <a:pPr algn="ctr">
              <a:lnSpc>
                <a:spcPct val="90000"/>
              </a:lnSpc>
            </a:pPr>
            <a:endParaRPr lang="en-US" altLang="en-US" sz="3200" b="1" cap="all" dirty="0">
              <a:solidFill>
                <a:srgbClr val="FFFFFF"/>
              </a:solidFill>
              <a:latin typeface="Arial"/>
              <a:cs typeface="Arial"/>
            </a:endParaRPr>
          </a:p>
        </p:txBody>
      </p:sp>
      <p:sp>
        <p:nvSpPr>
          <p:cNvPr id="4" name="Rectangle 3"/>
          <p:cNvSpPr/>
          <p:nvPr/>
        </p:nvSpPr>
        <p:spPr>
          <a:xfrm>
            <a:off x="432980" y="810614"/>
            <a:ext cx="11289627" cy="515526"/>
          </a:xfrm>
          <a:prstGeom prst="rect">
            <a:avLst/>
          </a:prstGeom>
        </p:spPr>
        <p:txBody>
          <a:bodyPr wrap="square">
            <a:spAutoFit/>
          </a:bodyPr>
          <a:lstStyle/>
          <a:p>
            <a:pPr algn="ctr">
              <a:lnSpc>
                <a:spcPts val="3320"/>
              </a:lnSpc>
            </a:pPr>
            <a:r>
              <a:rPr lang="en-US" sz="3000" b="1" spc="-60" dirty="0" smtClean="0">
                <a:solidFill>
                  <a:schemeClr val="bg1"/>
                </a:solidFill>
              </a:rPr>
              <a:t>Ultra-rugged Design: In a Class of its Own</a:t>
            </a:r>
            <a:endParaRPr lang="en-US" altLang="en-US" sz="3000" b="1" spc="-60" dirty="0">
              <a:solidFill>
                <a:schemeClr val="bg1"/>
              </a:solidFill>
              <a:latin typeface="Arial"/>
              <a:cs typeface="Arial"/>
            </a:endParaRPr>
          </a:p>
        </p:txBody>
      </p:sp>
      <p:sp>
        <p:nvSpPr>
          <p:cNvPr id="51" name="Slide Number Placeholder 4"/>
          <p:cNvSpPr txBox="1">
            <a:spLocks/>
          </p:cNvSpPr>
          <p:nvPr/>
        </p:nvSpPr>
        <p:spPr bwMode="auto">
          <a:xfrm>
            <a:off x="11744198" y="6485509"/>
            <a:ext cx="352425" cy="365125"/>
          </a:xfrm>
          <a:prstGeom prst="rect">
            <a:avLst/>
          </a:prstGeom>
          <a:noFill/>
          <a:ln w="9525">
            <a:noFill/>
            <a:miter lim="800000"/>
            <a:headEnd/>
            <a:tailEnd/>
          </a:ln>
        </p:spPr>
        <p:txBody>
          <a:bodyPr anchor="ctr">
            <a:prstTxWarp prst="textNoShape">
              <a:avLst/>
            </a:prstTxWarp>
          </a:bodyPr>
          <a:lstStyle/>
          <a:p>
            <a:pPr algn="ctr" defTabSz="457200"/>
            <a:fld id="{63CB4670-97C6-874D-9B81-37AB26A2554C}" type="slidenum">
              <a:rPr lang="en-US" sz="800" smtClean="0">
                <a:solidFill>
                  <a:schemeClr val="bg1"/>
                </a:solidFill>
                <a:sym typeface="Arial" pitchFamily="4" charset="0"/>
              </a:rPr>
              <a:t>16</a:t>
            </a:fld>
            <a:endParaRPr lang="en-US" sz="800" dirty="0">
              <a:solidFill>
                <a:schemeClr val="bg1"/>
              </a:solidFill>
              <a:sym typeface="Arial" pitchFamily="4" charset="0"/>
            </a:endParaRPr>
          </a:p>
        </p:txBody>
      </p:sp>
      <p:sp>
        <p:nvSpPr>
          <p:cNvPr id="66" name="object 24"/>
          <p:cNvSpPr/>
          <p:nvPr/>
        </p:nvSpPr>
        <p:spPr>
          <a:xfrm>
            <a:off x="3759655" y="3140254"/>
            <a:ext cx="121755" cy="121755"/>
          </a:xfrm>
          <a:custGeom>
            <a:avLst/>
            <a:gdLst/>
            <a:ahLst/>
            <a:cxnLst/>
            <a:rect l="l" t="t" r="r" b="b"/>
            <a:pathLst>
              <a:path w="1367790" h="1367789">
                <a:moveTo>
                  <a:pt x="683869" y="0"/>
                </a:moveTo>
                <a:lnTo>
                  <a:pt x="635031" y="1717"/>
                </a:lnTo>
                <a:lnTo>
                  <a:pt x="587119" y="6791"/>
                </a:lnTo>
                <a:lnTo>
                  <a:pt x="540249" y="15106"/>
                </a:lnTo>
                <a:lnTo>
                  <a:pt x="494538" y="26547"/>
                </a:lnTo>
                <a:lnTo>
                  <a:pt x="450101" y="40998"/>
                </a:lnTo>
                <a:lnTo>
                  <a:pt x="407053" y="58343"/>
                </a:lnTo>
                <a:lnTo>
                  <a:pt x="365511" y="78467"/>
                </a:lnTo>
                <a:lnTo>
                  <a:pt x="325590" y="101253"/>
                </a:lnTo>
                <a:lnTo>
                  <a:pt x="287405" y="126586"/>
                </a:lnTo>
                <a:lnTo>
                  <a:pt x="251073" y="154350"/>
                </a:lnTo>
                <a:lnTo>
                  <a:pt x="216710" y="184430"/>
                </a:lnTo>
                <a:lnTo>
                  <a:pt x="184430" y="216710"/>
                </a:lnTo>
                <a:lnTo>
                  <a:pt x="154350" y="251073"/>
                </a:lnTo>
                <a:lnTo>
                  <a:pt x="126586" y="287405"/>
                </a:lnTo>
                <a:lnTo>
                  <a:pt x="101253" y="325590"/>
                </a:lnTo>
                <a:lnTo>
                  <a:pt x="78467" y="365511"/>
                </a:lnTo>
                <a:lnTo>
                  <a:pt x="58343" y="407053"/>
                </a:lnTo>
                <a:lnTo>
                  <a:pt x="40998" y="450101"/>
                </a:lnTo>
                <a:lnTo>
                  <a:pt x="26547" y="494538"/>
                </a:lnTo>
                <a:lnTo>
                  <a:pt x="15106" y="540249"/>
                </a:lnTo>
                <a:lnTo>
                  <a:pt x="6791" y="587119"/>
                </a:lnTo>
                <a:lnTo>
                  <a:pt x="1717" y="635031"/>
                </a:lnTo>
                <a:lnTo>
                  <a:pt x="0" y="683869"/>
                </a:lnTo>
                <a:lnTo>
                  <a:pt x="1717" y="732708"/>
                </a:lnTo>
                <a:lnTo>
                  <a:pt x="6791" y="780619"/>
                </a:lnTo>
                <a:lnTo>
                  <a:pt x="15106" y="827489"/>
                </a:lnTo>
                <a:lnTo>
                  <a:pt x="26547" y="873200"/>
                </a:lnTo>
                <a:lnTo>
                  <a:pt x="40998" y="917637"/>
                </a:lnTo>
                <a:lnTo>
                  <a:pt x="58343" y="960685"/>
                </a:lnTo>
                <a:lnTo>
                  <a:pt x="78467" y="1002227"/>
                </a:lnTo>
                <a:lnTo>
                  <a:pt x="101253" y="1042149"/>
                </a:lnTo>
                <a:lnTo>
                  <a:pt x="126586" y="1080333"/>
                </a:lnTo>
                <a:lnTo>
                  <a:pt x="154350" y="1116665"/>
                </a:lnTo>
                <a:lnTo>
                  <a:pt x="184430" y="1151028"/>
                </a:lnTo>
                <a:lnTo>
                  <a:pt x="216710" y="1183308"/>
                </a:lnTo>
                <a:lnTo>
                  <a:pt x="251073" y="1213388"/>
                </a:lnTo>
                <a:lnTo>
                  <a:pt x="287405" y="1241152"/>
                </a:lnTo>
                <a:lnTo>
                  <a:pt x="325590" y="1266485"/>
                </a:lnTo>
                <a:lnTo>
                  <a:pt x="365511" y="1289271"/>
                </a:lnTo>
                <a:lnTo>
                  <a:pt x="407053" y="1309395"/>
                </a:lnTo>
                <a:lnTo>
                  <a:pt x="450101" y="1326740"/>
                </a:lnTo>
                <a:lnTo>
                  <a:pt x="494538" y="1341191"/>
                </a:lnTo>
                <a:lnTo>
                  <a:pt x="540249" y="1352632"/>
                </a:lnTo>
                <a:lnTo>
                  <a:pt x="587119" y="1360947"/>
                </a:lnTo>
                <a:lnTo>
                  <a:pt x="635031" y="1366022"/>
                </a:lnTo>
                <a:lnTo>
                  <a:pt x="683869" y="1367739"/>
                </a:lnTo>
                <a:lnTo>
                  <a:pt x="732708" y="1366022"/>
                </a:lnTo>
                <a:lnTo>
                  <a:pt x="780619" y="1360947"/>
                </a:lnTo>
                <a:lnTo>
                  <a:pt x="827489" y="1352632"/>
                </a:lnTo>
                <a:lnTo>
                  <a:pt x="873200" y="1341191"/>
                </a:lnTo>
                <a:lnTo>
                  <a:pt x="917637" y="1326740"/>
                </a:lnTo>
                <a:lnTo>
                  <a:pt x="960685" y="1309395"/>
                </a:lnTo>
                <a:lnTo>
                  <a:pt x="1002227" y="1289271"/>
                </a:lnTo>
                <a:lnTo>
                  <a:pt x="1042149" y="1266485"/>
                </a:lnTo>
                <a:lnTo>
                  <a:pt x="1080333" y="1241152"/>
                </a:lnTo>
                <a:lnTo>
                  <a:pt x="1116665" y="1213388"/>
                </a:lnTo>
                <a:lnTo>
                  <a:pt x="1151028" y="1183308"/>
                </a:lnTo>
                <a:lnTo>
                  <a:pt x="1183308" y="1151028"/>
                </a:lnTo>
                <a:lnTo>
                  <a:pt x="1213388" y="1116665"/>
                </a:lnTo>
                <a:lnTo>
                  <a:pt x="1241152" y="1080333"/>
                </a:lnTo>
                <a:lnTo>
                  <a:pt x="1266485" y="1042149"/>
                </a:lnTo>
                <a:lnTo>
                  <a:pt x="1289271" y="1002227"/>
                </a:lnTo>
                <a:lnTo>
                  <a:pt x="1309395" y="960685"/>
                </a:lnTo>
                <a:lnTo>
                  <a:pt x="1326740" y="917637"/>
                </a:lnTo>
                <a:lnTo>
                  <a:pt x="1341191" y="873200"/>
                </a:lnTo>
                <a:lnTo>
                  <a:pt x="1352632" y="827489"/>
                </a:lnTo>
                <a:lnTo>
                  <a:pt x="1360947" y="780619"/>
                </a:lnTo>
                <a:lnTo>
                  <a:pt x="1366022" y="732708"/>
                </a:lnTo>
                <a:lnTo>
                  <a:pt x="1367739" y="683869"/>
                </a:lnTo>
                <a:lnTo>
                  <a:pt x="1366022" y="635031"/>
                </a:lnTo>
                <a:lnTo>
                  <a:pt x="1360947" y="587119"/>
                </a:lnTo>
                <a:lnTo>
                  <a:pt x="1352632" y="540249"/>
                </a:lnTo>
                <a:lnTo>
                  <a:pt x="1341191" y="494538"/>
                </a:lnTo>
                <a:lnTo>
                  <a:pt x="1326740" y="450101"/>
                </a:lnTo>
                <a:lnTo>
                  <a:pt x="1309395" y="407053"/>
                </a:lnTo>
                <a:lnTo>
                  <a:pt x="1289271" y="365511"/>
                </a:lnTo>
                <a:lnTo>
                  <a:pt x="1266485" y="325590"/>
                </a:lnTo>
                <a:lnTo>
                  <a:pt x="1241152" y="287405"/>
                </a:lnTo>
                <a:lnTo>
                  <a:pt x="1213388" y="251073"/>
                </a:lnTo>
                <a:lnTo>
                  <a:pt x="1183308" y="216710"/>
                </a:lnTo>
                <a:lnTo>
                  <a:pt x="1151028" y="184430"/>
                </a:lnTo>
                <a:lnTo>
                  <a:pt x="1116665" y="154350"/>
                </a:lnTo>
                <a:lnTo>
                  <a:pt x="1080333" y="126586"/>
                </a:lnTo>
                <a:lnTo>
                  <a:pt x="1042149" y="101253"/>
                </a:lnTo>
                <a:lnTo>
                  <a:pt x="1002227" y="78467"/>
                </a:lnTo>
                <a:lnTo>
                  <a:pt x="960685" y="58343"/>
                </a:lnTo>
                <a:lnTo>
                  <a:pt x="917637" y="40998"/>
                </a:lnTo>
                <a:lnTo>
                  <a:pt x="873200" y="26547"/>
                </a:lnTo>
                <a:lnTo>
                  <a:pt x="827489" y="15106"/>
                </a:lnTo>
                <a:lnTo>
                  <a:pt x="780619" y="6791"/>
                </a:lnTo>
                <a:lnTo>
                  <a:pt x="732708" y="1717"/>
                </a:lnTo>
                <a:lnTo>
                  <a:pt x="683869" y="0"/>
                </a:lnTo>
                <a:close/>
              </a:path>
            </a:pathLst>
          </a:custGeom>
          <a:solidFill>
            <a:srgbClr val="FFD200"/>
          </a:solidFill>
        </p:spPr>
        <p:txBody>
          <a:bodyPr wrap="square" lIns="0" tIns="0" rIns="0" bIns="0" rtlCol="0"/>
          <a:lstStyle/>
          <a:p>
            <a:endParaRPr sz="1500"/>
          </a:p>
        </p:txBody>
      </p:sp>
      <p:sp>
        <p:nvSpPr>
          <p:cNvPr id="67" name="object 24"/>
          <p:cNvSpPr/>
          <p:nvPr/>
        </p:nvSpPr>
        <p:spPr>
          <a:xfrm>
            <a:off x="4380200" y="3769260"/>
            <a:ext cx="121755" cy="121755"/>
          </a:xfrm>
          <a:custGeom>
            <a:avLst/>
            <a:gdLst/>
            <a:ahLst/>
            <a:cxnLst/>
            <a:rect l="l" t="t" r="r" b="b"/>
            <a:pathLst>
              <a:path w="1367790" h="1367789">
                <a:moveTo>
                  <a:pt x="683869" y="0"/>
                </a:moveTo>
                <a:lnTo>
                  <a:pt x="635031" y="1717"/>
                </a:lnTo>
                <a:lnTo>
                  <a:pt x="587119" y="6791"/>
                </a:lnTo>
                <a:lnTo>
                  <a:pt x="540249" y="15106"/>
                </a:lnTo>
                <a:lnTo>
                  <a:pt x="494538" y="26547"/>
                </a:lnTo>
                <a:lnTo>
                  <a:pt x="450101" y="40998"/>
                </a:lnTo>
                <a:lnTo>
                  <a:pt x="407053" y="58343"/>
                </a:lnTo>
                <a:lnTo>
                  <a:pt x="365511" y="78467"/>
                </a:lnTo>
                <a:lnTo>
                  <a:pt x="325590" y="101253"/>
                </a:lnTo>
                <a:lnTo>
                  <a:pt x="287405" y="126586"/>
                </a:lnTo>
                <a:lnTo>
                  <a:pt x="251073" y="154350"/>
                </a:lnTo>
                <a:lnTo>
                  <a:pt x="216710" y="184430"/>
                </a:lnTo>
                <a:lnTo>
                  <a:pt x="184430" y="216710"/>
                </a:lnTo>
                <a:lnTo>
                  <a:pt x="154350" y="251073"/>
                </a:lnTo>
                <a:lnTo>
                  <a:pt x="126586" y="287405"/>
                </a:lnTo>
                <a:lnTo>
                  <a:pt x="101253" y="325590"/>
                </a:lnTo>
                <a:lnTo>
                  <a:pt x="78467" y="365511"/>
                </a:lnTo>
                <a:lnTo>
                  <a:pt x="58343" y="407053"/>
                </a:lnTo>
                <a:lnTo>
                  <a:pt x="40998" y="450101"/>
                </a:lnTo>
                <a:lnTo>
                  <a:pt x="26547" y="494538"/>
                </a:lnTo>
                <a:lnTo>
                  <a:pt x="15106" y="540249"/>
                </a:lnTo>
                <a:lnTo>
                  <a:pt x="6791" y="587119"/>
                </a:lnTo>
                <a:lnTo>
                  <a:pt x="1717" y="635031"/>
                </a:lnTo>
                <a:lnTo>
                  <a:pt x="0" y="683869"/>
                </a:lnTo>
                <a:lnTo>
                  <a:pt x="1717" y="732708"/>
                </a:lnTo>
                <a:lnTo>
                  <a:pt x="6791" y="780619"/>
                </a:lnTo>
                <a:lnTo>
                  <a:pt x="15106" y="827489"/>
                </a:lnTo>
                <a:lnTo>
                  <a:pt x="26547" y="873200"/>
                </a:lnTo>
                <a:lnTo>
                  <a:pt x="40998" y="917637"/>
                </a:lnTo>
                <a:lnTo>
                  <a:pt x="58343" y="960685"/>
                </a:lnTo>
                <a:lnTo>
                  <a:pt x="78467" y="1002227"/>
                </a:lnTo>
                <a:lnTo>
                  <a:pt x="101253" y="1042149"/>
                </a:lnTo>
                <a:lnTo>
                  <a:pt x="126586" y="1080333"/>
                </a:lnTo>
                <a:lnTo>
                  <a:pt x="154350" y="1116665"/>
                </a:lnTo>
                <a:lnTo>
                  <a:pt x="184430" y="1151028"/>
                </a:lnTo>
                <a:lnTo>
                  <a:pt x="216710" y="1183308"/>
                </a:lnTo>
                <a:lnTo>
                  <a:pt x="251073" y="1213388"/>
                </a:lnTo>
                <a:lnTo>
                  <a:pt x="287405" y="1241152"/>
                </a:lnTo>
                <a:lnTo>
                  <a:pt x="325590" y="1266485"/>
                </a:lnTo>
                <a:lnTo>
                  <a:pt x="365511" y="1289271"/>
                </a:lnTo>
                <a:lnTo>
                  <a:pt x="407053" y="1309395"/>
                </a:lnTo>
                <a:lnTo>
                  <a:pt x="450101" y="1326740"/>
                </a:lnTo>
                <a:lnTo>
                  <a:pt x="494538" y="1341191"/>
                </a:lnTo>
                <a:lnTo>
                  <a:pt x="540249" y="1352632"/>
                </a:lnTo>
                <a:lnTo>
                  <a:pt x="587119" y="1360947"/>
                </a:lnTo>
                <a:lnTo>
                  <a:pt x="635031" y="1366022"/>
                </a:lnTo>
                <a:lnTo>
                  <a:pt x="683869" y="1367739"/>
                </a:lnTo>
                <a:lnTo>
                  <a:pt x="732708" y="1366022"/>
                </a:lnTo>
                <a:lnTo>
                  <a:pt x="780619" y="1360947"/>
                </a:lnTo>
                <a:lnTo>
                  <a:pt x="827489" y="1352632"/>
                </a:lnTo>
                <a:lnTo>
                  <a:pt x="873200" y="1341191"/>
                </a:lnTo>
                <a:lnTo>
                  <a:pt x="917637" y="1326740"/>
                </a:lnTo>
                <a:lnTo>
                  <a:pt x="960685" y="1309395"/>
                </a:lnTo>
                <a:lnTo>
                  <a:pt x="1002227" y="1289271"/>
                </a:lnTo>
                <a:lnTo>
                  <a:pt x="1042149" y="1266485"/>
                </a:lnTo>
                <a:lnTo>
                  <a:pt x="1080333" y="1241152"/>
                </a:lnTo>
                <a:lnTo>
                  <a:pt x="1116665" y="1213388"/>
                </a:lnTo>
                <a:lnTo>
                  <a:pt x="1151028" y="1183308"/>
                </a:lnTo>
                <a:lnTo>
                  <a:pt x="1183308" y="1151028"/>
                </a:lnTo>
                <a:lnTo>
                  <a:pt x="1213388" y="1116665"/>
                </a:lnTo>
                <a:lnTo>
                  <a:pt x="1241152" y="1080333"/>
                </a:lnTo>
                <a:lnTo>
                  <a:pt x="1266485" y="1042149"/>
                </a:lnTo>
                <a:lnTo>
                  <a:pt x="1289271" y="1002227"/>
                </a:lnTo>
                <a:lnTo>
                  <a:pt x="1309395" y="960685"/>
                </a:lnTo>
                <a:lnTo>
                  <a:pt x="1326740" y="917637"/>
                </a:lnTo>
                <a:lnTo>
                  <a:pt x="1341191" y="873200"/>
                </a:lnTo>
                <a:lnTo>
                  <a:pt x="1352632" y="827489"/>
                </a:lnTo>
                <a:lnTo>
                  <a:pt x="1360947" y="780619"/>
                </a:lnTo>
                <a:lnTo>
                  <a:pt x="1366022" y="732708"/>
                </a:lnTo>
                <a:lnTo>
                  <a:pt x="1367739" y="683869"/>
                </a:lnTo>
                <a:lnTo>
                  <a:pt x="1366022" y="635031"/>
                </a:lnTo>
                <a:lnTo>
                  <a:pt x="1360947" y="587119"/>
                </a:lnTo>
                <a:lnTo>
                  <a:pt x="1352632" y="540249"/>
                </a:lnTo>
                <a:lnTo>
                  <a:pt x="1341191" y="494538"/>
                </a:lnTo>
                <a:lnTo>
                  <a:pt x="1326740" y="450101"/>
                </a:lnTo>
                <a:lnTo>
                  <a:pt x="1309395" y="407053"/>
                </a:lnTo>
                <a:lnTo>
                  <a:pt x="1289271" y="365511"/>
                </a:lnTo>
                <a:lnTo>
                  <a:pt x="1266485" y="325590"/>
                </a:lnTo>
                <a:lnTo>
                  <a:pt x="1241152" y="287405"/>
                </a:lnTo>
                <a:lnTo>
                  <a:pt x="1213388" y="251073"/>
                </a:lnTo>
                <a:lnTo>
                  <a:pt x="1183308" y="216710"/>
                </a:lnTo>
                <a:lnTo>
                  <a:pt x="1151028" y="184430"/>
                </a:lnTo>
                <a:lnTo>
                  <a:pt x="1116665" y="154350"/>
                </a:lnTo>
                <a:lnTo>
                  <a:pt x="1080333" y="126586"/>
                </a:lnTo>
                <a:lnTo>
                  <a:pt x="1042149" y="101253"/>
                </a:lnTo>
                <a:lnTo>
                  <a:pt x="1002227" y="78467"/>
                </a:lnTo>
                <a:lnTo>
                  <a:pt x="960685" y="58343"/>
                </a:lnTo>
                <a:lnTo>
                  <a:pt x="917637" y="40998"/>
                </a:lnTo>
                <a:lnTo>
                  <a:pt x="873200" y="26547"/>
                </a:lnTo>
                <a:lnTo>
                  <a:pt x="827489" y="15106"/>
                </a:lnTo>
                <a:lnTo>
                  <a:pt x="780619" y="6791"/>
                </a:lnTo>
                <a:lnTo>
                  <a:pt x="732708" y="1717"/>
                </a:lnTo>
                <a:lnTo>
                  <a:pt x="683869" y="0"/>
                </a:lnTo>
                <a:close/>
              </a:path>
            </a:pathLst>
          </a:custGeom>
          <a:solidFill>
            <a:srgbClr val="FFD200"/>
          </a:solidFill>
        </p:spPr>
        <p:txBody>
          <a:bodyPr wrap="square" lIns="0" tIns="0" rIns="0" bIns="0" rtlCol="0"/>
          <a:lstStyle/>
          <a:p>
            <a:endParaRPr sz="1500"/>
          </a:p>
        </p:txBody>
      </p:sp>
      <p:sp>
        <p:nvSpPr>
          <p:cNvPr id="68" name="object 24"/>
          <p:cNvSpPr/>
          <p:nvPr/>
        </p:nvSpPr>
        <p:spPr>
          <a:xfrm>
            <a:off x="7697885" y="4874511"/>
            <a:ext cx="121755" cy="121755"/>
          </a:xfrm>
          <a:custGeom>
            <a:avLst/>
            <a:gdLst/>
            <a:ahLst/>
            <a:cxnLst/>
            <a:rect l="l" t="t" r="r" b="b"/>
            <a:pathLst>
              <a:path w="1367790" h="1367789">
                <a:moveTo>
                  <a:pt x="683869" y="0"/>
                </a:moveTo>
                <a:lnTo>
                  <a:pt x="635031" y="1717"/>
                </a:lnTo>
                <a:lnTo>
                  <a:pt x="587119" y="6791"/>
                </a:lnTo>
                <a:lnTo>
                  <a:pt x="540249" y="15106"/>
                </a:lnTo>
                <a:lnTo>
                  <a:pt x="494538" y="26547"/>
                </a:lnTo>
                <a:lnTo>
                  <a:pt x="450101" y="40998"/>
                </a:lnTo>
                <a:lnTo>
                  <a:pt x="407053" y="58343"/>
                </a:lnTo>
                <a:lnTo>
                  <a:pt x="365511" y="78467"/>
                </a:lnTo>
                <a:lnTo>
                  <a:pt x="325590" y="101253"/>
                </a:lnTo>
                <a:lnTo>
                  <a:pt x="287405" y="126586"/>
                </a:lnTo>
                <a:lnTo>
                  <a:pt x="251073" y="154350"/>
                </a:lnTo>
                <a:lnTo>
                  <a:pt x="216710" y="184430"/>
                </a:lnTo>
                <a:lnTo>
                  <a:pt x="184430" y="216710"/>
                </a:lnTo>
                <a:lnTo>
                  <a:pt x="154350" y="251073"/>
                </a:lnTo>
                <a:lnTo>
                  <a:pt x="126586" y="287405"/>
                </a:lnTo>
                <a:lnTo>
                  <a:pt x="101253" y="325590"/>
                </a:lnTo>
                <a:lnTo>
                  <a:pt x="78467" y="365511"/>
                </a:lnTo>
                <a:lnTo>
                  <a:pt x="58343" y="407053"/>
                </a:lnTo>
                <a:lnTo>
                  <a:pt x="40998" y="450101"/>
                </a:lnTo>
                <a:lnTo>
                  <a:pt x="26547" y="494538"/>
                </a:lnTo>
                <a:lnTo>
                  <a:pt x="15106" y="540249"/>
                </a:lnTo>
                <a:lnTo>
                  <a:pt x="6791" y="587119"/>
                </a:lnTo>
                <a:lnTo>
                  <a:pt x="1717" y="635031"/>
                </a:lnTo>
                <a:lnTo>
                  <a:pt x="0" y="683869"/>
                </a:lnTo>
                <a:lnTo>
                  <a:pt x="1717" y="732708"/>
                </a:lnTo>
                <a:lnTo>
                  <a:pt x="6791" y="780619"/>
                </a:lnTo>
                <a:lnTo>
                  <a:pt x="15106" y="827489"/>
                </a:lnTo>
                <a:lnTo>
                  <a:pt x="26547" y="873200"/>
                </a:lnTo>
                <a:lnTo>
                  <a:pt x="40998" y="917637"/>
                </a:lnTo>
                <a:lnTo>
                  <a:pt x="58343" y="960685"/>
                </a:lnTo>
                <a:lnTo>
                  <a:pt x="78467" y="1002227"/>
                </a:lnTo>
                <a:lnTo>
                  <a:pt x="101253" y="1042149"/>
                </a:lnTo>
                <a:lnTo>
                  <a:pt x="126586" y="1080333"/>
                </a:lnTo>
                <a:lnTo>
                  <a:pt x="154350" y="1116665"/>
                </a:lnTo>
                <a:lnTo>
                  <a:pt x="184430" y="1151028"/>
                </a:lnTo>
                <a:lnTo>
                  <a:pt x="216710" y="1183308"/>
                </a:lnTo>
                <a:lnTo>
                  <a:pt x="251073" y="1213388"/>
                </a:lnTo>
                <a:lnTo>
                  <a:pt x="287405" y="1241152"/>
                </a:lnTo>
                <a:lnTo>
                  <a:pt x="325590" y="1266485"/>
                </a:lnTo>
                <a:lnTo>
                  <a:pt x="365511" y="1289271"/>
                </a:lnTo>
                <a:lnTo>
                  <a:pt x="407053" y="1309395"/>
                </a:lnTo>
                <a:lnTo>
                  <a:pt x="450101" y="1326740"/>
                </a:lnTo>
                <a:lnTo>
                  <a:pt x="494538" y="1341191"/>
                </a:lnTo>
                <a:lnTo>
                  <a:pt x="540249" y="1352632"/>
                </a:lnTo>
                <a:lnTo>
                  <a:pt x="587119" y="1360947"/>
                </a:lnTo>
                <a:lnTo>
                  <a:pt x="635031" y="1366022"/>
                </a:lnTo>
                <a:lnTo>
                  <a:pt x="683869" y="1367739"/>
                </a:lnTo>
                <a:lnTo>
                  <a:pt x="732708" y="1366022"/>
                </a:lnTo>
                <a:lnTo>
                  <a:pt x="780619" y="1360947"/>
                </a:lnTo>
                <a:lnTo>
                  <a:pt x="827489" y="1352632"/>
                </a:lnTo>
                <a:lnTo>
                  <a:pt x="873200" y="1341191"/>
                </a:lnTo>
                <a:lnTo>
                  <a:pt x="917637" y="1326740"/>
                </a:lnTo>
                <a:lnTo>
                  <a:pt x="960685" y="1309395"/>
                </a:lnTo>
                <a:lnTo>
                  <a:pt x="1002227" y="1289271"/>
                </a:lnTo>
                <a:lnTo>
                  <a:pt x="1042149" y="1266485"/>
                </a:lnTo>
                <a:lnTo>
                  <a:pt x="1080333" y="1241152"/>
                </a:lnTo>
                <a:lnTo>
                  <a:pt x="1116665" y="1213388"/>
                </a:lnTo>
                <a:lnTo>
                  <a:pt x="1151028" y="1183308"/>
                </a:lnTo>
                <a:lnTo>
                  <a:pt x="1183308" y="1151028"/>
                </a:lnTo>
                <a:lnTo>
                  <a:pt x="1213388" y="1116665"/>
                </a:lnTo>
                <a:lnTo>
                  <a:pt x="1241152" y="1080333"/>
                </a:lnTo>
                <a:lnTo>
                  <a:pt x="1266485" y="1042149"/>
                </a:lnTo>
                <a:lnTo>
                  <a:pt x="1289271" y="1002227"/>
                </a:lnTo>
                <a:lnTo>
                  <a:pt x="1309395" y="960685"/>
                </a:lnTo>
                <a:lnTo>
                  <a:pt x="1326740" y="917637"/>
                </a:lnTo>
                <a:lnTo>
                  <a:pt x="1341191" y="873200"/>
                </a:lnTo>
                <a:lnTo>
                  <a:pt x="1352632" y="827489"/>
                </a:lnTo>
                <a:lnTo>
                  <a:pt x="1360947" y="780619"/>
                </a:lnTo>
                <a:lnTo>
                  <a:pt x="1366022" y="732708"/>
                </a:lnTo>
                <a:lnTo>
                  <a:pt x="1367739" y="683869"/>
                </a:lnTo>
                <a:lnTo>
                  <a:pt x="1366022" y="635031"/>
                </a:lnTo>
                <a:lnTo>
                  <a:pt x="1360947" y="587119"/>
                </a:lnTo>
                <a:lnTo>
                  <a:pt x="1352632" y="540249"/>
                </a:lnTo>
                <a:lnTo>
                  <a:pt x="1341191" y="494538"/>
                </a:lnTo>
                <a:lnTo>
                  <a:pt x="1326740" y="450101"/>
                </a:lnTo>
                <a:lnTo>
                  <a:pt x="1309395" y="407053"/>
                </a:lnTo>
                <a:lnTo>
                  <a:pt x="1289271" y="365511"/>
                </a:lnTo>
                <a:lnTo>
                  <a:pt x="1266485" y="325590"/>
                </a:lnTo>
                <a:lnTo>
                  <a:pt x="1241152" y="287405"/>
                </a:lnTo>
                <a:lnTo>
                  <a:pt x="1213388" y="251073"/>
                </a:lnTo>
                <a:lnTo>
                  <a:pt x="1183308" y="216710"/>
                </a:lnTo>
                <a:lnTo>
                  <a:pt x="1151028" y="184430"/>
                </a:lnTo>
                <a:lnTo>
                  <a:pt x="1116665" y="154350"/>
                </a:lnTo>
                <a:lnTo>
                  <a:pt x="1080333" y="126586"/>
                </a:lnTo>
                <a:lnTo>
                  <a:pt x="1042149" y="101253"/>
                </a:lnTo>
                <a:lnTo>
                  <a:pt x="1002227" y="78467"/>
                </a:lnTo>
                <a:lnTo>
                  <a:pt x="960685" y="58343"/>
                </a:lnTo>
                <a:lnTo>
                  <a:pt x="917637" y="40998"/>
                </a:lnTo>
                <a:lnTo>
                  <a:pt x="873200" y="26547"/>
                </a:lnTo>
                <a:lnTo>
                  <a:pt x="827489" y="15106"/>
                </a:lnTo>
                <a:lnTo>
                  <a:pt x="780619" y="6791"/>
                </a:lnTo>
                <a:lnTo>
                  <a:pt x="732708" y="1717"/>
                </a:lnTo>
                <a:lnTo>
                  <a:pt x="683869" y="0"/>
                </a:lnTo>
                <a:close/>
              </a:path>
            </a:pathLst>
          </a:custGeom>
          <a:solidFill>
            <a:srgbClr val="FFD200"/>
          </a:solidFill>
        </p:spPr>
        <p:txBody>
          <a:bodyPr wrap="square" lIns="0" tIns="0" rIns="0" bIns="0" rtlCol="0"/>
          <a:lstStyle/>
          <a:p>
            <a:endParaRPr sz="1500"/>
          </a:p>
        </p:txBody>
      </p:sp>
      <p:cxnSp>
        <p:nvCxnSpPr>
          <p:cNvPr id="59" name="Straight Connector 58"/>
          <p:cNvCxnSpPr/>
          <p:nvPr/>
        </p:nvCxnSpPr>
        <p:spPr>
          <a:xfrm>
            <a:off x="8312630" y="5341552"/>
            <a:ext cx="1451150" cy="224043"/>
          </a:xfrm>
          <a:prstGeom prst="line">
            <a:avLst/>
          </a:prstGeom>
          <a:ln w="38100" cap="flat" cmpd="sng" algn="ctr">
            <a:solidFill>
              <a:schemeClr val="accent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object 24"/>
          <p:cNvSpPr/>
          <p:nvPr/>
        </p:nvSpPr>
        <p:spPr>
          <a:xfrm>
            <a:off x="8287229" y="5293374"/>
            <a:ext cx="121755" cy="121755"/>
          </a:xfrm>
          <a:custGeom>
            <a:avLst/>
            <a:gdLst/>
            <a:ahLst/>
            <a:cxnLst/>
            <a:rect l="l" t="t" r="r" b="b"/>
            <a:pathLst>
              <a:path w="1367790" h="1367789">
                <a:moveTo>
                  <a:pt x="683869" y="0"/>
                </a:moveTo>
                <a:lnTo>
                  <a:pt x="635031" y="1717"/>
                </a:lnTo>
                <a:lnTo>
                  <a:pt x="587119" y="6791"/>
                </a:lnTo>
                <a:lnTo>
                  <a:pt x="540249" y="15106"/>
                </a:lnTo>
                <a:lnTo>
                  <a:pt x="494538" y="26547"/>
                </a:lnTo>
                <a:lnTo>
                  <a:pt x="450101" y="40998"/>
                </a:lnTo>
                <a:lnTo>
                  <a:pt x="407053" y="58343"/>
                </a:lnTo>
                <a:lnTo>
                  <a:pt x="365511" y="78467"/>
                </a:lnTo>
                <a:lnTo>
                  <a:pt x="325590" y="101253"/>
                </a:lnTo>
                <a:lnTo>
                  <a:pt x="287405" y="126586"/>
                </a:lnTo>
                <a:lnTo>
                  <a:pt x="251073" y="154350"/>
                </a:lnTo>
                <a:lnTo>
                  <a:pt x="216710" y="184430"/>
                </a:lnTo>
                <a:lnTo>
                  <a:pt x="184430" y="216710"/>
                </a:lnTo>
                <a:lnTo>
                  <a:pt x="154350" y="251073"/>
                </a:lnTo>
                <a:lnTo>
                  <a:pt x="126586" y="287405"/>
                </a:lnTo>
                <a:lnTo>
                  <a:pt x="101253" y="325590"/>
                </a:lnTo>
                <a:lnTo>
                  <a:pt x="78467" y="365511"/>
                </a:lnTo>
                <a:lnTo>
                  <a:pt x="58343" y="407053"/>
                </a:lnTo>
                <a:lnTo>
                  <a:pt x="40998" y="450101"/>
                </a:lnTo>
                <a:lnTo>
                  <a:pt x="26547" y="494538"/>
                </a:lnTo>
                <a:lnTo>
                  <a:pt x="15106" y="540249"/>
                </a:lnTo>
                <a:lnTo>
                  <a:pt x="6791" y="587119"/>
                </a:lnTo>
                <a:lnTo>
                  <a:pt x="1717" y="635031"/>
                </a:lnTo>
                <a:lnTo>
                  <a:pt x="0" y="683869"/>
                </a:lnTo>
                <a:lnTo>
                  <a:pt x="1717" y="732708"/>
                </a:lnTo>
                <a:lnTo>
                  <a:pt x="6791" y="780619"/>
                </a:lnTo>
                <a:lnTo>
                  <a:pt x="15106" y="827489"/>
                </a:lnTo>
                <a:lnTo>
                  <a:pt x="26547" y="873200"/>
                </a:lnTo>
                <a:lnTo>
                  <a:pt x="40998" y="917637"/>
                </a:lnTo>
                <a:lnTo>
                  <a:pt x="58343" y="960685"/>
                </a:lnTo>
                <a:lnTo>
                  <a:pt x="78467" y="1002227"/>
                </a:lnTo>
                <a:lnTo>
                  <a:pt x="101253" y="1042149"/>
                </a:lnTo>
                <a:lnTo>
                  <a:pt x="126586" y="1080333"/>
                </a:lnTo>
                <a:lnTo>
                  <a:pt x="154350" y="1116665"/>
                </a:lnTo>
                <a:lnTo>
                  <a:pt x="184430" y="1151028"/>
                </a:lnTo>
                <a:lnTo>
                  <a:pt x="216710" y="1183308"/>
                </a:lnTo>
                <a:lnTo>
                  <a:pt x="251073" y="1213388"/>
                </a:lnTo>
                <a:lnTo>
                  <a:pt x="287405" y="1241152"/>
                </a:lnTo>
                <a:lnTo>
                  <a:pt x="325590" y="1266485"/>
                </a:lnTo>
                <a:lnTo>
                  <a:pt x="365511" y="1289271"/>
                </a:lnTo>
                <a:lnTo>
                  <a:pt x="407053" y="1309395"/>
                </a:lnTo>
                <a:lnTo>
                  <a:pt x="450101" y="1326740"/>
                </a:lnTo>
                <a:lnTo>
                  <a:pt x="494538" y="1341191"/>
                </a:lnTo>
                <a:lnTo>
                  <a:pt x="540249" y="1352632"/>
                </a:lnTo>
                <a:lnTo>
                  <a:pt x="587119" y="1360947"/>
                </a:lnTo>
                <a:lnTo>
                  <a:pt x="635031" y="1366022"/>
                </a:lnTo>
                <a:lnTo>
                  <a:pt x="683869" y="1367739"/>
                </a:lnTo>
                <a:lnTo>
                  <a:pt x="732708" y="1366022"/>
                </a:lnTo>
                <a:lnTo>
                  <a:pt x="780619" y="1360947"/>
                </a:lnTo>
                <a:lnTo>
                  <a:pt x="827489" y="1352632"/>
                </a:lnTo>
                <a:lnTo>
                  <a:pt x="873200" y="1341191"/>
                </a:lnTo>
                <a:lnTo>
                  <a:pt x="917637" y="1326740"/>
                </a:lnTo>
                <a:lnTo>
                  <a:pt x="960685" y="1309395"/>
                </a:lnTo>
                <a:lnTo>
                  <a:pt x="1002227" y="1289271"/>
                </a:lnTo>
                <a:lnTo>
                  <a:pt x="1042149" y="1266485"/>
                </a:lnTo>
                <a:lnTo>
                  <a:pt x="1080333" y="1241152"/>
                </a:lnTo>
                <a:lnTo>
                  <a:pt x="1116665" y="1213388"/>
                </a:lnTo>
                <a:lnTo>
                  <a:pt x="1151028" y="1183308"/>
                </a:lnTo>
                <a:lnTo>
                  <a:pt x="1183308" y="1151028"/>
                </a:lnTo>
                <a:lnTo>
                  <a:pt x="1213388" y="1116665"/>
                </a:lnTo>
                <a:lnTo>
                  <a:pt x="1241152" y="1080333"/>
                </a:lnTo>
                <a:lnTo>
                  <a:pt x="1266485" y="1042149"/>
                </a:lnTo>
                <a:lnTo>
                  <a:pt x="1289271" y="1002227"/>
                </a:lnTo>
                <a:lnTo>
                  <a:pt x="1309395" y="960685"/>
                </a:lnTo>
                <a:lnTo>
                  <a:pt x="1326740" y="917637"/>
                </a:lnTo>
                <a:lnTo>
                  <a:pt x="1341191" y="873200"/>
                </a:lnTo>
                <a:lnTo>
                  <a:pt x="1352632" y="827489"/>
                </a:lnTo>
                <a:lnTo>
                  <a:pt x="1360947" y="780619"/>
                </a:lnTo>
                <a:lnTo>
                  <a:pt x="1366022" y="732708"/>
                </a:lnTo>
                <a:lnTo>
                  <a:pt x="1367739" y="683869"/>
                </a:lnTo>
                <a:lnTo>
                  <a:pt x="1366022" y="635031"/>
                </a:lnTo>
                <a:lnTo>
                  <a:pt x="1360947" y="587119"/>
                </a:lnTo>
                <a:lnTo>
                  <a:pt x="1352632" y="540249"/>
                </a:lnTo>
                <a:lnTo>
                  <a:pt x="1341191" y="494538"/>
                </a:lnTo>
                <a:lnTo>
                  <a:pt x="1326740" y="450101"/>
                </a:lnTo>
                <a:lnTo>
                  <a:pt x="1309395" y="407053"/>
                </a:lnTo>
                <a:lnTo>
                  <a:pt x="1289271" y="365511"/>
                </a:lnTo>
                <a:lnTo>
                  <a:pt x="1266485" y="325590"/>
                </a:lnTo>
                <a:lnTo>
                  <a:pt x="1241152" y="287405"/>
                </a:lnTo>
                <a:lnTo>
                  <a:pt x="1213388" y="251073"/>
                </a:lnTo>
                <a:lnTo>
                  <a:pt x="1183308" y="216710"/>
                </a:lnTo>
                <a:lnTo>
                  <a:pt x="1151028" y="184430"/>
                </a:lnTo>
                <a:lnTo>
                  <a:pt x="1116665" y="154350"/>
                </a:lnTo>
                <a:lnTo>
                  <a:pt x="1080333" y="126586"/>
                </a:lnTo>
                <a:lnTo>
                  <a:pt x="1042149" y="101253"/>
                </a:lnTo>
                <a:lnTo>
                  <a:pt x="1002227" y="78467"/>
                </a:lnTo>
                <a:lnTo>
                  <a:pt x="960685" y="58343"/>
                </a:lnTo>
                <a:lnTo>
                  <a:pt x="917637" y="40998"/>
                </a:lnTo>
                <a:lnTo>
                  <a:pt x="873200" y="26547"/>
                </a:lnTo>
                <a:lnTo>
                  <a:pt x="827489" y="15106"/>
                </a:lnTo>
                <a:lnTo>
                  <a:pt x="780619" y="6791"/>
                </a:lnTo>
                <a:lnTo>
                  <a:pt x="732708" y="1717"/>
                </a:lnTo>
                <a:lnTo>
                  <a:pt x="683869" y="0"/>
                </a:lnTo>
                <a:close/>
              </a:path>
            </a:pathLst>
          </a:custGeom>
          <a:solidFill>
            <a:srgbClr val="FFD200"/>
          </a:solidFill>
        </p:spPr>
        <p:txBody>
          <a:bodyPr wrap="square" lIns="0" tIns="0" rIns="0" bIns="0" rtlCol="0"/>
          <a:lstStyle/>
          <a:p>
            <a:endParaRPr sz="1500"/>
          </a:p>
        </p:txBody>
      </p:sp>
      <p:cxnSp>
        <p:nvCxnSpPr>
          <p:cNvPr id="58" name="Straight Connector 57"/>
          <p:cNvCxnSpPr/>
          <p:nvPr/>
        </p:nvCxnSpPr>
        <p:spPr>
          <a:xfrm>
            <a:off x="6651347" y="3015418"/>
            <a:ext cx="2879423" cy="737203"/>
          </a:xfrm>
          <a:prstGeom prst="line">
            <a:avLst/>
          </a:prstGeom>
          <a:ln w="38100" cap="flat" cmpd="sng" algn="ctr">
            <a:solidFill>
              <a:schemeClr val="accent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object 24"/>
          <p:cNvSpPr/>
          <p:nvPr/>
        </p:nvSpPr>
        <p:spPr>
          <a:xfrm>
            <a:off x="6617528" y="2964060"/>
            <a:ext cx="121755" cy="121755"/>
          </a:xfrm>
          <a:custGeom>
            <a:avLst/>
            <a:gdLst/>
            <a:ahLst/>
            <a:cxnLst/>
            <a:rect l="l" t="t" r="r" b="b"/>
            <a:pathLst>
              <a:path w="1367790" h="1367789">
                <a:moveTo>
                  <a:pt x="683869" y="0"/>
                </a:moveTo>
                <a:lnTo>
                  <a:pt x="635031" y="1717"/>
                </a:lnTo>
                <a:lnTo>
                  <a:pt x="587119" y="6791"/>
                </a:lnTo>
                <a:lnTo>
                  <a:pt x="540249" y="15106"/>
                </a:lnTo>
                <a:lnTo>
                  <a:pt x="494538" y="26547"/>
                </a:lnTo>
                <a:lnTo>
                  <a:pt x="450101" y="40998"/>
                </a:lnTo>
                <a:lnTo>
                  <a:pt x="407053" y="58343"/>
                </a:lnTo>
                <a:lnTo>
                  <a:pt x="365511" y="78467"/>
                </a:lnTo>
                <a:lnTo>
                  <a:pt x="325590" y="101253"/>
                </a:lnTo>
                <a:lnTo>
                  <a:pt x="287405" y="126586"/>
                </a:lnTo>
                <a:lnTo>
                  <a:pt x="251073" y="154350"/>
                </a:lnTo>
                <a:lnTo>
                  <a:pt x="216710" y="184430"/>
                </a:lnTo>
                <a:lnTo>
                  <a:pt x="184430" y="216710"/>
                </a:lnTo>
                <a:lnTo>
                  <a:pt x="154350" y="251073"/>
                </a:lnTo>
                <a:lnTo>
                  <a:pt x="126586" y="287405"/>
                </a:lnTo>
                <a:lnTo>
                  <a:pt x="101253" y="325590"/>
                </a:lnTo>
                <a:lnTo>
                  <a:pt x="78467" y="365511"/>
                </a:lnTo>
                <a:lnTo>
                  <a:pt x="58343" y="407053"/>
                </a:lnTo>
                <a:lnTo>
                  <a:pt x="40998" y="450101"/>
                </a:lnTo>
                <a:lnTo>
                  <a:pt x="26547" y="494538"/>
                </a:lnTo>
                <a:lnTo>
                  <a:pt x="15106" y="540249"/>
                </a:lnTo>
                <a:lnTo>
                  <a:pt x="6791" y="587119"/>
                </a:lnTo>
                <a:lnTo>
                  <a:pt x="1717" y="635031"/>
                </a:lnTo>
                <a:lnTo>
                  <a:pt x="0" y="683869"/>
                </a:lnTo>
                <a:lnTo>
                  <a:pt x="1717" y="732708"/>
                </a:lnTo>
                <a:lnTo>
                  <a:pt x="6791" y="780619"/>
                </a:lnTo>
                <a:lnTo>
                  <a:pt x="15106" y="827489"/>
                </a:lnTo>
                <a:lnTo>
                  <a:pt x="26547" y="873200"/>
                </a:lnTo>
                <a:lnTo>
                  <a:pt x="40998" y="917637"/>
                </a:lnTo>
                <a:lnTo>
                  <a:pt x="58343" y="960685"/>
                </a:lnTo>
                <a:lnTo>
                  <a:pt x="78467" y="1002227"/>
                </a:lnTo>
                <a:lnTo>
                  <a:pt x="101253" y="1042149"/>
                </a:lnTo>
                <a:lnTo>
                  <a:pt x="126586" y="1080333"/>
                </a:lnTo>
                <a:lnTo>
                  <a:pt x="154350" y="1116665"/>
                </a:lnTo>
                <a:lnTo>
                  <a:pt x="184430" y="1151028"/>
                </a:lnTo>
                <a:lnTo>
                  <a:pt x="216710" y="1183308"/>
                </a:lnTo>
                <a:lnTo>
                  <a:pt x="251073" y="1213388"/>
                </a:lnTo>
                <a:lnTo>
                  <a:pt x="287405" y="1241152"/>
                </a:lnTo>
                <a:lnTo>
                  <a:pt x="325590" y="1266485"/>
                </a:lnTo>
                <a:lnTo>
                  <a:pt x="365511" y="1289271"/>
                </a:lnTo>
                <a:lnTo>
                  <a:pt x="407053" y="1309395"/>
                </a:lnTo>
                <a:lnTo>
                  <a:pt x="450101" y="1326740"/>
                </a:lnTo>
                <a:lnTo>
                  <a:pt x="494538" y="1341191"/>
                </a:lnTo>
                <a:lnTo>
                  <a:pt x="540249" y="1352632"/>
                </a:lnTo>
                <a:lnTo>
                  <a:pt x="587119" y="1360947"/>
                </a:lnTo>
                <a:lnTo>
                  <a:pt x="635031" y="1366022"/>
                </a:lnTo>
                <a:lnTo>
                  <a:pt x="683869" y="1367739"/>
                </a:lnTo>
                <a:lnTo>
                  <a:pt x="732708" y="1366022"/>
                </a:lnTo>
                <a:lnTo>
                  <a:pt x="780619" y="1360947"/>
                </a:lnTo>
                <a:lnTo>
                  <a:pt x="827489" y="1352632"/>
                </a:lnTo>
                <a:lnTo>
                  <a:pt x="873200" y="1341191"/>
                </a:lnTo>
                <a:lnTo>
                  <a:pt x="917637" y="1326740"/>
                </a:lnTo>
                <a:lnTo>
                  <a:pt x="960685" y="1309395"/>
                </a:lnTo>
                <a:lnTo>
                  <a:pt x="1002227" y="1289271"/>
                </a:lnTo>
                <a:lnTo>
                  <a:pt x="1042149" y="1266485"/>
                </a:lnTo>
                <a:lnTo>
                  <a:pt x="1080333" y="1241152"/>
                </a:lnTo>
                <a:lnTo>
                  <a:pt x="1116665" y="1213388"/>
                </a:lnTo>
                <a:lnTo>
                  <a:pt x="1151028" y="1183308"/>
                </a:lnTo>
                <a:lnTo>
                  <a:pt x="1183308" y="1151028"/>
                </a:lnTo>
                <a:lnTo>
                  <a:pt x="1213388" y="1116665"/>
                </a:lnTo>
                <a:lnTo>
                  <a:pt x="1241152" y="1080333"/>
                </a:lnTo>
                <a:lnTo>
                  <a:pt x="1266485" y="1042149"/>
                </a:lnTo>
                <a:lnTo>
                  <a:pt x="1289271" y="1002227"/>
                </a:lnTo>
                <a:lnTo>
                  <a:pt x="1309395" y="960685"/>
                </a:lnTo>
                <a:lnTo>
                  <a:pt x="1326740" y="917637"/>
                </a:lnTo>
                <a:lnTo>
                  <a:pt x="1341191" y="873200"/>
                </a:lnTo>
                <a:lnTo>
                  <a:pt x="1352632" y="827489"/>
                </a:lnTo>
                <a:lnTo>
                  <a:pt x="1360947" y="780619"/>
                </a:lnTo>
                <a:lnTo>
                  <a:pt x="1366022" y="732708"/>
                </a:lnTo>
                <a:lnTo>
                  <a:pt x="1367739" y="683869"/>
                </a:lnTo>
                <a:lnTo>
                  <a:pt x="1366022" y="635031"/>
                </a:lnTo>
                <a:lnTo>
                  <a:pt x="1360947" y="587119"/>
                </a:lnTo>
                <a:lnTo>
                  <a:pt x="1352632" y="540249"/>
                </a:lnTo>
                <a:lnTo>
                  <a:pt x="1341191" y="494538"/>
                </a:lnTo>
                <a:lnTo>
                  <a:pt x="1326740" y="450101"/>
                </a:lnTo>
                <a:lnTo>
                  <a:pt x="1309395" y="407053"/>
                </a:lnTo>
                <a:lnTo>
                  <a:pt x="1289271" y="365511"/>
                </a:lnTo>
                <a:lnTo>
                  <a:pt x="1266485" y="325590"/>
                </a:lnTo>
                <a:lnTo>
                  <a:pt x="1241152" y="287405"/>
                </a:lnTo>
                <a:lnTo>
                  <a:pt x="1213388" y="251073"/>
                </a:lnTo>
                <a:lnTo>
                  <a:pt x="1183308" y="216710"/>
                </a:lnTo>
                <a:lnTo>
                  <a:pt x="1151028" y="184430"/>
                </a:lnTo>
                <a:lnTo>
                  <a:pt x="1116665" y="154350"/>
                </a:lnTo>
                <a:lnTo>
                  <a:pt x="1080333" y="126586"/>
                </a:lnTo>
                <a:lnTo>
                  <a:pt x="1042149" y="101253"/>
                </a:lnTo>
                <a:lnTo>
                  <a:pt x="1002227" y="78467"/>
                </a:lnTo>
                <a:lnTo>
                  <a:pt x="960685" y="58343"/>
                </a:lnTo>
                <a:lnTo>
                  <a:pt x="917637" y="40998"/>
                </a:lnTo>
                <a:lnTo>
                  <a:pt x="873200" y="26547"/>
                </a:lnTo>
                <a:lnTo>
                  <a:pt x="827489" y="15106"/>
                </a:lnTo>
                <a:lnTo>
                  <a:pt x="780619" y="6791"/>
                </a:lnTo>
                <a:lnTo>
                  <a:pt x="732708" y="1717"/>
                </a:lnTo>
                <a:lnTo>
                  <a:pt x="683869" y="0"/>
                </a:lnTo>
                <a:close/>
              </a:path>
            </a:pathLst>
          </a:custGeom>
          <a:solidFill>
            <a:srgbClr val="FFD200"/>
          </a:solidFill>
        </p:spPr>
        <p:txBody>
          <a:bodyPr wrap="square" lIns="0" tIns="0" rIns="0" bIns="0" rtlCol="0"/>
          <a:lstStyle/>
          <a:p>
            <a:endParaRPr sz="1500"/>
          </a:p>
        </p:txBody>
      </p:sp>
      <p:cxnSp>
        <p:nvCxnSpPr>
          <p:cNvPr id="57" name="Straight Connector 56"/>
          <p:cNvCxnSpPr/>
          <p:nvPr/>
        </p:nvCxnSpPr>
        <p:spPr>
          <a:xfrm flipV="1">
            <a:off x="6754457" y="2460831"/>
            <a:ext cx="1415942" cy="209018"/>
          </a:xfrm>
          <a:prstGeom prst="line">
            <a:avLst/>
          </a:prstGeom>
          <a:ln w="38100" cap="flat" cmpd="sng" algn="ctr">
            <a:solidFill>
              <a:schemeClr val="accent6"/>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object 24"/>
          <p:cNvSpPr/>
          <p:nvPr/>
        </p:nvSpPr>
        <p:spPr>
          <a:xfrm>
            <a:off x="6773207" y="2602604"/>
            <a:ext cx="121755" cy="121755"/>
          </a:xfrm>
          <a:custGeom>
            <a:avLst/>
            <a:gdLst/>
            <a:ahLst/>
            <a:cxnLst/>
            <a:rect l="l" t="t" r="r" b="b"/>
            <a:pathLst>
              <a:path w="1367790" h="1367789">
                <a:moveTo>
                  <a:pt x="683869" y="0"/>
                </a:moveTo>
                <a:lnTo>
                  <a:pt x="635031" y="1717"/>
                </a:lnTo>
                <a:lnTo>
                  <a:pt x="587119" y="6791"/>
                </a:lnTo>
                <a:lnTo>
                  <a:pt x="540249" y="15106"/>
                </a:lnTo>
                <a:lnTo>
                  <a:pt x="494538" y="26547"/>
                </a:lnTo>
                <a:lnTo>
                  <a:pt x="450101" y="40998"/>
                </a:lnTo>
                <a:lnTo>
                  <a:pt x="407053" y="58343"/>
                </a:lnTo>
                <a:lnTo>
                  <a:pt x="365511" y="78467"/>
                </a:lnTo>
                <a:lnTo>
                  <a:pt x="325590" y="101253"/>
                </a:lnTo>
                <a:lnTo>
                  <a:pt x="287405" y="126586"/>
                </a:lnTo>
                <a:lnTo>
                  <a:pt x="251073" y="154350"/>
                </a:lnTo>
                <a:lnTo>
                  <a:pt x="216710" y="184430"/>
                </a:lnTo>
                <a:lnTo>
                  <a:pt x="184430" y="216710"/>
                </a:lnTo>
                <a:lnTo>
                  <a:pt x="154350" y="251073"/>
                </a:lnTo>
                <a:lnTo>
                  <a:pt x="126586" y="287405"/>
                </a:lnTo>
                <a:lnTo>
                  <a:pt x="101253" y="325590"/>
                </a:lnTo>
                <a:lnTo>
                  <a:pt x="78467" y="365511"/>
                </a:lnTo>
                <a:lnTo>
                  <a:pt x="58343" y="407053"/>
                </a:lnTo>
                <a:lnTo>
                  <a:pt x="40998" y="450101"/>
                </a:lnTo>
                <a:lnTo>
                  <a:pt x="26547" y="494538"/>
                </a:lnTo>
                <a:lnTo>
                  <a:pt x="15106" y="540249"/>
                </a:lnTo>
                <a:lnTo>
                  <a:pt x="6791" y="587119"/>
                </a:lnTo>
                <a:lnTo>
                  <a:pt x="1717" y="635031"/>
                </a:lnTo>
                <a:lnTo>
                  <a:pt x="0" y="683869"/>
                </a:lnTo>
                <a:lnTo>
                  <a:pt x="1717" y="732708"/>
                </a:lnTo>
                <a:lnTo>
                  <a:pt x="6791" y="780619"/>
                </a:lnTo>
                <a:lnTo>
                  <a:pt x="15106" y="827489"/>
                </a:lnTo>
                <a:lnTo>
                  <a:pt x="26547" y="873200"/>
                </a:lnTo>
                <a:lnTo>
                  <a:pt x="40998" y="917637"/>
                </a:lnTo>
                <a:lnTo>
                  <a:pt x="58343" y="960685"/>
                </a:lnTo>
                <a:lnTo>
                  <a:pt x="78467" y="1002227"/>
                </a:lnTo>
                <a:lnTo>
                  <a:pt x="101253" y="1042149"/>
                </a:lnTo>
                <a:lnTo>
                  <a:pt x="126586" y="1080333"/>
                </a:lnTo>
                <a:lnTo>
                  <a:pt x="154350" y="1116665"/>
                </a:lnTo>
                <a:lnTo>
                  <a:pt x="184430" y="1151028"/>
                </a:lnTo>
                <a:lnTo>
                  <a:pt x="216710" y="1183308"/>
                </a:lnTo>
                <a:lnTo>
                  <a:pt x="251073" y="1213388"/>
                </a:lnTo>
                <a:lnTo>
                  <a:pt x="287405" y="1241152"/>
                </a:lnTo>
                <a:lnTo>
                  <a:pt x="325590" y="1266485"/>
                </a:lnTo>
                <a:lnTo>
                  <a:pt x="365511" y="1289271"/>
                </a:lnTo>
                <a:lnTo>
                  <a:pt x="407053" y="1309395"/>
                </a:lnTo>
                <a:lnTo>
                  <a:pt x="450101" y="1326740"/>
                </a:lnTo>
                <a:lnTo>
                  <a:pt x="494538" y="1341191"/>
                </a:lnTo>
                <a:lnTo>
                  <a:pt x="540249" y="1352632"/>
                </a:lnTo>
                <a:lnTo>
                  <a:pt x="587119" y="1360947"/>
                </a:lnTo>
                <a:lnTo>
                  <a:pt x="635031" y="1366022"/>
                </a:lnTo>
                <a:lnTo>
                  <a:pt x="683869" y="1367739"/>
                </a:lnTo>
                <a:lnTo>
                  <a:pt x="732708" y="1366022"/>
                </a:lnTo>
                <a:lnTo>
                  <a:pt x="780619" y="1360947"/>
                </a:lnTo>
                <a:lnTo>
                  <a:pt x="827489" y="1352632"/>
                </a:lnTo>
                <a:lnTo>
                  <a:pt x="873200" y="1341191"/>
                </a:lnTo>
                <a:lnTo>
                  <a:pt x="917637" y="1326740"/>
                </a:lnTo>
                <a:lnTo>
                  <a:pt x="960685" y="1309395"/>
                </a:lnTo>
                <a:lnTo>
                  <a:pt x="1002227" y="1289271"/>
                </a:lnTo>
                <a:lnTo>
                  <a:pt x="1042149" y="1266485"/>
                </a:lnTo>
                <a:lnTo>
                  <a:pt x="1080333" y="1241152"/>
                </a:lnTo>
                <a:lnTo>
                  <a:pt x="1116665" y="1213388"/>
                </a:lnTo>
                <a:lnTo>
                  <a:pt x="1151028" y="1183308"/>
                </a:lnTo>
                <a:lnTo>
                  <a:pt x="1183308" y="1151028"/>
                </a:lnTo>
                <a:lnTo>
                  <a:pt x="1213388" y="1116665"/>
                </a:lnTo>
                <a:lnTo>
                  <a:pt x="1241152" y="1080333"/>
                </a:lnTo>
                <a:lnTo>
                  <a:pt x="1266485" y="1042149"/>
                </a:lnTo>
                <a:lnTo>
                  <a:pt x="1289271" y="1002227"/>
                </a:lnTo>
                <a:lnTo>
                  <a:pt x="1309395" y="960685"/>
                </a:lnTo>
                <a:lnTo>
                  <a:pt x="1326740" y="917637"/>
                </a:lnTo>
                <a:lnTo>
                  <a:pt x="1341191" y="873200"/>
                </a:lnTo>
                <a:lnTo>
                  <a:pt x="1352632" y="827489"/>
                </a:lnTo>
                <a:lnTo>
                  <a:pt x="1360947" y="780619"/>
                </a:lnTo>
                <a:lnTo>
                  <a:pt x="1366022" y="732708"/>
                </a:lnTo>
                <a:lnTo>
                  <a:pt x="1367739" y="683869"/>
                </a:lnTo>
                <a:lnTo>
                  <a:pt x="1366022" y="635031"/>
                </a:lnTo>
                <a:lnTo>
                  <a:pt x="1360947" y="587119"/>
                </a:lnTo>
                <a:lnTo>
                  <a:pt x="1352632" y="540249"/>
                </a:lnTo>
                <a:lnTo>
                  <a:pt x="1341191" y="494538"/>
                </a:lnTo>
                <a:lnTo>
                  <a:pt x="1326740" y="450101"/>
                </a:lnTo>
                <a:lnTo>
                  <a:pt x="1309395" y="407053"/>
                </a:lnTo>
                <a:lnTo>
                  <a:pt x="1289271" y="365511"/>
                </a:lnTo>
                <a:lnTo>
                  <a:pt x="1266485" y="325590"/>
                </a:lnTo>
                <a:lnTo>
                  <a:pt x="1241152" y="287405"/>
                </a:lnTo>
                <a:lnTo>
                  <a:pt x="1213388" y="251073"/>
                </a:lnTo>
                <a:lnTo>
                  <a:pt x="1183308" y="216710"/>
                </a:lnTo>
                <a:lnTo>
                  <a:pt x="1151028" y="184430"/>
                </a:lnTo>
                <a:lnTo>
                  <a:pt x="1116665" y="154350"/>
                </a:lnTo>
                <a:lnTo>
                  <a:pt x="1080333" y="126586"/>
                </a:lnTo>
                <a:lnTo>
                  <a:pt x="1042149" y="101253"/>
                </a:lnTo>
                <a:lnTo>
                  <a:pt x="1002227" y="78467"/>
                </a:lnTo>
                <a:lnTo>
                  <a:pt x="960685" y="58343"/>
                </a:lnTo>
                <a:lnTo>
                  <a:pt x="917637" y="40998"/>
                </a:lnTo>
                <a:lnTo>
                  <a:pt x="873200" y="26547"/>
                </a:lnTo>
                <a:lnTo>
                  <a:pt x="827489" y="15106"/>
                </a:lnTo>
                <a:lnTo>
                  <a:pt x="780619" y="6791"/>
                </a:lnTo>
                <a:lnTo>
                  <a:pt x="732708" y="1717"/>
                </a:lnTo>
                <a:lnTo>
                  <a:pt x="683869" y="0"/>
                </a:lnTo>
                <a:close/>
              </a:path>
            </a:pathLst>
          </a:custGeom>
          <a:solidFill>
            <a:srgbClr val="FFD200"/>
          </a:solidFill>
        </p:spPr>
        <p:txBody>
          <a:bodyPr wrap="square" lIns="0" tIns="0" rIns="0" bIns="0" rtlCol="0"/>
          <a:lstStyle/>
          <a:p>
            <a:endParaRPr sz="1500"/>
          </a:p>
        </p:txBody>
      </p:sp>
      <p:sp>
        <p:nvSpPr>
          <p:cNvPr id="2" name="Rectangle 1"/>
          <p:cNvSpPr/>
          <p:nvPr/>
        </p:nvSpPr>
        <p:spPr>
          <a:xfrm>
            <a:off x="8137048" y="1985658"/>
            <a:ext cx="2286580" cy="731520"/>
          </a:xfrm>
          <a:prstGeom prst="rect">
            <a:avLst/>
          </a:prstGeom>
          <a:solidFill>
            <a:schemeClr val="accent6"/>
          </a:solidFill>
          <a:ln>
            <a:solidFill>
              <a:schemeClr val="bg1">
                <a:lumMod val="8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64" name="object 47"/>
          <p:cNvSpPr txBox="1"/>
          <p:nvPr/>
        </p:nvSpPr>
        <p:spPr>
          <a:xfrm>
            <a:off x="8140484" y="2166947"/>
            <a:ext cx="2132280" cy="436017"/>
          </a:xfrm>
          <a:prstGeom prst="rect">
            <a:avLst/>
          </a:prstGeom>
          <a:noFill/>
        </p:spPr>
        <p:txBody>
          <a:bodyPr vert="horz" wrap="square" lIns="0" tIns="0" rIns="0" bIns="0" rtlCol="0">
            <a:spAutoFit/>
          </a:bodyPr>
          <a:lstStyle/>
          <a:p>
            <a:pPr marL="195737" marR="4232" indent="-185685" algn="ctr">
              <a:lnSpc>
                <a:spcPts val="1700"/>
              </a:lnSpc>
            </a:pPr>
            <a:r>
              <a:rPr lang="en-US" sz="1400" b="1" spc="-17" dirty="0" smtClean="0">
                <a:solidFill>
                  <a:srgbClr val="333D47"/>
                </a:solidFill>
                <a:latin typeface="Arial"/>
                <a:cs typeface="Arial"/>
              </a:rPr>
              <a:t>Speaker </a:t>
            </a:r>
            <a:r>
              <a:rPr lang="en-US" sz="1400" b="1" spc="-17" smtClean="0">
                <a:solidFill>
                  <a:srgbClr val="333D47"/>
                </a:solidFill>
                <a:latin typeface="Arial"/>
                <a:cs typeface="Arial"/>
              </a:rPr>
              <a:t>Output Bay </a:t>
            </a:r>
            <a:br>
              <a:rPr lang="en-US" sz="1400" b="1" spc="-17" smtClean="0">
                <a:solidFill>
                  <a:srgbClr val="333D47"/>
                </a:solidFill>
                <a:latin typeface="Arial"/>
                <a:cs typeface="Arial"/>
              </a:rPr>
            </a:br>
            <a:r>
              <a:rPr lang="en-US" sz="1400" b="1" spc="-17" smtClean="0">
                <a:solidFill>
                  <a:srgbClr val="333D47"/>
                </a:solidFill>
                <a:latin typeface="Arial"/>
                <a:cs typeface="Arial"/>
              </a:rPr>
              <a:t>and LED Light </a:t>
            </a:r>
            <a:r>
              <a:rPr lang="en-US" sz="1400" b="1" spc="-17" dirty="0" smtClean="0">
                <a:solidFill>
                  <a:srgbClr val="333D47"/>
                </a:solidFill>
                <a:latin typeface="Arial"/>
                <a:cs typeface="Arial"/>
              </a:rPr>
              <a:t>Pipes </a:t>
            </a:r>
            <a:endParaRPr sz="1400" dirty="0">
              <a:latin typeface="Arial"/>
              <a:cs typeface="Arial"/>
            </a:endParaRPr>
          </a:p>
        </p:txBody>
      </p:sp>
      <p:sp>
        <p:nvSpPr>
          <p:cNvPr id="62" name="Rectangle 61"/>
          <p:cNvSpPr/>
          <p:nvPr/>
        </p:nvSpPr>
        <p:spPr>
          <a:xfrm>
            <a:off x="9349737" y="3323009"/>
            <a:ext cx="2286580" cy="731520"/>
          </a:xfrm>
          <a:prstGeom prst="rect">
            <a:avLst/>
          </a:prstGeom>
          <a:solidFill>
            <a:schemeClr val="accent6"/>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73" name="object 47"/>
          <p:cNvSpPr txBox="1"/>
          <p:nvPr/>
        </p:nvSpPr>
        <p:spPr>
          <a:xfrm>
            <a:off x="9642048" y="3502499"/>
            <a:ext cx="1590321" cy="436017"/>
          </a:xfrm>
          <a:prstGeom prst="rect">
            <a:avLst/>
          </a:prstGeom>
          <a:noFill/>
        </p:spPr>
        <p:txBody>
          <a:bodyPr vert="horz" wrap="square" lIns="0" tIns="0" rIns="0" bIns="0" rtlCol="0">
            <a:spAutoFit/>
          </a:bodyPr>
          <a:lstStyle/>
          <a:p>
            <a:pPr marL="195737" marR="4232" indent="-185685" algn="ctr">
              <a:lnSpc>
                <a:spcPts val="1700"/>
              </a:lnSpc>
            </a:pPr>
            <a:r>
              <a:rPr lang="en-US" sz="1400" b="1" spc="-17" dirty="0" smtClean="0">
                <a:solidFill>
                  <a:srgbClr val="333D47"/>
                </a:solidFill>
                <a:latin typeface="Arial"/>
                <a:cs typeface="Arial"/>
              </a:rPr>
              <a:t>Industrialized </a:t>
            </a:r>
          </a:p>
          <a:p>
            <a:pPr marL="195737" marR="4232" indent="-185685" algn="ctr">
              <a:lnSpc>
                <a:spcPts val="1700"/>
              </a:lnSpc>
            </a:pPr>
            <a:r>
              <a:rPr lang="en-US" sz="1400" b="1" spc="-17" dirty="0" smtClean="0">
                <a:solidFill>
                  <a:srgbClr val="333D47"/>
                </a:solidFill>
                <a:latin typeface="Arial"/>
                <a:cs typeface="Arial"/>
              </a:rPr>
              <a:t>Tether Hook</a:t>
            </a:r>
            <a:endParaRPr sz="1400" dirty="0">
              <a:latin typeface="Arial"/>
              <a:cs typeface="Arial"/>
            </a:endParaRPr>
          </a:p>
        </p:txBody>
      </p:sp>
      <p:sp>
        <p:nvSpPr>
          <p:cNvPr id="65" name="Rectangle 64"/>
          <p:cNvSpPr/>
          <p:nvPr/>
        </p:nvSpPr>
        <p:spPr>
          <a:xfrm>
            <a:off x="2705191" y="5591526"/>
            <a:ext cx="2286580" cy="731520"/>
          </a:xfrm>
          <a:prstGeom prst="rect">
            <a:avLst/>
          </a:prstGeom>
          <a:solidFill>
            <a:schemeClr val="accent6"/>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54" name="object 47"/>
          <p:cNvSpPr txBox="1"/>
          <p:nvPr/>
        </p:nvSpPr>
        <p:spPr>
          <a:xfrm>
            <a:off x="3025371" y="5775126"/>
            <a:ext cx="1590321" cy="436017"/>
          </a:xfrm>
          <a:prstGeom prst="rect">
            <a:avLst/>
          </a:prstGeom>
          <a:noFill/>
        </p:spPr>
        <p:txBody>
          <a:bodyPr vert="horz" wrap="square" lIns="0" tIns="0" rIns="0" bIns="0" rtlCol="0">
            <a:spAutoFit/>
          </a:bodyPr>
          <a:lstStyle/>
          <a:p>
            <a:pPr marL="195737" marR="4232" indent="-185685" algn="ctr">
              <a:lnSpc>
                <a:spcPts val="1700"/>
              </a:lnSpc>
            </a:pPr>
            <a:r>
              <a:rPr lang="en-US" sz="1400" b="1" spc="-17" smtClean="0">
                <a:solidFill>
                  <a:srgbClr val="333D47"/>
                </a:solidFill>
                <a:latin typeface="Arial"/>
                <a:cs typeface="Arial"/>
              </a:rPr>
              <a:t>Polycarbonate </a:t>
            </a:r>
            <a:endParaRPr lang="en-US" sz="1400" b="1" spc="-17" dirty="0" smtClean="0">
              <a:solidFill>
                <a:srgbClr val="333D47"/>
              </a:solidFill>
              <a:latin typeface="Arial"/>
              <a:cs typeface="Arial"/>
            </a:endParaRPr>
          </a:p>
          <a:p>
            <a:pPr marL="195737" marR="4232" indent="-185685" algn="ctr">
              <a:lnSpc>
                <a:spcPts val="1700"/>
              </a:lnSpc>
            </a:pPr>
            <a:r>
              <a:rPr lang="en-US" sz="1400" b="1" spc="-17" dirty="0" smtClean="0">
                <a:solidFill>
                  <a:srgbClr val="333D47"/>
                </a:solidFill>
                <a:latin typeface="Arial"/>
                <a:cs typeface="Arial"/>
              </a:rPr>
              <a:t>Hard Hat</a:t>
            </a:r>
            <a:endParaRPr sz="1400" dirty="0">
              <a:latin typeface="Arial"/>
              <a:cs typeface="Arial"/>
            </a:endParaRPr>
          </a:p>
        </p:txBody>
      </p:sp>
      <p:sp>
        <p:nvSpPr>
          <p:cNvPr id="75" name="Rectangle 74"/>
          <p:cNvSpPr/>
          <p:nvPr/>
        </p:nvSpPr>
        <p:spPr>
          <a:xfrm>
            <a:off x="9657927" y="5171792"/>
            <a:ext cx="2286580" cy="731520"/>
          </a:xfrm>
          <a:prstGeom prst="rect">
            <a:avLst/>
          </a:prstGeom>
          <a:solidFill>
            <a:schemeClr val="accent6"/>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60" name="object 47"/>
          <p:cNvSpPr txBox="1"/>
          <p:nvPr/>
        </p:nvSpPr>
        <p:spPr>
          <a:xfrm>
            <a:off x="10000015" y="5333758"/>
            <a:ext cx="1590321" cy="436017"/>
          </a:xfrm>
          <a:prstGeom prst="rect">
            <a:avLst/>
          </a:prstGeom>
          <a:noFill/>
        </p:spPr>
        <p:txBody>
          <a:bodyPr vert="horz" wrap="square" lIns="0" tIns="0" rIns="0" bIns="0" rtlCol="0">
            <a:spAutoFit/>
          </a:bodyPr>
          <a:lstStyle/>
          <a:p>
            <a:pPr marR="4232" indent="-185685" algn="ctr">
              <a:lnSpc>
                <a:spcPts val="1700"/>
              </a:lnSpc>
            </a:pPr>
            <a:r>
              <a:rPr lang="en-US" sz="1400" b="1" spc="-17" smtClean="0">
                <a:solidFill>
                  <a:srgbClr val="333D47"/>
                </a:solidFill>
                <a:latin typeface="Arial"/>
                <a:cs typeface="Arial"/>
              </a:rPr>
              <a:t>Scratch-Resistant </a:t>
            </a:r>
            <a:r>
              <a:rPr lang="en-US" sz="1400" b="1" spc="-17" dirty="0" smtClean="0">
                <a:solidFill>
                  <a:srgbClr val="333D47"/>
                </a:solidFill>
                <a:latin typeface="Arial"/>
                <a:cs typeface="Arial"/>
              </a:rPr>
              <a:t/>
            </a:r>
            <a:br>
              <a:rPr lang="en-US" sz="1400" b="1" spc="-17" dirty="0" smtClean="0">
                <a:solidFill>
                  <a:srgbClr val="333D47"/>
                </a:solidFill>
                <a:latin typeface="Arial"/>
                <a:cs typeface="Arial"/>
              </a:rPr>
            </a:br>
            <a:r>
              <a:rPr lang="en-US" sz="1400" b="1" spc="-17" dirty="0" smtClean="0">
                <a:solidFill>
                  <a:srgbClr val="333D47"/>
                </a:solidFill>
                <a:latin typeface="Arial"/>
                <a:cs typeface="Arial"/>
              </a:rPr>
              <a:t>Exit Window</a:t>
            </a:r>
            <a:endParaRPr sz="1400" dirty="0">
              <a:latin typeface="Arial"/>
              <a:cs typeface="Arial"/>
            </a:endParaRPr>
          </a:p>
        </p:txBody>
      </p:sp>
      <p:sp>
        <p:nvSpPr>
          <p:cNvPr id="76" name="Rectangle 75"/>
          <p:cNvSpPr/>
          <p:nvPr/>
        </p:nvSpPr>
        <p:spPr>
          <a:xfrm>
            <a:off x="523507" y="4402873"/>
            <a:ext cx="2286580" cy="731520"/>
          </a:xfrm>
          <a:prstGeom prst="rect">
            <a:avLst/>
          </a:prstGeom>
          <a:solidFill>
            <a:schemeClr val="accent6"/>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52" name="object 47"/>
          <p:cNvSpPr txBox="1"/>
          <p:nvPr/>
        </p:nvSpPr>
        <p:spPr>
          <a:xfrm>
            <a:off x="491070" y="4555522"/>
            <a:ext cx="2214121" cy="436017"/>
          </a:xfrm>
          <a:prstGeom prst="rect">
            <a:avLst/>
          </a:prstGeom>
          <a:noFill/>
        </p:spPr>
        <p:txBody>
          <a:bodyPr vert="horz" wrap="square" lIns="0" tIns="0" rIns="0" bIns="0" rtlCol="0">
            <a:spAutoFit/>
          </a:bodyPr>
          <a:lstStyle/>
          <a:p>
            <a:pPr marL="195737" marR="4232" indent="-185685" algn="ctr">
              <a:lnSpc>
                <a:spcPts val="1700"/>
              </a:lnSpc>
            </a:pPr>
            <a:r>
              <a:rPr lang="en-US" sz="1400" b="1" spc="-17" dirty="0" smtClean="0">
                <a:solidFill>
                  <a:srgbClr val="333D47"/>
                </a:solidFill>
                <a:latin typeface="Arial"/>
                <a:cs typeface="Arial"/>
              </a:rPr>
              <a:t>Legacy Grip-</a:t>
            </a:r>
            <a:br>
              <a:rPr lang="en-US" sz="1400" b="1" spc="-17" dirty="0" smtClean="0">
                <a:solidFill>
                  <a:srgbClr val="333D47"/>
                </a:solidFill>
                <a:latin typeface="Arial"/>
                <a:cs typeface="Arial"/>
              </a:rPr>
            </a:br>
            <a:r>
              <a:rPr lang="en-US" sz="1400" b="1" spc="-17" dirty="0" smtClean="0">
                <a:solidFill>
                  <a:srgbClr val="333D47"/>
                </a:solidFill>
                <a:latin typeface="Arial"/>
                <a:cs typeface="Arial"/>
              </a:rPr>
              <a:t>Enhancing Features</a:t>
            </a:r>
            <a:endParaRPr sz="1400" dirty="0">
              <a:latin typeface="Arial"/>
              <a:cs typeface="Arial"/>
            </a:endParaRPr>
          </a:p>
        </p:txBody>
      </p:sp>
      <p:sp>
        <p:nvSpPr>
          <p:cNvPr id="77" name="Rectangle 76"/>
          <p:cNvSpPr/>
          <p:nvPr/>
        </p:nvSpPr>
        <p:spPr>
          <a:xfrm>
            <a:off x="551685" y="2455761"/>
            <a:ext cx="2286580" cy="734618"/>
          </a:xfrm>
          <a:prstGeom prst="rect">
            <a:avLst/>
          </a:prstGeom>
          <a:solidFill>
            <a:schemeClr val="accent6"/>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1" name="object 47"/>
          <p:cNvSpPr txBox="1"/>
          <p:nvPr/>
        </p:nvSpPr>
        <p:spPr>
          <a:xfrm>
            <a:off x="902638" y="2608940"/>
            <a:ext cx="1727580" cy="436017"/>
          </a:xfrm>
          <a:prstGeom prst="rect">
            <a:avLst/>
          </a:prstGeom>
          <a:noFill/>
        </p:spPr>
        <p:txBody>
          <a:bodyPr vert="horz" wrap="square" lIns="0" tIns="0" rIns="0" bIns="0" rtlCol="0">
            <a:spAutoFit/>
          </a:bodyPr>
          <a:lstStyle/>
          <a:p>
            <a:pPr marL="195737" marR="4232" indent="-185685" algn="ctr">
              <a:lnSpc>
                <a:spcPts val="1700"/>
              </a:lnSpc>
            </a:pPr>
            <a:r>
              <a:rPr lang="en-US" sz="1400" b="1" spc="-17" dirty="0" smtClean="0">
                <a:solidFill>
                  <a:srgbClr val="333D47"/>
                </a:solidFill>
                <a:latin typeface="Arial"/>
                <a:cs typeface="Arial"/>
              </a:rPr>
              <a:t>Thick Rubber</a:t>
            </a:r>
          </a:p>
          <a:p>
            <a:pPr marL="195737" marR="4232" indent="-185685" algn="ctr">
              <a:lnSpc>
                <a:spcPts val="1700"/>
              </a:lnSpc>
            </a:pPr>
            <a:r>
              <a:rPr lang="en-US" sz="1400" b="1" spc="-17" dirty="0" smtClean="0">
                <a:solidFill>
                  <a:srgbClr val="333D47"/>
                </a:solidFill>
                <a:latin typeface="Arial"/>
                <a:cs typeface="Arial"/>
              </a:rPr>
              <a:t>Bumpers</a:t>
            </a:r>
            <a:endParaRPr sz="1400" dirty="0">
              <a:latin typeface="Arial"/>
              <a:cs typeface="Arial"/>
            </a:endParaRPr>
          </a:p>
        </p:txBody>
      </p:sp>
    </p:spTree>
    <p:extLst>
      <p:ext uri="{BB962C8B-B14F-4D97-AF65-F5344CB8AC3E}">
        <p14:creationId xmlns:p14="http://schemas.microsoft.com/office/powerpoint/2010/main" val="7230708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2693"/>
            <a:ext cx="12188825" cy="6183289"/>
          </a:xfrm>
          <a:prstGeom prst="rect">
            <a:avLst/>
          </a:prstGeom>
        </p:spPr>
      </p:pic>
      <p:sp>
        <p:nvSpPr>
          <p:cNvPr id="20" name="Rectangle 19"/>
          <p:cNvSpPr/>
          <p:nvPr/>
        </p:nvSpPr>
        <p:spPr>
          <a:xfrm rot="5400000">
            <a:off x="4503861" y="-3874965"/>
            <a:ext cx="3181101" cy="12188828"/>
          </a:xfrm>
          <a:prstGeom prst="rect">
            <a:avLst/>
          </a:prstGeom>
          <a:gradFill>
            <a:gsLst>
              <a:gs pos="0">
                <a:schemeClr val="bg1">
                  <a:alpha val="0"/>
                </a:schemeClr>
              </a:gs>
              <a:gs pos="100000">
                <a:schemeClr val="tx1">
                  <a:alpha val="79000"/>
                </a:schemeClr>
              </a:gs>
            </a:gsLst>
            <a:lin ang="10800000" scaled="0"/>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7" name="object 24"/>
          <p:cNvSpPr txBox="1">
            <a:spLocks/>
          </p:cNvSpPr>
          <p:nvPr/>
        </p:nvSpPr>
        <p:spPr>
          <a:xfrm>
            <a:off x="1006646" y="1583372"/>
            <a:ext cx="10183789" cy="801406"/>
          </a:xfrm>
          <a:prstGeom prst="rect">
            <a:avLst/>
          </a:prstGeom>
          <a:solidFill>
            <a:schemeClr val="bg1"/>
          </a:solidFill>
        </p:spPr>
        <p:txBody>
          <a:bodyPr vert="horz" wrap="square" lIns="0" tIns="91440" rIns="0" bIns="137160" rtlCol="0">
            <a:noAutofit/>
          </a:bodyPr>
          <a:lstStyle/>
          <a:p>
            <a:pPr marL="10580" algn="ctr" defTabSz="761787">
              <a:defRPr/>
            </a:pPr>
            <a:r>
              <a:rPr lang="en-US" sz="4200" b="1" kern="0" cap="all" spc="-100" dirty="0">
                <a:latin typeface="Arial"/>
                <a:ea typeface="+mj-ea"/>
                <a:cs typeface="Arial"/>
              </a:rPr>
              <a:t>Unrivaled Manageability</a:t>
            </a:r>
          </a:p>
        </p:txBody>
      </p:sp>
      <p:sp>
        <p:nvSpPr>
          <p:cNvPr id="19" name="object 24"/>
          <p:cNvSpPr txBox="1"/>
          <p:nvPr/>
        </p:nvSpPr>
        <p:spPr>
          <a:xfrm>
            <a:off x="1003223" y="2540000"/>
            <a:ext cx="10185260" cy="600649"/>
          </a:xfrm>
          <a:prstGeom prst="rect">
            <a:avLst/>
          </a:prstGeom>
          <a:solidFill>
            <a:schemeClr val="accent6"/>
          </a:solidFill>
        </p:spPr>
        <p:txBody>
          <a:bodyPr vert="horz" wrap="none" lIns="1005840" tIns="0" rIns="0" bIns="0" rtlCol="0" anchor="ctr" anchorCtr="0">
            <a:noAutofit/>
          </a:bodyPr>
          <a:lstStyle/>
          <a:p>
            <a:pPr marL="10580" marR="996142" algn="ctr"/>
            <a:r>
              <a:rPr lang="en-US" sz="1600" b="1" cap="all" dirty="0" smtClean="0">
                <a:latin typeface="Arial"/>
                <a:cs typeface="Arial"/>
              </a:rPr>
              <a:t>Industry-best tools to simplify remote management and accelerate rollouts</a:t>
            </a:r>
          </a:p>
        </p:txBody>
      </p:sp>
      <p:grpSp>
        <p:nvGrpSpPr>
          <p:cNvPr id="15" name="Group 14"/>
          <p:cNvGrpSpPr/>
          <p:nvPr/>
        </p:nvGrpSpPr>
        <p:grpSpPr>
          <a:xfrm>
            <a:off x="1003223" y="3350875"/>
            <a:ext cx="10185499" cy="2466822"/>
            <a:chOff x="2686854" y="4042833"/>
            <a:chExt cx="8610224" cy="2085307"/>
          </a:xfrm>
          <a:solidFill>
            <a:schemeClr val="bg1"/>
          </a:solidFill>
        </p:grpSpPr>
        <p:sp>
          <p:nvSpPr>
            <p:cNvPr id="10" name="TextBox 9"/>
            <p:cNvSpPr txBox="1"/>
            <p:nvPr/>
          </p:nvSpPr>
          <p:spPr>
            <a:xfrm>
              <a:off x="2686854" y="4042833"/>
              <a:ext cx="2048579" cy="2085307"/>
            </a:xfrm>
            <a:prstGeom prst="rect">
              <a:avLst/>
            </a:prstGeom>
            <a:grpFill/>
            <a:ln>
              <a:noFill/>
            </a:ln>
          </p:spPr>
          <p:txBody>
            <a:bodyPr wrap="none" lIns="640080" tIns="228600" rIns="91440" bIns="228600" rtlCol="0" anchor="ctr" anchorCtr="0">
              <a:noAutofit/>
            </a:bodyPr>
            <a:lstStyle/>
            <a:p>
              <a:pPr marR="680846" algn="ctr">
                <a:lnSpc>
                  <a:spcPts val="1760"/>
                </a:lnSpc>
                <a:spcAft>
                  <a:spcPts val="700"/>
                </a:spcAft>
              </a:pPr>
              <a:r>
                <a:rPr lang="en-US" sz="1600" b="1" dirty="0" smtClean="0">
                  <a:solidFill>
                    <a:srgbClr val="000000"/>
                  </a:solidFill>
                  <a:cs typeface="Arial"/>
                </a:rPr>
                <a:t>Visionary Visibility </a:t>
              </a:r>
              <a:br>
                <a:rPr lang="en-US" sz="1600" b="1" dirty="0" smtClean="0">
                  <a:solidFill>
                    <a:srgbClr val="000000"/>
                  </a:solidFill>
                  <a:cs typeface="Arial"/>
                </a:rPr>
              </a:br>
              <a:r>
                <a:rPr lang="en-US" sz="1600" b="1" dirty="0" smtClean="0">
                  <a:solidFill>
                    <a:srgbClr val="000000"/>
                  </a:solidFill>
                  <a:cs typeface="Arial"/>
                </a:rPr>
                <a:t>into Detailed </a:t>
              </a:r>
              <a:br>
                <a:rPr lang="en-US" sz="1600" b="1" dirty="0" smtClean="0">
                  <a:solidFill>
                    <a:srgbClr val="000000"/>
                  </a:solidFill>
                  <a:cs typeface="Arial"/>
                </a:rPr>
              </a:br>
              <a:r>
                <a:rPr lang="en-US" sz="1600" b="1" dirty="0" smtClean="0">
                  <a:solidFill>
                    <a:srgbClr val="000000"/>
                  </a:solidFill>
                  <a:cs typeface="Arial"/>
                </a:rPr>
                <a:t>Battery Metrics</a:t>
              </a:r>
            </a:p>
            <a:p>
              <a:pPr marR="680846" algn="ctr">
                <a:lnSpc>
                  <a:spcPts val="1760"/>
                </a:lnSpc>
                <a:spcAft>
                  <a:spcPts val="700"/>
                </a:spcAft>
              </a:pPr>
              <a:r>
                <a:rPr lang="en-US" sz="1400" dirty="0" smtClean="0">
                  <a:solidFill>
                    <a:srgbClr val="000000"/>
                  </a:solidFill>
                  <a:cs typeface="Arial"/>
                </a:rPr>
                <a:t>A wealth of battery </a:t>
              </a:r>
              <a:br>
                <a:rPr lang="en-US" sz="1400" dirty="0" smtClean="0">
                  <a:solidFill>
                    <a:srgbClr val="000000"/>
                  </a:solidFill>
                  <a:cs typeface="Arial"/>
                </a:rPr>
              </a:br>
              <a:r>
                <a:rPr lang="en-US" sz="1400" dirty="0" smtClean="0">
                  <a:solidFill>
                    <a:srgbClr val="000000"/>
                  </a:solidFill>
                  <a:cs typeface="Arial"/>
                </a:rPr>
                <a:t>metrics like battery age, </a:t>
              </a:r>
              <a:br>
                <a:rPr lang="en-US" sz="1400" dirty="0" smtClean="0">
                  <a:solidFill>
                    <a:srgbClr val="000000"/>
                  </a:solidFill>
                  <a:cs typeface="Arial"/>
                </a:rPr>
              </a:br>
              <a:r>
                <a:rPr lang="en-US" sz="1400" dirty="0" smtClean="0">
                  <a:solidFill>
                    <a:srgbClr val="000000"/>
                  </a:solidFill>
                  <a:cs typeface="Arial"/>
                </a:rPr>
                <a:t>health</a:t>
              </a:r>
              <a:r>
                <a:rPr lang="en-US" sz="1400" dirty="0">
                  <a:solidFill>
                    <a:srgbClr val="000000"/>
                  </a:solidFill>
                  <a:cs typeface="Arial"/>
                </a:rPr>
                <a:t> </a:t>
              </a:r>
              <a:r>
                <a:rPr lang="en-US" sz="1400" dirty="0" smtClean="0">
                  <a:solidFill>
                    <a:srgbClr val="000000"/>
                  </a:solidFill>
                  <a:cs typeface="Arial"/>
                </a:rPr>
                <a:t>percentage, </a:t>
              </a:r>
              <a:br>
                <a:rPr lang="en-US" sz="1400" dirty="0" smtClean="0">
                  <a:solidFill>
                    <a:srgbClr val="000000"/>
                  </a:solidFill>
                  <a:cs typeface="Arial"/>
                </a:rPr>
              </a:br>
              <a:r>
                <a:rPr lang="en-US" sz="1400" dirty="0" smtClean="0">
                  <a:solidFill>
                    <a:srgbClr val="000000"/>
                  </a:solidFill>
                  <a:cs typeface="Arial"/>
                </a:rPr>
                <a:t>charge</a:t>
              </a:r>
              <a:r>
                <a:rPr lang="en-US" sz="1400" dirty="0">
                  <a:solidFill>
                    <a:srgbClr val="000000"/>
                  </a:solidFill>
                  <a:cs typeface="Arial"/>
                </a:rPr>
                <a:t> </a:t>
              </a:r>
              <a:r>
                <a:rPr lang="en-US" sz="1400" dirty="0" smtClean="0">
                  <a:solidFill>
                    <a:srgbClr val="000000"/>
                  </a:solidFill>
                  <a:cs typeface="Arial"/>
                </a:rPr>
                <a:t>level and more</a:t>
              </a:r>
              <a:endParaRPr lang="en-US" sz="1400" dirty="0">
                <a:solidFill>
                  <a:srgbClr val="000000"/>
                </a:solidFill>
                <a:cs typeface="Arial"/>
              </a:endParaRPr>
            </a:p>
          </p:txBody>
        </p:sp>
        <p:sp>
          <p:nvSpPr>
            <p:cNvPr id="11" name="TextBox 10"/>
            <p:cNvSpPr txBox="1"/>
            <p:nvPr/>
          </p:nvSpPr>
          <p:spPr>
            <a:xfrm>
              <a:off x="4874069" y="4042833"/>
              <a:ext cx="2048579" cy="2085307"/>
            </a:xfrm>
            <a:prstGeom prst="rect">
              <a:avLst/>
            </a:prstGeom>
            <a:grpFill/>
            <a:ln>
              <a:noFill/>
            </a:ln>
          </p:spPr>
          <p:txBody>
            <a:bodyPr wrap="none" lIns="457200" tIns="228600" rIns="91440" bIns="228600" rtlCol="0" anchor="ctr" anchorCtr="0">
              <a:noAutofit/>
            </a:bodyPr>
            <a:lstStyle/>
            <a:p>
              <a:pPr marR="465536" algn="ctr">
                <a:lnSpc>
                  <a:spcPts val="1760"/>
                </a:lnSpc>
                <a:spcAft>
                  <a:spcPts val="700"/>
                </a:spcAft>
              </a:pPr>
              <a:r>
                <a:rPr lang="en-US" sz="1600" b="1" dirty="0" smtClean="0">
                  <a:solidFill>
                    <a:srgbClr val="000000"/>
                  </a:solidFill>
                  <a:cs typeface="Arial"/>
                </a:rPr>
                <a:t>123Scan</a:t>
              </a:r>
            </a:p>
            <a:p>
              <a:pPr marR="465536" algn="ctr">
                <a:lnSpc>
                  <a:spcPts val="1760"/>
                </a:lnSpc>
                <a:spcAft>
                  <a:spcPts val="700"/>
                </a:spcAft>
              </a:pPr>
              <a:r>
                <a:rPr lang="en-US" sz="1400" dirty="0" smtClean="0">
                  <a:solidFill>
                    <a:srgbClr val="000000"/>
                  </a:solidFill>
                  <a:cs typeface="Arial"/>
                </a:rPr>
                <a:t>Free patented software</a:t>
              </a:r>
              <a:br>
                <a:rPr lang="en-US" sz="1400" dirty="0" smtClean="0">
                  <a:solidFill>
                    <a:srgbClr val="000000"/>
                  </a:solidFill>
                  <a:cs typeface="Arial"/>
                </a:rPr>
              </a:br>
              <a:r>
                <a:rPr lang="en-US" sz="1400" dirty="0" smtClean="0">
                  <a:solidFill>
                    <a:srgbClr val="000000"/>
                  </a:solidFill>
                  <a:cs typeface="Arial"/>
                </a:rPr>
                <a:t>utility makes it easy</a:t>
              </a:r>
              <a:br>
                <a:rPr lang="en-US" sz="1400" dirty="0" smtClean="0">
                  <a:solidFill>
                    <a:srgbClr val="000000"/>
                  </a:solidFill>
                  <a:cs typeface="Arial"/>
                </a:rPr>
              </a:br>
              <a:r>
                <a:rPr lang="en-US" sz="1400" dirty="0" smtClean="0">
                  <a:solidFill>
                    <a:srgbClr val="000000"/>
                  </a:solidFill>
                  <a:cs typeface="Arial"/>
                </a:rPr>
                <a:t>to configure and deploy</a:t>
              </a:r>
              <a:br>
                <a:rPr lang="en-US" sz="1400" dirty="0" smtClean="0">
                  <a:solidFill>
                    <a:srgbClr val="000000"/>
                  </a:solidFill>
                  <a:cs typeface="Arial"/>
                </a:rPr>
              </a:br>
              <a:r>
                <a:rPr lang="en-US" sz="1400" dirty="0" smtClean="0">
                  <a:solidFill>
                    <a:srgbClr val="000000"/>
                  </a:solidFill>
                  <a:cs typeface="Arial"/>
                </a:rPr>
                <a:t>scanners across</a:t>
              </a:r>
              <a:br>
                <a:rPr lang="en-US" sz="1400" dirty="0" smtClean="0">
                  <a:solidFill>
                    <a:srgbClr val="000000"/>
                  </a:solidFill>
                  <a:cs typeface="Arial"/>
                </a:rPr>
              </a:br>
              <a:r>
                <a:rPr lang="en-US" sz="1400" dirty="0" smtClean="0">
                  <a:solidFill>
                    <a:srgbClr val="000000"/>
                  </a:solidFill>
                  <a:cs typeface="Arial"/>
                </a:rPr>
                <a:t>your enterprise</a:t>
              </a:r>
              <a:endParaRPr lang="en-US" sz="1400" dirty="0">
                <a:solidFill>
                  <a:srgbClr val="000000"/>
                </a:solidFill>
                <a:cs typeface="Arial"/>
              </a:endParaRPr>
            </a:p>
          </p:txBody>
        </p:sp>
        <p:sp>
          <p:nvSpPr>
            <p:cNvPr id="12" name="TextBox 11"/>
            <p:cNvSpPr txBox="1"/>
            <p:nvPr/>
          </p:nvSpPr>
          <p:spPr>
            <a:xfrm>
              <a:off x="7061284" y="4042833"/>
              <a:ext cx="2048579" cy="2085307"/>
            </a:xfrm>
            <a:prstGeom prst="rect">
              <a:avLst/>
            </a:prstGeom>
            <a:grpFill/>
            <a:ln>
              <a:noFill/>
            </a:ln>
          </p:spPr>
          <p:txBody>
            <a:bodyPr wrap="square" lIns="91440" tIns="274320" rIns="91440" bIns="274320" rtlCol="0" anchor="ctr" anchorCtr="0">
              <a:noAutofit/>
            </a:bodyPr>
            <a:lstStyle/>
            <a:p>
              <a:pPr marR="64540" algn="ctr">
                <a:lnSpc>
                  <a:spcPts val="1760"/>
                </a:lnSpc>
                <a:spcAft>
                  <a:spcPts val="700"/>
                </a:spcAft>
              </a:pPr>
              <a:r>
                <a:rPr lang="en-US" sz="1600" b="1" dirty="0" smtClean="0">
                  <a:solidFill>
                    <a:srgbClr val="000000"/>
                  </a:solidFill>
                  <a:cs typeface="Arial"/>
                </a:rPr>
                <a:t>Scanner Management Service (SMS)</a:t>
              </a:r>
            </a:p>
            <a:p>
              <a:pPr marR="64540" algn="ctr">
                <a:lnSpc>
                  <a:spcPts val="1760"/>
                </a:lnSpc>
                <a:spcAft>
                  <a:spcPts val="700"/>
                </a:spcAft>
              </a:pPr>
              <a:r>
                <a:rPr lang="en-US" sz="1400" dirty="0" smtClean="0">
                  <a:solidFill>
                    <a:srgbClr val="000000"/>
                  </a:solidFill>
                  <a:cs typeface="Arial"/>
                </a:rPr>
                <a:t>Free tool to remotely manage 3600 Series scanners and query</a:t>
              </a:r>
              <a:br>
                <a:rPr lang="en-US" sz="1400" dirty="0" smtClean="0">
                  <a:solidFill>
                    <a:srgbClr val="000000"/>
                  </a:solidFill>
                  <a:cs typeface="Arial"/>
                </a:rPr>
              </a:br>
              <a:r>
                <a:rPr lang="en-US" sz="1400" dirty="0" smtClean="0">
                  <a:solidFill>
                    <a:srgbClr val="000000"/>
                  </a:solidFill>
                  <a:cs typeface="Arial"/>
                </a:rPr>
                <a:t>asset information</a:t>
              </a:r>
              <a:endParaRPr lang="en-US" sz="1400" b="1" dirty="0" smtClean="0">
                <a:solidFill>
                  <a:srgbClr val="000000"/>
                </a:solidFill>
                <a:cs typeface="Arial"/>
              </a:endParaRPr>
            </a:p>
          </p:txBody>
        </p:sp>
        <p:sp>
          <p:nvSpPr>
            <p:cNvPr id="13" name="TextBox 12"/>
            <p:cNvSpPr txBox="1"/>
            <p:nvPr/>
          </p:nvSpPr>
          <p:spPr>
            <a:xfrm>
              <a:off x="9248499" y="4042833"/>
              <a:ext cx="2048579" cy="2085307"/>
            </a:xfrm>
            <a:prstGeom prst="rect">
              <a:avLst/>
            </a:prstGeom>
            <a:grpFill/>
            <a:ln>
              <a:noFill/>
            </a:ln>
          </p:spPr>
          <p:txBody>
            <a:bodyPr wrap="square" lIns="91440" tIns="274320" rIns="91440" bIns="274320" rtlCol="0" anchor="ctr" anchorCtr="0">
              <a:noAutofit/>
            </a:bodyPr>
            <a:lstStyle/>
            <a:p>
              <a:pPr marR="64540" algn="ctr">
                <a:lnSpc>
                  <a:spcPts val="1760"/>
                </a:lnSpc>
                <a:spcAft>
                  <a:spcPts val="700"/>
                </a:spcAft>
              </a:pPr>
              <a:r>
                <a:rPr lang="en-US" sz="1600" b="1" dirty="0" smtClean="0">
                  <a:solidFill>
                    <a:srgbClr val="000000"/>
                  </a:solidFill>
                  <a:cs typeface="Arial"/>
                </a:rPr>
                <a:t>Scanner Software  Development </a:t>
              </a:r>
              <a:br>
                <a:rPr lang="en-US" sz="1600" b="1" dirty="0" smtClean="0">
                  <a:solidFill>
                    <a:srgbClr val="000000"/>
                  </a:solidFill>
                  <a:cs typeface="Arial"/>
                </a:rPr>
              </a:br>
              <a:r>
                <a:rPr lang="en-US" sz="1600" b="1" dirty="0" smtClean="0">
                  <a:solidFill>
                    <a:srgbClr val="000000"/>
                  </a:solidFill>
                  <a:cs typeface="Arial"/>
                </a:rPr>
                <a:t>Kit (SDK)</a:t>
              </a:r>
            </a:p>
            <a:p>
              <a:pPr marR="64540" algn="ctr">
                <a:lnSpc>
                  <a:spcPts val="1760"/>
                </a:lnSpc>
                <a:spcAft>
                  <a:spcPts val="700"/>
                </a:spcAft>
              </a:pPr>
              <a:r>
                <a:rPr lang="en-US" sz="1400" b="1" dirty="0" smtClean="0">
                  <a:solidFill>
                    <a:srgbClr val="000000"/>
                  </a:solidFill>
                  <a:cs typeface="Arial"/>
                </a:rPr>
                <a:t> </a:t>
              </a:r>
              <a:r>
                <a:rPr lang="en-US" sz="1400" dirty="0" smtClean="0">
                  <a:solidFill>
                    <a:srgbClr val="000000"/>
                  </a:solidFill>
                  <a:cs typeface="Arial"/>
                </a:rPr>
                <a:t>Easy application development (includes documentation, drivers, test utilities and sample source code)</a:t>
              </a:r>
            </a:p>
          </p:txBody>
        </p:sp>
      </p:grpSp>
      <p:sp>
        <p:nvSpPr>
          <p:cNvPr id="24" name="Slide Number Placeholder 4"/>
          <p:cNvSpPr txBox="1">
            <a:spLocks/>
          </p:cNvSpPr>
          <p:nvPr/>
        </p:nvSpPr>
        <p:spPr bwMode="auto">
          <a:xfrm>
            <a:off x="11710737" y="6515568"/>
            <a:ext cx="440747" cy="342432"/>
          </a:xfrm>
          <a:prstGeom prst="rect">
            <a:avLst/>
          </a:prstGeom>
          <a:noFill/>
          <a:ln w="9525">
            <a:noFill/>
            <a:miter lim="800000"/>
            <a:headEnd/>
            <a:tailEnd/>
          </a:ln>
        </p:spPr>
        <p:txBody>
          <a:bodyPr anchor="ctr">
            <a:prstTxWarp prst="textNoShape">
              <a:avLst/>
            </a:prstTxWarp>
          </a:bodyPr>
          <a:lstStyle/>
          <a:p>
            <a:pPr algn="ctr"/>
            <a:fld id="{E5013838-8C75-C14D-AAB6-EEC015A518BD}" type="slidenum">
              <a:rPr lang="en-US" sz="666">
                <a:solidFill>
                  <a:schemeClr val="bg1"/>
                </a:solidFill>
                <a:ea typeface="Avenir Roman" pitchFamily="-104" charset="0"/>
                <a:cs typeface="Avenir Roman" pitchFamily="-104" charset="0"/>
              </a:rPr>
              <a:pPr algn="ctr"/>
              <a:t>17</a:t>
            </a:fld>
            <a:endParaRPr lang="en-US" sz="666" dirty="0">
              <a:solidFill>
                <a:schemeClr val="bg1"/>
              </a:solidFill>
              <a:ea typeface="Avenir Roman" pitchFamily="-104" charset="0"/>
              <a:cs typeface="Avenir Roman" pitchFamily="-104" charset="0"/>
            </a:endParaRPr>
          </a:p>
        </p:txBody>
      </p:sp>
    </p:spTree>
    <p:extLst>
      <p:ext uri="{BB962C8B-B14F-4D97-AF65-F5344CB8AC3E}">
        <p14:creationId xmlns:p14="http://schemas.microsoft.com/office/powerpoint/2010/main" val="28535070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2032000"/>
            <a:ext cx="12188825" cy="482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bk object 16"/>
          <p:cNvSpPr/>
          <p:nvPr/>
        </p:nvSpPr>
        <p:spPr>
          <a:xfrm>
            <a:off x="-9271" y="6505828"/>
            <a:ext cx="12198096" cy="352172"/>
          </a:xfrm>
          <a:prstGeom prst="rect">
            <a:avLst/>
          </a:prstGeom>
          <a:solidFill>
            <a:schemeClr val="tx2">
              <a:lumMod val="75000"/>
            </a:schemeClr>
          </a:solidFill>
        </p:spPr>
        <p:txBody>
          <a:bodyPr wrap="square" lIns="0" tIns="0" rIns="0" bIns="0" rtlCol="0"/>
          <a:lstStyle/>
          <a:p>
            <a:r>
              <a:rPr lang="en-US" sz="1799" dirty="0"/>
              <a:t> </a:t>
            </a:r>
            <a:endParaRPr sz="1799" dirty="0"/>
          </a:p>
        </p:txBody>
      </p:sp>
      <p:cxnSp>
        <p:nvCxnSpPr>
          <p:cNvPr id="44" name="Straight Connector 43"/>
          <p:cNvCxnSpPr/>
          <p:nvPr/>
        </p:nvCxnSpPr>
        <p:spPr>
          <a:xfrm>
            <a:off x="3168913" y="2927052"/>
            <a:ext cx="1257889" cy="1588"/>
          </a:xfrm>
          <a:prstGeom prst="line">
            <a:avLst/>
          </a:prstGeom>
          <a:ln w="38100" cap="flat" cmpd="sng" algn="ctr">
            <a:solidFill>
              <a:schemeClr val="accent2">
                <a:lumMod val="40000"/>
                <a:lumOff val="6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402086" y="4547433"/>
            <a:ext cx="1976336" cy="1588"/>
          </a:xfrm>
          <a:prstGeom prst="line">
            <a:avLst/>
          </a:prstGeom>
          <a:ln w="38100" cap="flat" cmpd="sng" algn="ctr">
            <a:solidFill>
              <a:schemeClr val="accent2">
                <a:lumMod val="40000"/>
                <a:lumOff val="6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986543" y="5812976"/>
            <a:ext cx="2048906" cy="1588"/>
          </a:xfrm>
          <a:prstGeom prst="line">
            <a:avLst/>
          </a:prstGeom>
          <a:ln w="38100" cap="flat" cmpd="sng" algn="ctr">
            <a:solidFill>
              <a:schemeClr val="accent2">
                <a:lumMod val="40000"/>
                <a:lumOff val="6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6628108" y="2814945"/>
            <a:ext cx="1494955" cy="1588"/>
          </a:xfrm>
          <a:prstGeom prst="line">
            <a:avLst/>
          </a:prstGeom>
          <a:ln w="38100" cap="flat" cmpd="sng" algn="ctr">
            <a:solidFill>
              <a:schemeClr val="accent2">
                <a:lumMod val="40000"/>
                <a:lumOff val="6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368332" y="4175281"/>
            <a:ext cx="1976336" cy="1588"/>
          </a:xfrm>
          <a:prstGeom prst="line">
            <a:avLst/>
          </a:prstGeom>
          <a:ln w="38100" cap="flat" cmpd="sng" algn="ctr">
            <a:solidFill>
              <a:schemeClr val="accent2">
                <a:lumMod val="40000"/>
                <a:lumOff val="6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670709" y="5771853"/>
            <a:ext cx="2048906" cy="1588"/>
          </a:xfrm>
          <a:prstGeom prst="line">
            <a:avLst/>
          </a:prstGeom>
          <a:ln w="38100" cap="flat" cmpd="sng" algn="ctr">
            <a:solidFill>
              <a:schemeClr val="accent2">
                <a:lumMod val="40000"/>
                <a:lumOff val="6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Title 1"/>
          <p:cNvSpPr txBox="1">
            <a:spLocks/>
          </p:cNvSpPr>
          <p:nvPr/>
        </p:nvSpPr>
        <p:spPr bwMode="auto">
          <a:xfrm>
            <a:off x="1" y="609600"/>
            <a:ext cx="12188824" cy="1422400"/>
          </a:xfrm>
          <a:prstGeom prst="rect">
            <a:avLst/>
          </a:prstGeom>
          <a:solidFill>
            <a:schemeClr val="tx1">
              <a:alpha val="88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74320" tIns="274320" rIns="274320" bIns="320040" anchor="ctr"/>
          <a:lstStyle>
            <a:lvl1pPr>
              <a:defRPr sz="2400">
                <a:solidFill>
                  <a:schemeClr val="tx1"/>
                </a:solidFill>
                <a:latin typeface="Arial" charset="0"/>
                <a:ea typeface="MS PGothic" charset="-128"/>
                <a:sym typeface="Arial" charset="0"/>
              </a:defRPr>
            </a:lvl1pPr>
            <a:lvl2pPr marL="37931725" indent="-37474525">
              <a:defRPr sz="2400">
                <a:solidFill>
                  <a:schemeClr val="tx1"/>
                </a:solidFill>
                <a:latin typeface="Arial" charset="0"/>
                <a:ea typeface="MS PGothic" charset="-128"/>
                <a:sym typeface="Arial" charset="0"/>
              </a:defRPr>
            </a:lvl2pPr>
            <a:lvl3pPr marL="1143000" indent="-228600">
              <a:defRPr sz="2400">
                <a:solidFill>
                  <a:schemeClr val="tx1"/>
                </a:solidFill>
                <a:latin typeface="Arial" charset="0"/>
                <a:ea typeface="MS PGothic" charset="-128"/>
                <a:sym typeface="Arial" charset="0"/>
              </a:defRPr>
            </a:lvl3pPr>
            <a:lvl4pPr marL="1600200" indent="-228600">
              <a:defRPr sz="2400">
                <a:solidFill>
                  <a:schemeClr val="tx1"/>
                </a:solidFill>
                <a:latin typeface="Arial" charset="0"/>
                <a:ea typeface="MS PGothic" charset="-128"/>
                <a:sym typeface="Arial" charset="0"/>
              </a:defRPr>
            </a:lvl4pPr>
            <a:lvl5pPr marL="2057400" indent="-228600">
              <a:defRPr sz="2400">
                <a:solidFill>
                  <a:schemeClr val="tx1"/>
                </a:solidFill>
                <a:latin typeface="Arial" charset="0"/>
                <a:ea typeface="MS PGothic" charset="-128"/>
                <a:sym typeface="Arial" charset="0"/>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sym typeface="Arial" charset="0"/>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sym typeface="Arial" charset="0"/>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sym typeface="Arial" charset="0"/>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sym typeface="Arial" charset="0"/>
              </a:defRPr>
            </a:lvl9pPr>
          </a:lstStyle>
          <a:p>
            <a:pPr algn="ctr">
              <a:lnSpc>
                <a:spcPct val="90000"/>
              </a:lnSpc>
            </a:pPr>
            <a:endParaRPr lang="en-US" altLang="en-US" sz="3200" b="1" cap="all" dirty="0">
              <a:solidFill>
                <a:srgbClr val="FFFFFF"/>
              </a:solidFill>
              <a:latin typeface="Arial"/>
              <a:cs typeface="Arial"/>
            </a:endParaRPr>
          </a:p>
        </p:txBody>
      </p:sp>
      <p:sp>
        <p:nvSpPr>
          <p:cNvPr id="4" name="Rectangle 3"/>
          <p:cNvSpPr/>
          <p:nvPr/>
        </p:nvSpPr>
        <p:spPr>
          <a:xfrm>
            <a:off x="432980" y="810614"/>
            <a:ext cx="11289627" cy="950260"/>
          </a:xfrm>
          <a:prstGeom prst="rect">
            <a:avLst/>
          </a:prstGeom>
        </p:spPr>
        <p:txBody>
          <a:bodyPr wrap="square">
            <a:spAutoFit/>
          </a:bodyPr>
          <a:lstStyle/>
          <a:p>
            <a:pPr algn="ctr">
              <a:lnSpc>
                <a:spcPts val="3320"/>
              </a:lnSpc>
            </a:pPr>
            <a:r>
              <a:rPr lang="en-US" sz="3000" b="1" spc="-60" dirty="0">
                <a:solidFill>
                  <a:schemeClr val="bg1"/>
                </a:solidFill>
              </a:rPr>
              <a:t>Set </a:t>
            </a:r>
            <a:r>
              <a:rPr lang="en-US" sz="3000" b="1" spc="-60" dirty="0" smtClean="0">
                <a:solidFill>
                  <a:schemeClr val="bg1"/>
                </a:solidFill>
              </a:rPr>
              <a:t>workers </a:t>
            </a:r>
            <a:r>
              <a:rPr lang="en-US" sz="3000" b="1" spc="-60" dirty="0">
                <a:solidFill>
                  <a:schemeClr val="bg1"/>
                </a:solidFill>
              </a:rPr>
              <a:t>free with the industry’s</a:t>
            </a:r>
          </a:p>
          <a:p>
            <a:pPr algn="ctr">
              <a:lnSpc>
                <a:spcPts val="3320"/>
              </a:lnSpc>
            </a:pPr>
            <a:r>
              <a:rPr lang="en-US" sz="3000" b="1" spc="-60" dirty="0">
                <a:solidFill>
                  <a:schemeClr val="bg1"/>
                </a:solidFill>
              </a:rPr>
              <a:t>most superior cordless </a:t>
            </a:r>
            <a:r>
              <a:rPr lang="en-US" sz="3000" b="1" spc="-60" dirty="0" smtClean="0">
                <a:solidFill>
                  <a:schemeClr val="bg1"/>
                </a:solidFill>
              </a:rPr>
              <a:t>technology</a:t>
            </a:r>
            <a:endParaRPr lang="en-US" altLang="en-US" sz="3000" b="1" spc="-60" dirty="0">
              <a:solidFill>
                <a:schemeClr val="bg1"/>
              </a:solidFill>
              <a:latin typeface="Arial"/>
              <a:cs typeface="Arial"/>
            </a:endParaRPr>
          </a:p>
        </p:txBody>
      </p:sp>
      <p:grpSp>
        <p:nvGrpSpPr>
          <p:cNvPr id="39" name="Group 38"/>
          <p:cNvGrpSpPr/>
          <p:nvPr/>
        </p:nvGrpSpPr>
        <p:grpSpPr>
          <a:xfrm>
            <a:off x="1941560" y="2343357"/>
            <a:ext cx="1325976" cy="1325976"/>
            <a:chOff x="938537" y="2753831"/>
            <a:chExt cx="1325976" cy="1325976"/>
          </a:xfrm>
          <a:solidFill>
            <a:srgbClr val="FFD200"/>
          </a:solidFill>
        </p:grpSpPr>
        <p:sp>
          <p:nvSpPr>
            <p:cNvPr id="23" name="object 24"/>
            <p:cNvSpPr/>
            <p:nvPr/>
          </p:nvSpPr>
          <p:spPr>
            <a:xfrm>
              <a:off x="938537" y="2753831"/>
              <a:ext cx="1325976" cy="1325976"/>
            </a:xfrm>
            <a:custGeom>
              <a:avLst/>
              <a:gdLst/>
              <a:ahLst/>
              <a:cxnLst/>
              <a:rect l="l" t="t" r="r" b="b"/>
              <a:pathLst>
                <a:path w="1367790" h="1367789">
                  <a:moveTo>
                    <a:pt x="683869" y="0"/>
                  </a:moveTo>
                  <a:lnTo>
                    <a:pt x="635031" y="1717"/>
                  </a:lnTo>
                  <a:lnTo>
                    <a:pt x="587119" y="6791"/>
                  </a:lnTo>
                  <a:lnTo>
                    <a:pt x="540249" y="15106"/>
                  </a:lnTo>
                  <a:lnTo>
                    <a:pt x="494538" y="26547"/>
                  </a:lnTo>
                  <a:lnTo>
                    <a:pt x="450101" y="40998"/>
                  </a:lnTo>
                  <a:lnTo>
                    <a:pt x="407053" y="58343"/>
                  </a:lnTo>
                  <a:lnTo>
                    <a:pt x="365511" y="78467"/>
                  </a:lnTo>
                  <a:lnTo>
                    <a:pt x="325590" y="101253"/>
                  </a:lnTo>
                  <a:lnTo>
                    <a:pt x="287405" y="126586"/>
                  </a:lnTo>
                  <a:lnTo>
                    <a:pt x="251073" y="154350"/>
                  </a:lnTo>
                  <a:lnTo>
                    <a:pt x="216710" y="184430"/>
                  </a:lnTo>
                  <a:lnTo>
                    <a:pt x="184430" y="216710"/>
                  </a:lnTo>
                  <a:lnTo>
                    <a:pt x="154350" y="251073"/>
                  </a:lnTo>
                  <a:lnTo>
                    <a:pt x="126586" y="287405"/>
                  </a:lnTo>
                  <a:lnTo>
                    <a:pt x="101253" y="325590"/>
                  </a:lnTo>
                  <a:lnTo>
                    <a:pt x="78467" y="365511"/>
                  </a:lnTo>
                  <a:lnTo>
                    <a:pt x="58343" y="407053"/>
                  </a:lnTo>
                  <a:lnTo>
                    <a:pt x="40998" y="450101"/>
                  </a:lnTo>
                  <a:lnTo>
                    <a:pt x="26547" y="494538"/>
                  </a:lnTo>
                  <a:lnTo>
                    <a:pt x="15106" y="540249"/>
                  </a:lnTo>
                  <a:lnTo>
                    <a:pt x="6791" y="587119"/>
                  </a:lnTo>
                  <a:lnTo>
                    <a:pt x="1717" y="635031"/>
                  </a:lnTo>
                  <a:lnTo>
                    <a:pt x="0" y="683869"/>
                  </a:lnTo>
                  <a:lnTo>
                    <a:pt x="1717" y="732708"/>
                  </a:lnTo>
                  <a:lnTo>
                    <a:pt x="6791" y="780619"/>
                  </a:lnTo>
                  <a:lnTo>
                    <a:pt x="15106" y="827489"/>
                  </a:lnTo>
                  <a:lnTo>
                    <a:pt x="26547" y="873200"/>
                  </a:lnTo>
                  <a:lnTo>
                    <a:pt x="40998" y="917637"/>
                  </a:lnTo>
                  <a:lnTo>
                    <a:pt x="58343" y="960685"/>
                  </a:lnTo>
                  <a:lnTo>
                    <a:pt x="78467" y="1002227"/>
                  </a:lnTo>
                  <a:lnTo>
                    <a:pt x="101253" y="1042149"/>
                  </a:lnTo>
                  <a:lnTo>
                    <a:pt x="126586" y="1080333"/>
                  </a:lnTo>
                  <a:lnTo>
                    <a:pt x="154350" y="1116665"/>
                  </a:lnTo>
                  <a:lnTo>
                    <a:pt x="184430" y="1151028"/>
                  </a:lnTo>
                  <a:lnTo>
                    <a:pt x="216710" y="1183308"/>
                  </a:lnTo>
                  <a:lnTo>
                    <a:pt x="251073" y="1213388"/>
                  </a:lnTo>
                  <a:lnTo>
                    <a:pt x="287405" y="1241152"/>
                  </a:lnTo>
                  <a:lnTo>
                    <a:pt x="325590" y="1266485"/>
                  </a:lnTo>
                  <a:lnTo>
                    <a:pt x="365511" y="1289271"/>
                  </a:lnTo>
                  <a:lnTo>
                    <a:pt x="407053" y="1309395"/>
                  </a:lnTo>
                  <a:lnTo>
                    <a:pt x="450101" y="1326740"/>
                  </a:lnTo>
                  <a:lnTo>
                    <a:pt x="494538" y="1341191"/>
                  </a:lnTo>
                  <a:lnTo>
                    <a:pt x="540249" y="1352632"/>
                  </a:lnTo>
                  <a:lnTo>
                    <a:pt x="587119" y="1360947"/>
                  </a:lnTo>
                  <a:lnTo>
                    <a:pt x="635031" y="1366022"/>
                  </a:lnTo>
                  <a:lnTo>
                    <a:pt x="683869" y="1367739"/>
                  </a:lnTo>
                  <a:lnTo>
                    <a:pt x="732708" y="1366022"/>
                  </a:lnTo>
                  <a:lnTo>
                    <a:pt x="780619" y="1360947"/>
                  </a:lnTo>
                  <a:lnTo>
                    <a:pt x="827489" y="1352632"/>
                  </a:lnTo>
                  <a:lnTo>
                    <a:pt x="873200" y="1341191"/>
                  </a:lnTo>
                  <a:lnTo>
                    <a:pt x="917637" y="1326740"/>
                  </a:lnTo>
                  <a:lnTo>
                    <a:pt x="960685" y="1309395"/>
                  </a:lnTo>
                  <a:lnTo>
                    <a:pt x="1002227" y="1289271"/>
                  </a:lnTo>
                  <a:lnTo>
                    <a:pt x="1042149" y="1266485"/>
                  </a:lnTo>
                  <a:lnTo>
                    <a:pt x="1080333" y="1241152"/>
                  </a:lnTo>
                  <a:lnTo>
                    <a:pt x="1116665" y="1213388"/>
                  </a:lnTo>
                  <a:lnTo>
                    <a:pt x="1151028" y="1183308"/>
                  </a:lnTo>
                  <a:lnTo>
                    <a:pt x="1183308" y="1151028"/>
                  </a:lnTo>
                  <a:lnTo>
                    <a:pt x="1213388" y="1116665"/>
                  </a:lnTo>
                  <a:lnTo>
                    <a:pt x="1241152" y="1080333"/>
                  </a:lnTo>
                  <a:lnTo>
                    <a:pt x="1266485" y="1042149"/>
                  </a:lnTo>
                  <a:lnTo>
                    <a:pt x="1289271" y="1002227"/>
                  </a:lnTo>
                  <a:lnTo>
                    <a:pt x="1309395" y="960685"/>
                  </a:lnTo>
                  <a:lnTo>
                    <a:pt x="1326740" y="917637"/>
                  </a:lnTo>
                  <a:lnTo>
                    <a:pt x="1341191" y="873200"/>
                  </a:lnTo>
                  <a:lnTo>
                    <a:pt x="1352632" y="827489"/>
                  </a:lnTo>
                  <a:lnTo>
                    <a:pt x="1360947" y="780619"/>
                  </a:lnTo>
                  <a:lnTo>
                    <a:pt x="1366022" y="732708"/>
                  </a:lnTo>
                  <a:lnTo>
                    <a:pt x="1367739" y="683869"/>
                  </a:lnTo>
                  <a:lnTo>
                    <a:pt x="1366022" y="635031"/>
                  </a:lnTo>
                  <a:lnTo>
                    <a:pt x="1360947" y="587119"/>
                  </a:lnTo>
                  <a:lnTo>
                    <a:pt x="1352632" y="540249"/>
                  </a:lnTo>
                  <a:lnTo>
                    <a:pt x="1341191" y="494538"/>
                  </a:lnTo>
                  <a:lnTo>
                    <a:pt x="1326740" y="450101"/>
                  </a:lnTo>
                  <a:lnTo>
                    <a:pt x="1309395" y="407053"/>
                  </a:lnTo>
                  <a:lnTo>
                    <a:pt x="1289271" y="365511"/>
                  </a:lnTo>
                  <a:lnTo>
                    <a:pt x="1266485" y="325590"/>
                  </a:lnTo>
                  <a:lnTo>
                    <a:pt x="1241152" y="287405"/>
                  </a:lnTo>
                  <a:lnTo>
                    <a:pt x="1213388" y="251073"/>
                  </a:lnTo>
                  <a:lnTo>
                    <a:pt x="1183308" y="216710"/>
                  </a:lnTo>
                  <a:lnTo>
                    <a:pt x="1151028" y="184430"/>
                  </a:lnTo>
                  <a:lnTo>
                    <a:pt x="1116665" y="154350"/>
                  </a:lnTo>
                  <a:lnTo>
                    <a:pt x="1080333" y="126586"/>
                  </a:lnTo>
                  <a:lnTo>
                    <a:pt x="1042149" y="101253"/>
                  </a:lnTo>
                  <a:lnTo>
                    <a:pt x="1002227" y="78467"/>
                  </a:lnTo>
                  <a:lnTo>
                    <a:pt x="960685" y="58343"/>
                  </a:lnTo>
                  <a:lnTo>
                    <a:pt x="917637" y="40998"/>
                  </a:lnTo>
                  <a:lnTo>
                    <a:pt x="873200" y="26547"/>
                  </a:lnTo>
                  <a:lnTo>
                    <a:pt x="827489" y="15106"/>
                  </a:lnTo>
                  <a:lnTo>
                    <a:pt x="780619" y="6791"/>
                  </a:lnTo>
                  <a:lnTo>
                    <a:pt x="732708" y="1717"/>
                  </a:lnTo>
                  <a:lnTo>
                    <a:pt x="683869" y="0"/>
                  </a:lnTo>
                  <a:close/>
                </a:path>
              </a:pathLst>
            </a:custGeom>
            <a:grpFill/>
          </p:spPr>
          <p:txBody>
            <a:bodyPr wrap="square" lIns="0" tIns="0" rIns="0" bIns="0" rtlCol="0"/>
            <a:lstStyle/>
            <a:p>
              <a:endParaRPr sz="1500"/>
            </a:p>
          </p:txBody>
        </p:sp>
        <p:grpSp>
          <p:nvGrpSpPr>
            <p:cNvPr id="10" name="Group 9"/>
            <p:cNvGrpSpPr/>
            <p:nvPr/>
          </p:nvGrpSpPr>
          <p:grpSpPr>
            <a:xfrm>
              <a:off x="1078069" y="2920845"/>
              <a:ext cx="1019417" cy="875476"/>
              <a:chOff x="4436287" y="3118752"/>
              <a:chExt cx="978241" cy="1115763"/>
            </a:xfrm>
            <a:grpFill/>
          </p:grpSpPr>
          <p:sp>
            <p:nvSpPr>
              <p:cNvPr id="11" name="object 47"/>
              <p:cNvSpPr txBox="1"/>
              <p:nvPr/>
            </p:nvSpPr>
            <p:spPr>
              <a:xfrm>
                <a:off x="4436287" y="3646141"/>
                <a:ext cx="978241" cy="588374"/>
              </a:xfrm>
              <a:prstGeom prst="rect">
                <a:avLst/>
              </a:prstGeom>
              <a:grpFill/>
            </p:spPr>
            <p:txBody>
              <a:bodyPr vert="horz" wrap="square" lIns="0" tIns="0" rIns="0" bIns="0" rtlCol="0">
                <a:spAutoFit/>
              </a:bodyPr>
              <a:lstStyle/>
              <a:p>
                <a:pPr marL="195737" marR="4232" indent="-185685" algn="ctr">
                  <a:lnSpc>
                    <a:spcPts val="1166"/>
                  </a:lnSpc>
                </a:pPr>
                <a:r>
                  <a:rPr lang="en-US" sz="1166" b="1" spc="-17" dirty="0">
                    <a:solidFill>
                      <a:srgbClr val="333D47"/>
                    </a:solidFill>
                    <a:latin typeface="Arial"/>
                    <a:cs typeface="Arial"/>
                  </a:rPr>
                  <a:t>Standard</a:t>
                </a:r>
              </a:p>
              <a:p>
                <a:pPr marL="195737" marR="4232" indent="-185685" algn="ctr">
                  <a:lnSpc>
                    <a:spcPts val="1166"/>
                  </a:lnSpc>
                </a:pPr>
                <a:r>
                  <a:rPr sz="1166" b="1" spc="-17" dirty="0">
                    <a:solidFill>
                      <a:srgbClr val="333D47"/>
                    </a:solidFill>
                    <a:latin typeface="Arial"/>
                    <a:cs typeface="Arial"/>
                  </a:rPr>
                  <a:t>Bluetooth</a:t>
                </a:r>
                <a:endParaRPr lang="en-US" sz="1166" b="1" spc="-17" dirty="0">
                  <a:solidFill>
                    <a:srgbClr val="333D47"/>
                  </a:solidFill>
                  <a:latin typeface="Arial"/>
                  <a:cs typeface="Arial"/>
                </a:endParaRPr>
              </a:p>
              <a:p>
                <a:pPr marL="195737" marR="4232" indent="-185685" algn="ctr">
                  <a:lnSpc>
                    <a:spcPts val="1166"/>
                  </a:lnSpc>
                </a:pPr>
                <a:r>
                  <a:rPr sz="1166" b="1" spc="-17" dirty="0">
                    <a:solidFill>
                      <a:srgbClr val="333D47"/>
                    </a:solidFill>
                    <a:latin typeface="Arial"/>
                    <a:cs typeface="Arial"/>
                  </a:rPr>
                  <a:t>4.0</a:t>
                </a:r>
                <a:r>
                  <a:rPr lang="en-US" sz="1166" b="1" spc="-17" dirty="0">
                    <a:solidFill>
                      <a:srgbClr val="333D47"/>
                    </a:solidFill>
                    <a:latin typeface="Arial"/>
                    <a:cs typeface="Arial"/>
                  </a:rPr>
                  <a:t> with BLE</a:t>
                </a:r>
                <a:endParaRPr sz="1166" dirty="0">
                  <a:latin typeface="Arial"/>
                  <a:cs typeface="Arial"/>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0566" y="3118752"/>
                <a:ext cx="289144" cy="435813"/>
              </a:xfrm>
              <a:prstGeom prst="rect">
                <a:avLst/>
              </a:prstGeom>
              <a:grpFill/>
            </p:spPr>
          </p:pic>
        </p:grpSp>
      </p:grpSp>
      <p:grpSp>
        <p:nvGrpSpPr>
          <p:cNvPr id="25" name="Group 24"/>
          <p:cNvGrpSpPr/>
          <p:nvPr/>
        </p:nvGrpSpPr>
        <p:grpSpPr>
          <a:xfrm>
            <a:off x="1228006" y="3945667"/>
            <a:ext cx="1325976" cy="1325976"/>
            <a:chOff x="1680656" y="4768771"/>
            <a:chExt cx="1325976" cy="1325976"/>
          </a:xfrm>
          <a:solidFill>
            <a:srgbClr val="FFD200"/>
          </a:solidFill>
        </p:grpSpPr>
        <p:sp>
          <p:nvSpPr>
            <p:cNvPr id="13" name="object 24"/>
            <p:cNvSpPr/>
            <p:nvPr/>
          </p:nvSpPr>
          <p:spPr>
            <a:xfrm>
              <a:off x="1680656" y="4768771"/>
              <a:ext cx="1325976" cy="1325976"/>
            </a:xfrm>
            <a:custGeom>
              <a:avLst/>
              <a:gdLst/>
              <a:ahLst/>
              <a:cxnLst/>
              <a:rect l="l" t="t" r="r" b="b"/>
              <a:pathLst>
                <a:path w="1367790" h="1367789">
                  <a:moveTo>
                    <a:pt x="683869" y="0"/>
                  </a:moveTo>
                  <a:lnTo>
                    <a:pt x="635031" y="1717"/>
                  </a:lnTo>
                  <a:lnTo>
                    <a:pt x="587119" y="6791"/>
                  </a:lnTo>
                  <a:lnTo>
                    <a:pt x="540249" y="15106"/>
                  </a:lnTo>
                  <a:lnTo>
                    <a:pt x="494538" y="26547"/>
                  </a:lnTo>
                  <a:lnTo>
                    <a:pt x="450101" y="40998"/>
                  </a:lnTo>
                  <a:lnTo>
                    <a:pt x="407053" y="58343"/>
                  </a:lnTo>
                  <a:lnTo>
                    <a:pt x="365511" y="78467"/>
                  </a:lnTo>
                  <a:lnTo>
                    <a:pt x="325590" y="101253"/>
                  </a:lnTo>
                  <a:lnTo>
                    <a:pt x="287405" y="126586"/>
                  </a:lnTo>
                  <a:lnTo>
                    <a:pt x="251073" y="154350"/>
                  </a:lnTo>
                  <a:lnTo>
                    <a:pt x="216710" y="184430"/>
                  </a:lnTo>
                  <a:lnTo>
                    <a:pt x="184430" y="216710"/>
                  </a:lnTo>
                  <a:lnTo>
                    <a:pt x="154350" y="251073"/>
                  </a:lnTo>
                  <a:lnTo>
                    <a:pt x="126586" y="287405"/>
                  </a:lnTo>
                  <a:lnTo>
                    <a:pt x="101253" y="325590"/>
                  </a:lnTo>
                  <a:lnTo>
                    <a:pt x="78467" y="365511"/>
                  </a:lnTo>
                  <a:lnTo>
                    <a:pt x="58343" y="407053"/>
                  </a:lnTo>
                  <a:lnTo>
                    <a:pt x="40998" y="450101"/>
                  </a:lnTo>
                  <a:lnTo>
                    <a:pt x="26547" y="494538"/>
                  </a:lnTo>
                  <a:lnTo>
                    <a:pt x="15106" y="540249"/>
                  </a:lnTo>
                  <a:lnTo>
                    <a:pt x="6791" y="587119"/>
                  </a:lnTo>
                  <a:lnTo>
                    <a:pt x="1717" y="635031"/>
                  </a:lnTo>
                  <a:lnTo>
                    <a:pt x="0" y="683869"/>
                  </a:lnTo>
                  <a:lnTo>
                    <a:pt x="1717" y="732708"/>
                  </a:lnTo>
                  <a:lnTo>
                    <a:pt x="6791" y="780619"/>
                  </a:lnTo>
                  <a:lnTo>
                    <a:pt x="15106" y="827489"/>
                  </a:lnTo>
                  <a:lnTo>
                    <a:pt x="26547" y="873200"/>
                  </a:lnTo>
                  <a:lnTo>
                    <a:pt x="40998" y="917637"/>
                  </a:lnTo>
                  <a:lnTo>
                    <a:pt x="58343" y="960685"/>
                  </a:lnTo>
                  <a:lnTo>
                    <a:pt x="78467" y="1002227"/>
                  </a:lnTo>
                  <a:lnTo>
                    <a:pt x="101253" y="1042149"/>
                  </a:lnTo>
                  <a:lnTo>
                    <a:pt x="126586" y="1080333"/>
                  </a:lnTo>
                  <a:lnTo>
                    <a:pt x="154350" y="1116665"/>
                  </a:lnTo>
                  <a:lnTo>
                    <a:pt x="184430" y="1151028"/>
                  </a:lnTo>
                  <a:lnTo>
                    <a:pt x="216710" y="1183308"/>
                  </a:lnTo>
                  <a:lnTo>
                    <a:pt x="251073" y="1213388"/>
                  </a:lnTo>
                  <a:lnTo>
                    <a:pt x="287405" y="1241152"/>
                  </a:lnTo>
                  <a:lnTo>
                    <a:pt x="325590" y="1266485"/>
                  </a:lnTo>
                  <a:lnTo>
                    <a:pt x="365511" y="1289271"/>
                  </a:lnTo>
                  <a:lnTo>
                    <a:pt x="407053" y="1309395"/>
                  </a:lnTo>
                  <a:lnTo>
                    <a:pt x="450101" y="1326740"/>
                  </a:lnTo>
                  <a:lnTo>
                    <a:pt x="494538" y="1341191"/>
                  </a:lnTo>
                  <a:lnTo>
                    <a:pt x="540249" y="1352632"/>
                  </a:lnTo>
                  <a:lnTo>
                    <a:pt x="587119" y="1360947"/>
                  </a:lnTo>
                  <a:lnTo>
                    <a:pt x="635031" y="1366022"/>
                  </a:lnTo>
                  <a:lnTo>
                    <a:pt x="683869" y="1367739"/>
                  </a:lnTo>
                  <a:lnTo>
                    <a:pt x="732708" y="1366022"/>
                  </a:lnTo>
                  <a:lnTo>
                    <a:pt x="780619" y="1360947"/>
                  </a:lnTo>
                  <a:lnTo>
                    <a:pt x="827489" y="1352632"/>
                  </a:lnTo>
                  <a:lnTo>
                    <a:pt x="873200" y="1341191"/>
                  </a:lnTo>
                  <a:lnTo>
                    <a:pt x="917637" y="1326740"/>
                  </a:lnTo>
                  <a:lnTo>
                    <a:pt x="960685" y="1309395"/>
                  </a:lnTo>
                  <a:lnTo>
                    <a:pt x="1002227" y="1289271"/>
                  </a:lnTo>
                  <a:lnTo>
                    <a:pt x="1042149" y="1266485"/>
                  </a:lnTo>
                  <a:lnTo>
                    <a:pt x="1080333" y="1241152"/>
                  </a:lnTo>
                  <a:lnTo>
                    <a:pt x="1116665" y="1213388"/>
                  </a:lnTo>
                  <a:lnTo>
                    <a:pt x="1151028" y="1183308"/>
                  </a:lnTo>
                  <a:lnTo>
                    <a:pt x="1183308" y="1151028"/>
                  </a:lnTo>
                  <a:lnTo>
                    <a:pt x="1213388" y="1116665"/>
                  </a:lnTo>
                  <a:lnTo>
                    <a:pt x="1241152" y="1080333"/>
                  </a:lnTo>
                  <a:lnTo>
                    <a:pt x="1266485" y="1042149"/>
                  </a:lnTo>
                  <a:lnTo>
                    <a:pt x="1289271" y="1002227"/>
                  </a:lnTo>
                  <a:lnTo>
                    <a:pt x="1309395" y="960685"/>
                  </a:lnTo>
                  <a:lnTo>
                    <a:pt x="1326740" y="917637"/>
                  </a:lnTo>
                  <a:lnTo>
                    <a:pt x="1341191" y="873200"/>
                  </a:lnTo>
                  <a:lnTo>
                    <a:pt x="1352632" y="827489"/>
                  </a:lnTo>
                  <a:lnTo>
                    <a:pt x="1360947" y="780619"/>
                  </a:lnTo>
                  <a:lnTo>
                    <a:pt x="1366022" y="732708"/>
                  </a:lnTo>
                  <a:lnTo>
                    <a:pt x="1367739" y="683869"/>
                  </a:lnTo>
                  <a:lnTo>
                    <a:pt x="1366022" y="635031"/>
                  </a:lnTo>
                  <a:lnTo>
                    <a:pt x="1360947" y="587119"/>
                  </a:lnTo>
                  <a:lnTo>
                    <a:pt x="1352632" y="540249"/>
                  </a:lnTo>
                  <a:lnTo>
                    <a:pt x="1341191" y="494538"/>
                  </a:lnTo>
                  <a:lnTo>
                    <a:pt x="1326740" y="450101"/>
                  </a:lnTo>
                  <a:lnTo>
                    <a:pt x="1309395" y="407053"/>
                  </a:lnTo>
                  <a:lnTo>
                    <a:pt x="1289271" y="365511"/>
                  </a:lnTo>
                  <a:lnTo>
                    <a:pt x="1266485" y="325590"/>
                  </a:lnTo>
                  <a:lnTo>
                    <a:pt x="1241152" y="287405"/>
                  </a:lnTo>
                  <a:lnTo>
                    <a:pt x="1213388" y="251073"/>
                  </a:lnTo>
                  <a:lnTo>
                    <a:pt x="1183308" y="216710"/>
                  </a:lnTo>
                  <a:lnTo>
                    <a:pt x="1151028" y="184430"/>
                  </a:lnTo>
                  <a:lnTo>
                    <a:pt x="1116665" y="154350"/>
                  </a:lnTo>
                  <a:lnTo>
                    <a:pt x="1080333" y="126586"/>
                  </a:lnTo>
                  <a:lnTo>
                    <a:pt x="1042149" y="101253"/>
                  </a:lnTo>
                  <a:lnTo>
                    <a:pt x="1002227" y="78467"/>
                  </a:lnTo>
                  <a:lnTo>
                    <a:pt x="960685" y="58343"/>
                  </a:lnTo>
                  <a:lnTo>
                    <a:pt x="917637" y="40998"/>
                  </a:lnTo>
                  <a:lnTo>
                    <a:pt x="873200" y="26547"/>
                  </a:lnTo>
                  <a:lnTo>
                    <a:pt x="827489" y="15106"/>
                  </a:lnTo>
                  <a:lnTo>
                    <a:pt x="780619" y="6791"/>
                  </a:lnTo>
                  <a:lnTo>
                    <a:pt x="732708" y="1717"/>
                  </a:lnTo>
                  <a:lnTo>
                    <a:pt x="683869" y="0"/>
                  </a:lnTo>
                  <a:close/>
                </a:path>
              </a:pathLst>
            </a:custGeom>
            <a:grpFill/>
          </p:spPr>
          <p:txBody>
            <a:bodyPr wrap="square" lIns="0" tIns="0" rIns="0" bIns="0" rtlCol="0"/>
            <a:lstStyle/>
            <a:p>
              <a:endParaRPr sz="1500"/>
            </a:p>
          </p:txBody>
        </p:sp>
        <p:sp>
          <p:nvSpPr>
            <p:cNvPr id="14" name="object 26"/>
            <p:cNvSpPr txBox="1"/>
            <p:nvPr/>
          </p:nvSpPr>
          <p:spPr>
            <a:xfrm>
              <a:off x="1710640" y="5232120"/>
              <a:ext cx="1262590" cy="615553"/>
            </a:xfrm>
            <a:prstGeom prst="rect">
              <a:avLst/>
            </a:prstGeom>
            <a:noFill/>
          </p:spPr>
          <p:txBody>
            <a:bodyPr vert="horz" wrap="square" lIns="0" tIns="0" rIns="0" bIns="0" rtlCol="0">
              <a:spAutoFit/>
            </a:bodyPr>
            <a:lstStyle/>
            <a:p>
              <a:pPr marL="10580" marR="4232" algn="ctr">
                <a:lnSpc>
                  <a:spcPts val="1166"/>
                </a:lnSpc>
              </a:pPr>
              <a:r>
                <a:rPr lang="en-US" sz="1166" b="1" spc="-17" dirty="0" smtClean="0">
                  <a:solidFill>
                    <a:srgbClr val="333D47"/>
                  </a:solidFill>
                  <a:latin typeface="Arial"/>
                  <a:cs typeface="Arial"/>
                </a:rPr>
                <a:t>3,10</a:t>
              </a:r>
              <a:r>
                <a:rPr sz="1166" b="1" spc="-17" dirty="0" smtClean="0">
                  <a:solidFill>
                    <a:srgbClr val="333D47"/>
                  </a:solidFill>
                  <a:latin typeface="Arial"/>
                  <a:cs typeface="Arial"/>
                </a:rPr>
                <a:t>0 </a:t>
              </a:r>
              <a:r>
                <a:rPr sz="1166" b="1" spc="-17" dirty="0">
                  <a:solidFill>
                    <a:srgbClr val="333D47"/>
                  </a:solidFill>
                  <a:latin typeface="Arial"/>
                  <a:cs typeface="Arial"/>
                </a:rPr>
                <a:t>mAh </a:t>
              </a:r>
              <a:r>
                <a:rPr lang="en-US" sz="1166" b="1" spc="-17" dirty="0">
                  <a:solidFill>
                    <a:srgbClr val="333D47"/>
                  </a:solidFill>
                  <a:latin typeface="Arial"/>
                  <a:cs typeface="Arial"/>
                </a:rPr>
                <a:t/>
              </a:r>
              <a:br>
                <a:rPr lang="en-US" sz="1166" b="1" spc="-17" dirty="0">
                  <a:solidFill>
                    <a:srgbClr val="333D47"/>
                  </a:solidFill>
                  <a:latin typeface="Arial"/>
                  <a:cs typeface="Arial"/>
                </a:rPr>
              </a:br>
              <a:r>
                <a:rPr sz="1166" b="1" spc="-17" dirty="0">
                  <a:solidFill>
                    <a:srgbClr val="333D47"/>
                  </a:solidFill>
                  <a:latin typeface="Arial"/>
                  <a:cs typeface="Arial"/>
                </a:rPr>
                <a:t>Li-Ion Power Precision+  Battery</a:t>
              </a:r>
            </a:p>
          </p:txBody>
        </p:sp>
      </p:gr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9529" y="4011943"/>
            <a:ext cx="243777" cy="299642"/>
          </a:xfrm>
          <a:prstGeom prst="rect">
            <a:avLst/>
          </a:prstGeom>
          <a:solidFill>
            <a:srgbClr val="FFD200"/>
          </a:solidFill>
        </p:spPr>
      </p:pic>
      <p:sp>
        <p:nvSpPr>
          <p:cNvPr id="27" name="object 24"/>
          <p:cNvSpPr/>
          <p:nvPr/>
        </p:nvSpPr>
        <p:spPr>
          <a:xfrm>
            <a:off x="9257175" y="3451708"/>
            <a:ext cx="1325976" cy="1325976"/>
          </a:xfrm>
          <a:custGeom>
            <a:avLst/>
            <a:gdLst/>
            <a:ahLst/>
            <a:cxnLst/>
            <a:rect l="l" t="t" r="r" b="b"/>
            <a:pathLst>
              <a:path w="1367790" h="1367789">
                <a:moveTo>
                  <a:pt x="683869" y="0"/>
                </a:moveTo>
                <a:lnTo>
                  <a:pt x="635031" y="1717"/>
                </a:lnTo>
                <a:lnTo>
                  <a:pt x="587119" y="6791"/>
                </a:lnTo>
                <a:lnTo>
                  <a:pt x="540249" y="15106"/>
                </a:lnTo>
                <a:lnTo>
                  <a:pt x="494538" y="26547"/>
                </a:lnTo>
                <a:lnTo>
                  <a:pt x="450101" y="40998"/>
                </a:lnTo>
                <a:lnTo>
                  <a:pt x="407053" y="58343"/>
                </a:lnTo>
                <a:lnTo>
                  <a:pt x="365511" y="78467"/>
                </a:lnTo>
                <a:lnTo>
                  <a:pt x="325590" y="101253"/>
                </a:lnTo>
                <a:lnTo>
                  <a:pt x="287405" y="126586"/>
                </a:lnTo>
                <a:lnTo>
                  <a:pt x="251073" y="154350"/>
                </a:lnTo>
                <a:lnTo>
                  <a:pt x="216710" y="184430"/>
                </a:lnTo>
                <a:lnTo>
                  <a:pt x="184430" y="216710"/>
                </a:lnTo>
                <a:lnTo>
                  <a:pt x="154350" y="251073"/>
                </a:lnTo>
                <a:lnTo>
                  <a:pt x="126586" y="287405"/>
                </a:lnTo>
                <a:lnTo>
                  <a:pt x="101253" y="325590"/>
                </a:lnTo>
                <a:lnTo>
                  <a:pt x="78467" y="365511"/>
                </a:lnTo>
                <a:lnTo>
                  <a:pt x="58343" y="407053"/>
                </a:lnTo>
                <a:lnTo>
                  <a:pt x="40998" y="450101"/>
                </a:lnTo>
                <a:lnTo>
                  <a:pt x="26547" y="494538"/>
                </a:lnTo>
                <a:lnTo>
                  <a:pt x="15106" y="540249"/>
                </a:lnTo>
                <a:lnTo>
                  <a:pt x="6791" y="587119"/>
                </a:lnTo>
                <a:lnTo>
                  <a:pt x="1717" y="635031"/>
                </a:lnTo>
                <a:lnTo>
                  <a:pt x="0" y="683869"/>
                </a:lnTo>
                <a:lnTo>
                  <a:pt x="1717" y="732708"/>
                </a:lnTo>
                <a:lnTo>
                  <a:pt x="6791" y="780619"/>
                </a:lnTo>
                <a:lnTo>
                  <a:pt x="15106" y="827489"/>
                </a:lnTo>
                <a:lnTo>
                  <a:pt x="26547" y="873200"/>
                </a:lnTo>
                <a:lnTo>
                  <a:pt x="40998" y="917637"/>
                </a:lnTo>
                <a:lnTo>
                  <a:pt x="58343" y="960685"/>
                </a:lnTo>
                <a:lnTo>
                  <a:pt x="78467" y="1002227"/>
                </a:lnTo>
                <a:lnTo>
                  <a:pt x="101253" y="1042149"/>
                </a:lnTo>
                <a:lnTo>
                  <a:pt x="126586" y="1080333"/>
                </a:lnTo>
                <a:lnTo>
                  <a:pt x="154350" y="1116665"/>
                </a:lnTo>
                <a:lnTo>
                  <a:pt x="184430" y="1151028"/>
                </a:lnTo>
                <a:lnTo>
                  <a:pt x="216710" y="1183308"/>
                </a:lnTo>
                <a:lnTo>
                  <a:pt x="251073" y="1213388"/>
                </a:lnTo>
                <a:lnTo>
                  <a:pt x="287405" y="1241152"/>
                </a:lnTo>
                <a:lnTo>
                  <a:pt x="325590" y="1266485"/>
                </a:lnTo>
                <a:lnTo>
                  <a:pt x="365511" y="1289271"/>
                </a:lnTo>
                <a:lnTo>
                  <a:pt x="407053" y="1309395"/>
                </a:lnTo>
                <a:lnTo>
                  <a:pt x="450101" y="1326740"/>
                </a:lnTo>
                <a:lnTo>
                  <a:pt x="494538" y="1341191"/>
                </a:lnTo>
                <a:lnTo>
                  <a:pt x="540249" y="1352632"/>
                </a:lnTo>
                <a:lnTo>
                  <a:pt x="587119" y="1360947"/>
                </a:lnTo>
                <a:lnTo>
                  <a:pt x="635031" y="1366022"/>
                </a:lnTo>
                <a:lnTo>
                  <a:pt x="683869" y="1367739"/>
                </a:lnTo>
                <a:lnTo>
                  <a:pt x="732708" y="1366022"/>
                </a:lnTo>
                <a:lnTo>
                  <a:pt x="780619" y="1360947"/>
                </a:lnTo>
                <a:lnTo>
                  <a:pt x="827489" y="1352632"/>
                </a:lnTo>
                <a:lnTo>
                  <a:pt x="873200" y="1341191"/>
                </a:lnTo>
                <a:lnTo>
                  <a:pt x="917637" y="1326740"/>
                </a:lnTo>
                <a:lnTo>
                  <a:pt x="960685" y="1309395"/>
                </a:lnTo>
                <a:lnTo>
                  <a:pt x="1002227" y="1289271"/>
                </a:lnTo>
                <a:lnTo>
                  <a:pt x="1042149" y="1266485"/>
                </a:lnTo>
                <a:lnTo>
                  <a:pt x="1080333" y="1241152"/>
                </a:lnTo>
                <a:lnTo>
                  <a:pt x="1116665" y="1213388"/>
                </a:lnTo>
                <a:lnTo>
                  <a:pt x="1151028" y="1183308"/>
                </a:lnTo>
                <a:lnTo>
                  <a:pt x="1183308" y="1151028"/>
                </a:lnTo>
                <a:lnTo>
                  <a:pt x="1213388" y="1116665"/>
                </a:lnTo>
                <a:lnTo>
                  <a:pt x="1241152" y="1080333"/>
                </a:lnTo>
                <a:lnTo>
                  <a:pt x="1266485" y="1042149"/>
                </a:lnTo>
                <a:lnTo>
                  <a:pt x="1289271" y="1002227"/>
                </a:lnTo>
                <a:lnTo>
                  <a:pt x="1309395" y="960685"/>
                </a:lnTo>
                <a:lnTo>
                  <a:pt x="1326740" y="917637"/>
                </a:lnTo>
                <a:lnTo>
                  <a:pt x="1341191" y="873200"/>
                </a:lnTo>
                <a:lnTo>
                  <a:pt x="1352632" y="827489"/>
                </a:lnTo>
                <a:lnTo>
                  <a:pt x="1360947" y="780619"/>
                </a:lnTo>
                <a:lnTo>
                  <a:pt x="1366022" y="732708"/>
                </a:lnTo>
                <a:lnTo>
                  <a:pt x="1367739" y="683869"/>
                </a:lnTo>
                <a:lnTo>
                  <a:pt x="1366022" y="635031"/>
                </a:lnTo>
                <a:lnTo>
                  <a:pt x="1360947" y="587119"/>
                </a:lnTo>
                <a:lnTo>
                  <a:pt x="1352632" y="540249"/>
                </a:lnTo>
                <a:lnTo>
                  <a:pt x="1341191" y="494538"/>
                </a:lnTo>
                <a:lnTo>
                  <a:pt x="1326740" y="450101"/>
                </a:lnTo>
                <a:lnTo>
                  <a:pt x="1309395" y="407053"/>
                </a:lnTo>
                <a:lnTo>
                  <a:pt x="1289271" y="365511"/>
                </a:lnTo>
                <a:lnTo>
                  <a:pt x="1266485" y="325590"/>
                </a:lnTo>
                <a:lnTo>
                  <a:pt x="1241152" y="287405"/>
                </a:lnTo>
                <a:lnTo>
                  <a:pt x="1213388" y="251073"/>
                </a:lnTo>
                <a:lnTo>
                  <a:pt x="1183308" y="216710"/>
                </a:lnTo>
                <a:lnTo>
                  <a:pt x="1151028" y="184430"/>
                </a:lnTo>
                <a:lnTo>
                  <a:pt x="1116665" y="154350"/>
                </a:lnTo>
                <a:lnTo>
                  <a:pt x="1080333" y="126586"/>
                </a:lnTo>
                <a:lnTo>
                  <a:pt x="1042149" y="101253"/>
                </a:lnTo>
                <a:lnTo>
                  <a:pt x="1002227" y="78467"/>
                </a:lnTo>
                <a:lnTo>
                  <a:pt x="960685" y="58343"/>
                </a:lnTo>
                <a:lnTo>
                  <a:pt x="917637" y="40998"/>
                </a:lnTo>
                <a:lnTo>
                  <a:pt x="873200" y="26547"/>
                </a:lnTo>
                <a:lnTo>
                  <a:pt x="827489" y="15106"/>
                </a:lnTo>
                <a:lnTo>
                  <a:pt x="780619" y="6791"/>
                </a:lnTo>
                <a:lnTo>
                  <a:pt x="732708" y="1717"/>
                </a:lnTo>
                <a:lnTo>
                  <a:pt x="683869" y="0"/>
                </a:lnTo>
                <a:close/>
              </a:path>
            </a:pathLst>
          </a:custGeom>
          <a:solidFill>
            <a:srgbClr val="FFD200"/>
          </a:solidFill>
        </p:spPr>
        <p:txBody>
          <a:bodyPr wrap="square" lIns="0" tIns="0" rIns="0" bIns="0" rtlCol="0"/>
          <a:lstStyle/>
          <a:p>
            <a:endParaRPr sz="1500"/>
          </a:p>
        </p:txBody>
      </p:sp>
      <p:sp>
        <p:nvSpPr>
          <p:cNvPr id="17" name="object 43"/>
          <p:cNvSpPr txBox="1"/>
          <p:nvPr/>
        </p:nvSpPr>
        <p:spPr>
          <a:xfrm>
            <a:off x="9346065" y="4076996"/>
            <a:ext cx="1145400" cy="465922"/>
          </a:xfrm>
          <a:prstGeom prst="rect">
            <a:avLst/>
          </a:prstGeom>
        </p:spPr>
        <p:txBody>
          <a:bodyPr vert="horz" wrap="square" lIns="0" tIns="0" rIns="0" bIns="0" rtlCol="0">
            <a:spAutoFit/>
          </a:bodyPr>
          <a:lstStyle/>
          <a:p>
            <a:pPr marR="4232" indent="11113" algn="ctr">
              <a:lnSpc>
                <a:spcPts val="1166"/>
              </a:lnSpc>
            </a:pPr>
            <a:r>
              <a:rPr sz="1166" b="1" spc="-17" dirty="0">
                <a:solidFill>
                  <a:srgbClr val="333D47"/>
                </a:solidFill>
                <a:latin typeface="Arial"/>
                <a:cs typeface="Arial"/>
              </a:rPr>
              <a:t>Battery</a:t>
            </a:r>
            <a:r>
              <a:rPr lang="en-US" sz="1166" b="1" spc="-17" dirty="0">
                <a:solidFill>
                  <a:srgbClr val="333D47"/>
                </a:solidFill>
                <a:latin typeface="Arial"/>
                <a:cs typeface="Arial"/>
              </a:rPr>
              <a:t> </a:t>
            </a:r>
          </a:p>
          <a:p>
            <a:pPr marR="4232" indent="11113" algn="ctr">
              <a:lnSpc>
                <a:spcPts val="1166"/>
              </a:lnSpc>
            </a:pPr>
            <a:r>
              <a:rPr lang="en-US" sz="1166" b="1" spc="-17" dirty="0" smtClean="0">
                <a:solidFill>
                  <a:srgbClr val="333D47"/>
                </a:solidFill>
                <a:latin typeface="Arial"/>
                <a:cs typeface="Arial"/>
              </a:rPr>
              <a:t>Charge</a:t>
            </a:r>
            <a:br>
              <a:rPr lang="en-US" sz="1166" b="1" spc="-17" dirty="0" smtClean="0">
                <a:solidFill>
                  <a:srgbClr val="333D47"/>
                </a:solidFill>
                <a:latin typeface="Arial"/>
                <a:cs typeface="Arial"/>
              </a:rPr>
            </a:br>
            <a:r>
              <a:rPr sz="1166" b="1" spc="-17" dirty="0" smtClean="0">
                <a:solidFill>
                  <a:srgbClr val="333D47"/>
                </a:solidFill>
                <a:latin typeface="Arial"/>
                <a:cs typeface="Arial"/>
              </a:rPr>
              <a:t>Gau</a:t>
            </a:r>
            <a:r>
              <a:rPr lang="en-US" sz="1166" b="1" spc="-17" dirty="0" smtClean="0">
                <a:solidFill>
                  <a:srgbClr val="333D47"/>
                </a:solidFill>
                <a:latin typeface="Arial"/>
                <a:cs typeface="Arial"/>
              </a:rPr>
              <a:t>g</a:t>
            </a:r>
            <a:r>
              <a:rPr sz="1166" b="1" spc="-17" dirty="0" smtClean="0">
                <a:solidFill>
                  <a:srgbClr val="333D47"/>
                </a:solidFill>
                <a:latin typeface="Arial"/>
                <a:cs typeface="Arial"/>
              </a:rPr>
              <a:t>e</a:t>
            </a:r>
            <a:endParaRPr sz="1166" b="1" spc="-17" dirty="0">
              <a:solidFill>
                <a:srgbClr val="333D47"/>
              </a:solidFill>
              <a:latin typeface="Arial"/>
              <a:cs typeface="Arial"/>
            </a:endParaRPr>
          </a:p>
        </p:txBody>
      </p:sp>
      <p:sp>
        <p:nvSpPr>
          <p:cNvPr id="18" name="object 51"/>
          <p:cNvSpPr/>
          <p:nvPr/>
        </p:nvSpPr>
        <p:spPr>
          <a:xfrm>
            <a:off x="9809423" y="3662820"/>
            <a:ext cx="287151" cy="368569"/>
          </a:xfrm>
          <a:custGeom>
            <a:avLst/>
            <a:gdLst/>
            <a:ahLst/>
            <a:cxnLst/>
            <a:rect l="l" t="t" r="r" b="b"/>
            <a:pathLst>
              <a:path w="191134" h="318770">
                <a:moveTo>
                  <a:pt x="191007" y="0"/>
                </a:moveTo>
                <a:lnTo>
                  <a:pt x="71145" y="0"/>
                </a:lnTo>
                <a:lnTo>
                  <a:pt x="0" y="174777"/>
                </a:lnTo>
                <a:lnTo>
                  <a:pt x="71145" y="174777"/>
                </a:lnTo>
                <a:lnTo>
                  <a:pt x="6959" y="318617"/>
                </a:lnTo>
                <a:lnTo>
                  <a:pt x="191007" y="112128"/>
                </a:lnTo>
                <a:lnTo>
                  <a:pt x="115227" y="112128"/>
                </a:lnTo>
                <a:lnTo>
                  <a:pt x="191007" y="0"/>
                </a:lnTo>
                <a:close/>
              </a:path>
            </a:pathLst>
          </a:custGeom>
          <a:solidFill>
            <a:srgbClr val="333E47"/>
          </a:solidFill>
        </p:spPr>
        <p:txBody>
          <a:bodyPr wrap="square" lIns="0" tIns="0" rIns="0" bIns="0" rtlCol="0"/>
          <a:lstStyle/>
          <a:p>
            <a:endParaRPr sz="1500"/>
          </a:p>
        </p:txBody>
      </p:sp>
      <p:grpSp>
        <p:nvGrpSpPr>
          <p:cNvPr id="29" name="Group 28"/>
          <p:cNvGrpSpPr/>
          <p:nvPr/>
        </p:nvGrpSpPr>
        <p:grpSpPr>
          <a:xfrm>
            <a:off x="8017890" y="2162608"/>
            <a:ext cx="1325976" cy="1325976"/>
            <a:chOff x="7717590" y="2246132"/>
            <a:chExt cx="1325976" cy="1325976"/>
          </a:xfrm>
          <a:solidFill>
            <a:srgbClr val="FFD200"/>
          </a:solidFill>
        </p:grpSpPr>
        <p:grpSp>
          <p:nvGrpSpPr>
            <p:cNvPr id="28" name="Group 27"/>
            <p:cNvGrpSpPr/>
            <p:nvPr/>
          </p:nvGrpSpPr>
          <p:grpSpPr>
            <a:xfrm>
              <a:off x="7717590" y="2246132"/>
              <a:ext cx="1325976" cy="1325976"/>
              <a:chOff x="7717590" y="2246132"/>
              <a:chExt cx="1325976" cy="1325976"/>
            </a:xfrm>
            <a:grpFill/>
          </p:grpSpPr>
          <p:sp>
            <p:nvSpPr>
              <p:cNvPr id="26" name="object 24"/>
              <p:cNvSpPr/>
              <p:nvPr/>
            </p:nvSpPr>
            <p:spPr>
              <a:xfrm>
                <a:off x="7717590" y="2246132"/>
                <a:ext cx="1325976" cy="1325976"/>
              </a:xfrm>
              <a:custGeom>
                <a:avLst/>
                <a:gdLst/>
                <a:ahLst/>
                <a:cxnLst/>
                <a:rect l="l" t="t" r="r" b="b"/>
                <a:pathLst>
                  <a:path w="1367790" h="1367789">
                    <a:moveTo>
                      <a:pt x="683869" y="0"/>
                    </a:moveTo>
                    <a:lnTo>
                      <a:pt x="635031" y="1717"/>
                    </a:lnTo>
                    <a:lnTo>
                      <a:pt x="587119" y="6791"/>
                    </a:lnTo>
                    <a:lnTo>
                      <a:pt x="540249" y="15106"/>
                    </a:lnTo>
                    <a:lnTo>
                      <a:pt x="494538" y="26547"/>
                    </a:lnTo>
                    <a:lnTo>
                      <a:pt x="450101" y="40998"/>
                    </a:lnTo>
                    <a:lnTo>
                      <a:pt x="407053" y="58343"/>
                    </a:lnTo>
                    <a:lnTo>
                      <a:pt x="365511" y="78467"/>
                    </a:lnTo>
                    <a:lnTo>
                      <a:pt x="325590" y="101253"/>
                    </a:lnTo>
                    <a:lnTo>
                      <a:pt x="287405" y="126586"/>
                    </a:lnTo>
                    <a:lnTo>
                      <a:pt x="251073" y="154350"/>
                    </a:lnTo>
                    <a:lnTo>
                      <a:pt x="216710" y="184430"/>
                    </a:lnTo>
                    <a:lnTo>
                      <a:pt x="184430" y="216710"/>
                    </a:lnTo>
                    <a:lnTo>
                      <a:pt x="154350" y="251073"/>
                    </a:lnTo>
                    <a:lnTo>
                      <a:pt x="126586" y="287405"/>
                    </a:lnTo>
                    <a:lnTo>
                      <a:pt x="101253" y="325590"/>
                    </a:lnTo>
                    <a:lnTo>
                      <a:pt x="78467" y="365511"/>
                    </a:lnTo>
                    <a:lnTo>
                      <a:pt x="58343" y="407053"/>
                    </a:lnTo>
                    <a:lnTo>
                      <a:pt x="40998" y="450101"/>
                    </a:lnTo>
                    <a:lnTo>
                      <a:pt x="26547" y="494538"/>
                    </a:lnTo>
                    <a:lnTo>
                      <a:pt x="15106" y="540249"/>
                    </a:lnTo>
                    <a:lnTo>
                      <a:pt x="6791" y="587119"/>
                    </a:lnTo>
                    <a:lnTo>
                      <a:pt x="1717" y="635031"/>
                    </a:lnTo>
                    <a:lnTo>
                      <a:pt x="0" y="683869"/>
                    </a:lnTo>
                    <a:lnTo>
                      <a:pt x="1717" y="732708"/>
                    </a:lnTo>
                    <a:lnTo>
                      <a:pt x="6791" y="780619"/>
                    </a:lnTo>
                    <a:lnTo>
                      <a:pt x="15106" y="827489"/>
                    </a:lnTo>
                    <a:lnTo>
                      <a:pt x="26547" y="873200"/>
                    </a:lnTo>
                    <a:lnTo>
                      <a:pt x="40998" y="917637"/>
                    </a:lnTo>
                    <a:lnTo>
                      <a:pt x="58343" y="960685"/>
                    </a:lnTo>
                    <a:lnTo>
                      <a:pt x="78467" y="1002227"/>
                    </a:lnTo>
                    <a:lnTo>
                      <a:pt x="101253" y="1042149"/>
                    </a:lnTo>
                    <a:lnTo>
                      <a:pt x="126586" y="1080333"/>
                    </a:lnTo>
                    <a:lnTo>
                      <a:pt x="154350" y="1116665"/>
                    </a:lnTo>
                    <a:lnTo>
                      <a:pt x="184430" y="1151028"/>
                    </a:lnTo>
                    <a:lnTo>
                      <a:pt x="216710" y="1183308"/>
                    </a:lnTo>
                    <a:lnTo>
                      <a:pt x="251073" y="1213388"/>
                    </a:lnTo>
                    <a:lnTo>
                      <a:pt x="287405" y="1241152"/>
                    </a:lnTo>
                    <a:lnTo>
                      <a:pt x="325590" y="1266485"/>
                    </a:lnTo>
                    <a:lnTo>
                      <a:pt x="365511" y="1289271"/>
                    </a:lnTo>
                    <a:lnTo>
                      <a:pt x="407053" y="1309395"/>
                    </a:lnTo>
                    <a:lnTo>
                      <a:pt x="450101" y="1326740"/>
                    </a:lnTo>
                    <a:lnTo>
                      <a:pt x="494538" y="1341191"/>
                    </a:lnTo>
                    <a:lnTo>
                      <a:pt x="540249" y="1352632"/>
                    </a:lnTo>
                    <a:lnTo>
                      <a:pt x="587119" y="1360947"/>
                    </a:lnTo>
                    <a:lnTo>
                      <a:pt x="635031" y="1366022"/>
                    </a:lnTo>
                    <a:lnTo>
                      <a:pt x="683869" y="1367739"/>
                    </a:lnTo>
                    <a:lnTo>
                      <a:pt x="732708" y="1366022"/>
                    </a:lnTo>
                    <a:lnTo>
                      <a:pt x="780619" y="1360947"/>
                    </a:lnTo>
                    <a:lnTo>
                      <a:pt x="827489" y="1352632"/>
                    </a:lnTo>
                    <a:lnTo>
                      <a:pt x="873200" y="1341191"/>
                    </a:lnTo>
                    <a:lnTo>
                      <a:pt x="917637" y="1326740"/>
                    </a:lnTo>
                    <a:lnTo>
                      <a:pt x="960685" y="1309395"/>
                    </a:lnTo>
                    <a:lnTo>
                      <a:pt x="1002227" y="1289271"/>
                    </a:lnTo>
                    <a:lnTo>
                      <a:pt x="1042149" y="1266485"/>
                    </a:lnTo>
                    <a:lnTo>
                      <a:pt x="1080333" y="1241152"/>
                    </a:lnTo>
                    <a:lnTo>
                      <a:pt x="1116665" y="1213388"/>
                    </a:lnTo>
                    <a:lnTo>
                      <a:pt x="1151028" y="1183308"/>
                    </a:lnTo>
                    <a:lnTo>
                      <a:pt x="1183308" y="1151028"/>
                    </a:lnTo>
                    <a:lnTo>
                      <a:pt x="1213388" y="1116665"/>
                    </a:lnTo>
                    <a:lnTo>
                      <a:pt x="1241152" y="1080333"/>
                    </a:lnTo>
                    <a:lnTo>
                      <a:pt x="1266485" y="1042149"/>
                    </a:lnTo>
                    <a:lnTo>
                      <a:pt x="1289271" y="1002227"/>
                    </a:lnTo>
                    <a:lnTo>
                      <a:pt x="1309395" y="960685"/>
                    </a:lnTo>
                    <a:lnTo>
                      <a:pt x="1326740" y="917637"/>
                    </a:lnTo>
                    <a:lnTo>
                      <a:pt x="1341191" y="873200"/>
                    </a:lnTo>
                    <a:lnTo>
                      <a:pt x="1352632" y="827489"/>
                    </a:lnTo>
                    <a:lnTo>
                      <a:pt x="1360947" y="780619"/>
                    </a:lnTo>
                    <a:lnTo>
                      <a:pt x="1366022" y="732708"/>
                    </a:lnTo>
                    <a:lnTo>
                      <a:pt x="1367739" y="683869"/>
                    </a:lnTo>
                    <a:lnTo>
                      <a:pt x="1366022" y="635031"/>
                    </a:lnTo>
                    <a:lnTo>
                      <a:pt x="1360947" y="587119"/>
                    </a:lnTo>
                    <a:lnTo>
                      <a:pt x="1352632" y="540249"/>
                    </a:lnTo>
                    <a:lnTo>
                      <a:pt x="1341191" y="494538"/>
                    </a:lnTo>
                    <a:lnTo>
                      <a:pt x="1326740" y="450101"/>
                    </a:lnTo>
                    <a:lnTo>
                      <a:pt x="1309395" y="407053"/>
                    </a:lnTo>
                    <a:lnTo>
                      <a:pt x="1289271" y="365511"/>
                    </a:lnTo>
                    <a:lnTo>
                      <a:pt x="1266485" y="325590"/>
                    </a:lnTo>
                    <a:lnTo>
                      <a:pt x="1241152" y="287405"/>
                    </a:lnTo>
                    <a:lnTo>
                      <a:pt x="1213388" y="251073"/>
                    </a:lnTo>
                    <a:lnTo>
                      <a:pt x="1183308" y="216710"/>
                    </a:lnTo>
                    <a:lnTo>
                      <a:pt x="1151028" y="184430"/>
                    </a:lnTo>
                    <a:lnTo>
                      <a:pt x="1116665" y="154350"/>
                    </a:lnTo>
                    <a:lnTo>
                      <a:pt x="1080333" y="126586"/>
                    </a:lnTo>
                    <a:lnTo>
                      <a:pt x="1042149" y="101253"/>
                    </a:lnTo>
                    <a:lnTo>
                      <a:pt x="1002227" y="78467"/>
                    </a:lnTo>
                    <a:lnTo>
                      <a:pt x="960685" y="58343"/>
                    </a:lnTo>
                    <a:lnTo>
                      <a:pt x="917637" y="40998"/>
                    </a:lnTo>
                    <a:lnTo>
                      <a:pt x="873200" y="26547"/>
                    </a:lnTo>
                    <a:lnTo>
                      <a:pt x="827489" y="15106"/>
                    </a:lnTo>
                    <a:lnTo>
                      <a:pt x="780619" y="6791"/>
                    </a:lnTo>
                    <a:lnTo>
                      <a:pt x="732708" y="1717"/>
                    </a:lnTo>
                    <a:lnTo>
                      <a:pt x="683869" y="0"/>
                    </a:lnTo>
                    <a:close/>
                  </a:path>
                </a:pathLst>
              </a:custGeom>
              <a:grpFill/>
            </p:spPr>
            <p:txBody>
              <a:bodyPr wrap="square" lIns="0" tIns="0" rIns="0" bIns="0" rtlCol="0"/>
              <a:lstStyle/>
              <a:p>
                <a:endParaRPr sz="1500"/>
              </a:p>
            </p:txBody>
          </p:sp>
          <p:sp>
            <p:nvSpPr>
              <p:cNvPr id="21" name="object 59"/>
              <p:cNvSpPr txBox="1"/>
              <p:nvPr/>
            </p:nvSpPr>
            <p:spPr>
              <a:xfrm>
                <a:off x="7871057" y="2782650"/>
                <a:ext cx="1062143" cy="436017"/>
              </a:xfrm>
              <a:prstGeom prst="rect">
                <a:avLst/>
              </a:prstGeom>
              <a:grpFill/>
            </p:spPr>
            <p:txBody>
              <a:bodyPr vert="horz" wrap="square" lIns="0" tIns="0" rIns="0" bIns="0" rtlCol="0">
                <a:spAutoFit/>
              </a:bodyPr>
              <a:lstStyle/>
              <a:p>
                <a:pPr marL="252342" marR="4232" indent="-242290" algn="ctr">
                  <a:lnSpc>
                    <a:spcPts val="1050"/>
                  </a:lnSpc>
                </a:pPr>
                <a:r>
                  <a:rPr sz="1166" b="1" spc="-17" dirty="0">
                    <a:solidFill>
                      <a:srgbClr val="333D47"/>
                    </a:solidFill>
                    <a:latin typeface="Arial"/>
                    <a:cs typeface="Arial"/>
                  </a:rPr>
                  <a:t>Wi-Fi</a:t>
                </a:r>
                <a:endParaRPr lang="en-US" sz="1166" b="1" spc="-17" dirty="0">
                  <a:solidFill>
                    <a:srgbClr val="333D47"/>
                  </a:solidFill>
                  <a:latin typeface="Arial"/>
                  <a:cs typeface="Arial"/>
                </a:endParaRPr>
              </a:p>
              <a:p>
                <a:pPr marL="252342" marR="4232" indent="-242290" algn="ctr">
                  <a:lnSpc>
                    <a:spcPts val="1166"/>
                  </a:lnSpc>
                </a:pPr>
                <a:r>
                  <a:rPr sz="1166" b="1" spc="-17" dirty="0">
                    <a:solidFill>
                      <a:srgbClr val="333D47"/>
                    </a:solidFill>
                    <a:latin typeface="Arial"/>
                    <a:cs typeface="Arial"/>
                  </a:rPr>
                  <a:t>Friendly </a:t>
                </a:r>
                <a:endParaRPr lang="en-US" sz="1166" b="1" spc="-17" dirty="0">
                  <a:solidFill>
                    <a:srgbClr val="333D47"/>
                  </a:solidFill>
                  <a:latin typeface="Arial"/>
                  <a:cs typeface="Arial"/>
                </a:endParaRPr>
              </a:p>
              <a:p>
                <a:pPr marL="252342" marR="4232" indent="-242290" algn="ctr">
                  <a:lnSpc>
                    <a:spcPts val="1050"/>
                  </a:lnSpc>
                </a:pPr>
                <a:r>
                  <a:rPr sz="1166" b="1" spc="-17" dirty="0">
                    <a:solidFill>
                      <a:srgbClr val="333D47"/>
                    </a:solidFill>
                    <a:latin typeface="Arial"/>
                    <a:cs typeface="Arial"/>
                  </a:rPr>
                  <a:t>Mode</a:t>
                </a:r>
              </a:p>
            </p:txBody>
          </p:sp>
        </p:grpSp>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0276" y="2425809"/>
              <a:ext cx="292024" cy="253934"/>
            </a:xfrm>
            <a:prstGeom prst="rect">
              <a:avLst/>
            </a:prstGeom>
            <a:grpFill/>
          </p:spPr>
        </p:pic>
      </p:grpSp>
      <p:grpSp>
        <p:nvGrpSpPr>
          <p:cNvPr id="37" name="Group 36"/>
          <p:cNvGrpSpPr/>
          <p:nvPr/>
        </p:nvGrpSpPr>
        <p:grpSpPr>
          <a:xfrm>
            <a:off x="2790089" y="5121712"/>
            <a:ext cx="1325976" cy="1325976"/>
            <a:chOff x="3519134" y="5472400"/>
            <a:chExt cx="1325976" cy="1325976"/>
          </a:xfrm>
          <a:solidFill>
            <a:srgbClr val="FFD200"/>
          </a:solidFill>
        </p:grpSpPr>
        <p:grpSp>
          <p:nvGrpSpPr>
            <p:cNvPr id="36" name="Group 35"/>
            <p:cNvGrpSpPr/>
            <p:nvPr/>
          </p:nvGrpSpPr>
          <p:grpSpPr>
            <a:xfrm>
              <a:off x="3519134" y="5472400"/>
              <a:ext cx="1325976" cy="1325976"/>
              <a:chOff x="3519134" y="5344384"/>
              <a:chExt cx="1325976" cy="1325976"/>
            </a:xfrm>
            <a:grpFill/>
          </p:grpSpPr>
          <p:sp>
            <p:nvSpPr>
              <p:cNvPr id="35" name="object 24"/>
              <p:cNvSpPr/>
              <p:nvPr/>
            </p:nvSpPr>
            <p:spPr>
              <a:xfrm>
                <a:off x="3519134" y="5344384"/>
                <a:ext cx="1325976" cy="1325976"/>
              </a:xfrm>
              <a:custGeom>
                <a:avLst/>
                <a:gdLst/>
                <a:ahLst/>
                <a:cxnLst/>
                <a:rect l="l" t="t" r="r" b="b"/>
                <a:pathLst>
                  <a:path w="1367790" h="1367789">
                    <a:moveTo>
                      <a:pt x="683869" y="0"/>
                    </a:moveTo>
                    <a:lnTo>
                      <a:pt x="635031" y="1717"/>
                    </a:lnTo>
                    <a:lnTo>
                      <a:pt x="587119" y="6791"/>
                    </a:lnTo>
                    <a:lnTo>
                      <a:pt x="540249" y="15106"/>
                    </a:lnTo>
                    <a:lnTo>
                      <a:pt x="494538" y="26547"/>
                    </a:lnTo>
                    <a:lnTo>
                      <a:pt x="450101" y="40998"/>
                    </a:lnTo>
                    <a:lnTo>
                      <a:pt x="407053" y="58343"/>
                    </a:lnTo>
                    <a:lnTo>
                      <a:pt x="365511" y="78467"/>
                    </a:lnTo>
                    <a:lnTo>
                      <a:pt x="325590" y="101253"/>
                    </a:lnTo>
                    <a:lnTo>
                      <a:pt x="287405" y="126586"/>
                    </a:lnTo>
                    <a:lnTo>
                      <a:pt x="251073" y="154350"/>
                    </a:lnTo>
                    <a:lnTo>
                      <a:pt x="216710" y="184430"/>
                    </a:lnTo>
                    <a:lnTo>
                      <a:pt x="184430" y="216710"/>
                    </a:lnTo>
                    <a:lnTo>
                      <a:pt x="154350" y="251073"/>
                    </a:lnTo>
                    <a:lnTo>
                      <a:pt x="126586" y="287405"/>
                    </a:lnTo>
                    <a:lnTo>
                      <a:pt x="101253" y="325590"/>
                    </a:lnTo>
                    <a:lnTo>
                      <a:pt x="78467" y="365511"/>
                    </a:lnTo>
                    <a:lnTo>
                      <a:pt x="58343" y="407053"/>
                    </a:lnTo>
                    <a:lnTo>
                      <a:pt x="40998" y="450101"/>
                    </a:lnTo>
                    <a:lnTo>
                      <a:pt x="26547" y="494538"/>
                    </a:lnTo>
                    <a:lnTo>
                      <a:pt x="15106" y="540249"/>
                    </a:lnTo>
                    <a:lnTo>
                      <a:pt x="6791" y="587119"/>
                    </a:lnTo>
                    <a:lnTo>
                      <a:pt x="1717" y="635031"/>
                    </a:lnTo>
                    <a:lnTo>
                      <a:pt x="0" y="683869"/>
                    </a:lnTo>
                    <a:lnTo>
                      <a:pt x="1717" y="732708"/>
                    </a:lnTo>
                    <a:lnTo>
                      <a:pt x="6791" y="780619"/>
                    </a:lnTo>
                    <a:lnTo>
                      <a:pt x="15106" y="827489"/>
                    </a:lnTo>
                    <a:lnTo>
                      <a:pt x="26547" y="873200"/>
                    </a:lnTo>
                    <a:lnTo>
                      <a:pt x="40998" y="917637"/>
                    </a:lnTo>
                    <a:lnTo>
                      <a:pt x="58343" y="960685"/>
                    </a:lnTo>
                    <a:lnTo>
                      <a:pt x="78467" y="1002227"/>
                    </a:lnTo>
                    <a:lnTo>
                      <a:pt x="101253" y="1042149"/>
                    </a:lnTo>
                    <a:lnTo>
                      <a:pt x="126586" y="1080333"/>
                    </a:lnTo>
                    <a:lnTo>
                      <a:pt x="154350" y="1116665"/>
                    </a:lnTo>
                    <a:lnTo>
                      <a:pt x="184430" y="1151028"/>
                    </a:lnTo>
                    <a:lnTo>
                      <a:pt x="216710" y="1183308"/>
                    </a:lnTo>
                    <a:lnTo>
                      <a:pt x="251073" y="1213388"/>
                    </a:lnTo>
                    <a:lnTo>
                      <a:pt x="287405" y="1241152"/>
                    </a:lnTo>
                    <a:lnTo>
                      <a:pt x="325590" y="1266485"/>
                    </a:lnTo>
                    <a:lnTo>
                      <a:pt x="365511" y="1289271"/>
                    </a:lnTo>
                    <a:lnTo>
                      <a:pt x="407053" y="1309395"/>
                    </a:lnTo>
                    <a:lnTo>
                      <a:pt x="450101" y="1326740"/>
                    </a:lnTo>
                    <a:lnTo>
                      <a:pt x="494538" y="1341191"/>
                    </a:lnTo>
                    <a:lnTo>
                      <a:pt x="540249" y="1352632"/>
                    </a:lnTo>
                    <a:lnTo>
                      <a:pt x="587119" y="1360947"/>
                    </a:lnTo>
                    <a:lnTo>
                      <a:pt x="635031" y="1366022"/>
                    </a:lnTo>
                    <a:lnTo>
                      <a:pt x="683869" y="1367739"/>
                    </a:lnTo>
                    <a:lnTo>
                      <a:pt x="732708" y="1366022"/>
                    </a:lnTo>
                    <a:lnTo>
                      <a:pt x="780619" y="1360947"/>
                    </a:lnTo>
                    <a:lnTo>
                      <a:pt x="827489" y="1352632"/>
                    </a:lnTo>
                    <a:lnTo>
                      <a:pt x="873200" y="1341191"/>
                    </a:lnTo>
                    <a:lnTo>
                      <a:pt x="917637" y="1326740"/>
                    </a:lnTo>
                    <a:lnTo>
                      <a:pt x="960685" y="1309395"/>
                    </a:lnTo>
                    <a:lnTo>
                      <a:pt x="1002227" y="1289271"/>
                    </a:lnTo>
                    <a:lnTo>
                      <a:pt x="1042149" y="1266485"/>
                    </a:lnTo>
                    <a:lnTo>
                      <a:pt x="1080333" y="1241152"/>
                    </a:lnTo>
                    <a:lnTo>
                      <a:pt x="1116665" y="1213388"/>
                    </a:lnTo>
                    <a:lnTo>
                      <a:pt x="1151028" y="1183308"/>
                    </a:lnTo>
                    <a:lnTo>
                      <a:pt x="1183308" y="1151028"/>
                    </a:lnTo>
                    <a:lnTo>
                      <a:pt x="1213388" y="1116665"/>
                    </a:lnTo>
                    <a:lnTo>
                      <a:pt x="1241152" y="1080333"/>
                    </a:lnTo>
                    <a:lnTo>
                      <a:pt x="1266485" y="1042149"/>
                    </a:lnTo>
                    <a:lnTo>
                      <a:pt x="1289271" y="1002227"/>
                    </a:lnTo>
                    <a:lnTo>
                      <a:pt x="1309395" y="960685"/>
                    </a:lnTo>
                    <a:lnTo>
                      <a:pt x="1326740" y="917637"/>
                    </a:lnTo>
                    <a:lnTo>
                      <a:pt x="1341191" y="873200"/>
                    </a:lnTo>
                    <a:lnTo>
                      <a:pt x="1352632" y="827489"/>
                    </a:lnTo>
                    <a:lnTo>
                      <a:pt x="1360947" y="780619"/>
                    </a:lnTo>
                    <a:lnTo>
                      <a:pt x="1366022" y="732708"/>
                    </a:lnTo>
                    <a:lnTo>
                      <a:pt x="1367739" y="683869"/>
                    </a:lnTo>
                    <a:lnTo>
                      <a:pt x="1366022" y="635031"/>
                    </a:lnTo>
                    <a:lnTo>
                      <a:pt x="1360947" y="587119"/>
                    </a:lnTo>
                    <a:lnTo>
                      <a:pt x="1352632" y="540249"/>
                    </a:lnTo>
                    <a:lnTo>
                      <a:pt x="1341191" y="494538"/>
                    </a:lnTo>
                    <a:lnTo>
                      <a:pt x="1326740" y="450101"/>
                    </a:lnTo>
                    <a:lnTo>
                      <a:pt x="1309395" y="407053"/>
                    </a:lnTo>
                    <a:lnTo>
                      <a:pt x="1289271" y="365511"/>
                    </a:lnTo>
                    <a:lnTo>
                      <a:pt x="1266485" y="325590"/>
                    </a:lnTo>
                    <a:lnTo>
                      <a:pt x="1241152" y="287405"/>
                    </a:lnTo>
                    <a:lnTo>
                      <a:pt x="1213388" y="251073"/>
                    </a:lnTo>
                    <a:lnTo>
                      <a:pt x="1183308" y="216710"/>
                    </a:lnTo>
                    <a:lnTo>
                      <a:pt x="1151028" y="184430"/>
                    </a:lnTo>
                    <a:lnTo>
                      <a:pt x="1116665" y="154350"/>
                    </a:lnTo>
                    <a:lnTo>
                      <a:pt x="1080333" y="126586"/>
                    </a:lnTo>
                    <a:lnTo>
                      <a:pt x="1042149" y="101253"/>
                    </a:lnTo>
                    <a:lnTo>
                      <a:pt x="1002227" y="78467"/>
                    </a:lnTo>
                    <a:lnTo>
                      <a:pt x="960685" y="58343"/>
                    </a:lnTo>
                    <a:lnTo>
                      <a:pt x="917637" y="40998"/>
                    </a:lnTo>
                    <a:lnTo>
                      <a:pt x="873200" y="26547"/>
                    </a:lnTo>
                    <a:lnTo>
                      <a:pt x="827489" y="15106"/>
                    </a:lnTo>
                    <a:lnTo>
                      <a:pt x="780619" y="6791"/>
                    </a:lnTo>
                    <a:lnTo>
                      <a:pt x="732708" y="1717"/>
                    </a:lnTo>
                    <a:lnTo>
                      <a:pt x="683869" y="0"/>
                    </a:lnTo>
                    <a:close/>
                  </a:path>
                </a:pathLst>
              </a:custGeom>
              <a:grpFill/>
            </p:spPr>
            <p:txBody>
              <a:bodyPr wrap="square" lIns="0" tIns="0" rIns="0" bIns="0" rtlCol="0"/>
              <a:lstStyle/>
              <a:p>
                <a:endParaRPr sz="1500"/>
              </a:p>
            </p:txBody>
          </p:sp>
          <p:sp>
            <p:nvSpPr>
              <p:cNvPr id="33" name="object 72"/>
              <p:cNvSpPr txBox="1"/>
              <p:nvPr/>
            </p:nvSpPr>
            <p:spPr>
              <a:xfrm>
                <a:off x="3696065" y="5861276"/>
                <a:ext cx="980775" cy="500137"/>
              </a:xfrm>
              <a:prstGeom prst="rect">
                <a:avLst/>
              </a:prstGeom>
              <a:grpFill/>
            </p:spPr>
            <p:txBody>
              <a:bodyPr vert="horz" wrap="square" lIns="0" tIns="0" rIns="0" bIns="0" rtlCol="0">
                <a:spAutoFit/>
              </a:bodyPr>
              <a:lstStyle/>
              <a:p>
                <a:pPr marL="10580" marR="4232" indent="-529" algn="ctr">
                  <a:lnSpc>
                    <a:spcPts val="1266"/>
                  </a:lnSpc>
                </a:pPr>
                <a:r>
                  <a:rPr sz="1166" b="1" spc="-17" dirty="0">
                    <a:solidFill>
                      <a:srgbClr val="333D47"/>
                    </a:solidFill>
                    <a:latin typeface="Arial"/>
                    <a:cs typeface="Arial"/>
                  </a:rPr>
                  <a:t>Battery  Management  Metrics</a:t>
                </a:r>
              </a:p>
            </p:txBody>
          </p:sp>
        </p:grpSp>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75578" y="5629234"/>
              <a:ext cx="266631" cy="271709"/>
            </a:xfrm>
            <a:prstGeom prst="rect">
              <a:avLst/>
            </a:prstGeom>
            <a:grpFill/>
          </p:spPr>
        </p:pic>
      </p:grpSp>
      <p:sp>
        <p:nvSpPr>
          <p:cNvPr id="43" name="object 24"/>
          <p:cNvSpPr/>
          <p:nvPr/>
        </p:nvSpPr>
        <p:spPr>
          <a:xfrm>
            <a:off x="9153489" y="5101287"/>
            <a:ext cx="1325976" cy="1325976"/>
          </a:xfrm>
          <a:custGeom>
            <a:avLst/>
            <a:gdLst/>
            <a:ahLst/>
            <a:cxnLst/>
            <a:rect l="l" t="t" r="r" b="b"/>
            <a:pathLst>
              <a:path w="1367790" h="1367789">
                <a:moveTo>
                  <a:pt x="683869" y="0"/>
                </a:moveTo>
                <a:lnTo>
                  <a:pt x="635031" y="1717"/>
                </a:lnTo>
                <a:lnTo>
                  <a:pt x="587119" y="6791"/>
                </a:lnTo>
                <a:lnTo>
                  <a:pt x="540249" y="15106"/>
                </a:lnTo>
                <a:lnTo>
                  <a:pt x="494538" y="26547"/>
                </a:lnTo>
                <a:lnTo>
                  <a:pt x="450101" y="40998"/>
                </a:lnTo>
                <a:lnTo>
                  <a:pt x="407053" y="58343"/>
                </a:lnTo>
                <a:lnTo>
                  <a:pt x="365511" y="78467"/>
                </a:lnTo>
                <a:lnTo>
                  <a:pt x="325590" y="101253"/>
                </a:lnTo>
                <a:lnTo>
                  <a:pt x="287405" y="126586"/>
                </a:lnTo>
                <a:lnTo>
                  <a:pt x="251073" y="154350"/>
                </a:lnTo>
                <a:lnTo>
                  <a:pt x="216710" y="184430"/>
                </a:lnTo>
                <a:lnTo>
                  <a:pt x="184430" y="216710"/>
                </a:lnTo>
                <a:lnTo>
                  <a:pt x="154350" y="251073"/>
                </a:lnTo>
                <a:lnTo>
                  <a:pt x="126586" y="287405"/>
                </a:lnTo>
                <a:lnTo>
                  <a:pt x="101253" y="325590"/>
                </a:lnTo>
                <a:lnTo>
                  <a:pt x="78467" y="365511"/>
                </a:lnTo>
                <a:lnTo>
                  <a:pt x="58343" y="407053"/>
                </a:lnTo>
                <a:lnTo>
                  <a:pt x="40998" y="450101"/>
                </a:lnTo>
                <a:lnTo>
                  <a:pt x="26547" y="494538"/>
                </a:lnTo>
                <a:lnTo>
                  <a:pt x="15106" y="540249"/>
                </a:lnTo>
                <a:lnTo>
                  <a:pt x="6791" y="587119"/>
                </a:lnTo>
                <a:lnTo>
                  <a:pt x="1717" y="635031"/>
                </a:lnTo>
                <a:lnTo>
                  <a:pt x="0" y="683869"/>
                </a:lnTo>
                <a:lnTo>
                  <a:pt x="1717" y="732708"/>
                </a:lnTo>
                <a:lnTo>
                  <a:pt x="6791" y="780619"/>
                </a:lnTo>
                <a:lnTo>
                  <a:pt x="15106" y="827489"/>
                </a:lnTo>
                <a:lnTo>
                  <a:pt x="26547" y="873200"/>
                </a:lnTo>
                <a:lnTo>
                  <a:pt x="40998" y="917637"/>
                </a:lnTo>
                <a:lnTo>
                  <a:pt x="58343" y="960685"/>
                </a:lnTo>
                <a:lnTo>
                  <a:pt x="78467" y="1002227"/>
                </a:lnTo>
                <a:lnTo>
                  <a:pt x="101253" y="1042149"/>
                </a:lnTo>
                <a:lnTo>
                  <a:pt x="126586" y="1080333"/>
                </a:lnTo>
                <a:lnTo>
                  <a:pt x="154350" y="1116665"/>
                </a:lnTo>
                <a:lnTo>
                  <a:pt x="184430" y="1151028"/>
                </a:lnTo>
                <a:lnTo>
                  <a:pt x="216710" y="1183308"/>
                </a:lnTo>
                <a:lnTo>
                  <a:pt x="251073" y="1213388"/>
                </a:lnTo>
                <a:lnTo>
                  <a:pt x="287405" y="1241152"/>
                </a:lnTo>
                <a:lnTo>
                  <a:pt x="325590" y="1266485"/>
                </a:lnTo>
                <a:lnTo>
                  <a:pt x="365511" y="1289271"/>
                </a:lnTo>
                <a:lnTo>
                  <a:pt x="407053" y="1309395"/>
                </a:lnTo>
                <a:lnTo>
                  <a:pt x="450101" y="1326740"/>
                </a:lnTo>
                <a:lnTo>
                  <a:pt x="494538" y="1341191"/>
                </a:lnTo>
                <a:lnTo>
                  <a:pt x="540249" y="1352632"/>
                </a:lnTo>
                <a:lnTo>
                  <a:pt x="587119" y="1360947"/>
                </a:lnTo>
                <a:lnTo>
                  <a:pt x="635031" y="1366022"/>
                </a:lnTo>
                <a:lnTo>
                  <a:pt x="683869" y="1367739"/>
                </a:lnTo>
                <a:lnTo>
                  <a:pt x="732708" y="1366022"/>
                </a:lnTo>
                <a:lnTo>
                  <a:pt x="780619" y="1360947"/>
                </a:lnTo>
                <a:lnTo>
                  <a:pt x="827489" y="1352632"/>
                </a:lnTo>
                <a:lnTo>
                  <a:pt x="873200" y="1341191"/>
                </a:lnTo>
                <a:lnTo>
                  <a:pt x="917637" y="1326740"/>
                </a:lnTo>
                <a:lnTo>
                  <a:pt x="960685" y="1309395"/>
                </a:lnTo>
                <a:lnTo>
                  <a:pt x="1002227" y="1289271"/>
                </a:lnTo>
                <a:lnTo>
                  <a:pt x="1042149" y="1266485"/>
                </a:lnTo>
                <a:lnTo>
                  <a:pt x="1080333" y="1241152"/>
                </a:lnTo>
                <a:lnTo>
                  <a:pt x="1116665" y="1213388"/>
                </a:lnTo>
                <a:lnTo>
                  <a:pt x="1151028" y="1183308"/>
                </a:lnTo>
                <a:lnTo>
                  <a:pt x="1183308" y="1151028"/>
                </a:lnTo>
                <a:lnTo>
                  <a:pt x="1213388" y="1116665"/>
                </a:lnTo>
                <a:lnTo>
                  <a:pt x="1241152" y="1080333"/>
                </a:lnTo>
                <a:lnTo>
                  <a:pt x="1266485" y="1042149"/>
                </a:lnTo>
                <a:lnTo>
                  <a:pt x="1289271" y="1002227"/>
                </a:lnTo>
                <a:lnTo>
                  <a:pt x="1309395" y="960685"/>
                </a:lnTo>
                <a:lnTo>
                  <a:pt x="1326740" y="917637"/>
                </a:lnTo>
                <a:lnTo>
                  <a:pt x="1341191" y="873200"/>
                </a:lnTo>
                <a:lnTo>
                  <a:pt x="1352632" y="827489"/>
                </a:lnTo>
                <a:lnTo>
                  <a:pt x="1360947" y="780619"/>
                </a:lnTo>
                <a:lnTo>
                  <a:pt x="1366022" y="732708"/>
                </a:lnTo>
                <a:lnTo>
                  <a:pt x="1367739" y="683869"/>
                </a:lnTo>
                <a:lnTo>
                  <a:pt x="1366022" y="635031"/>
                </a:lnTo>
                <a:lnTo>
                  <a:pt x="1360947" y="587119"/>
                </a:lnTo>
                <a:lnTo>
                  <a:pt x="1352632" y="540249"/>
                </a:lnTo>
                <a:lnTo>
                  <a:pt x="1341191" y="494538"/>
                </a:lnTo>
                <a:lnTo>
                  <a:pt x="1326740" y="450101"/>
                </a:lnTo>
                <a:lnTo>
                  <a:pt x="1309395" y="407053"/>
                </a:lnTo>
                <a:lnTo>
                  <a:pt x="1289271" y="365511"/>
                </a:lnTo>
                <a:lnTo>
                  <a:pt x="1266485" y="325590"/>
                </a:lnTo>
                <a:lnTo>
                  <a:pt x="1241152" y="287405"/>
                </a:lnTo>
                <a:lnTo>
                  <a:pt x="1213388" y="251073"/>
                </a:lnTo>
                <a:lnTo>
                  <a:pt x="1183308" y="216710"/>
                </a:lnTo>
                <a:lnTo>
                  <a:pt x="1151028" y="184430"/>
                </a:lnTo>
                <a:lnTo>
                  <a:pt x="1116665" y="154350"/>
                </a:lnTo>
                <a:lnTo>
                  <a:pt x="1080333" y="126586"/>
                </a:lnTo>
                <a:lnTo>
                  <a:pt x="1042149" y="101253"/>
                </a:lnTo>
                <a:lnTo>
                  <a:pt x="1002227" y="78467"/>
                </a:lnTo>
                <a:lnTo>
                  <a:pt x="960685" y="58343"/>
                </a:lnTo>
                <a:lnTo>
                  <a:pt x="917637" y="40998"/>
                </a:lnTo>
                <a:lnTo>
                  <a:pt x="873200" y="26547"/>
                </a:lnTo>
                <a:lnTo>
                  <a:pt x="827489" y="15106"/>
                </a:lnTo>
                <a:lnTo>
                  <a:pt x="780619" y="6791"/>
                </a:lnTo>
                <a:lnTo>
                  <a:pt x="732708" y="1717"/>
                </a:lnTo>
                <a:lnTo>
                  <a:pt x="683869" y="0"/>
                </a:lnTo>
                <a:close/>
              </a:path>
            </a:pathLst>
          </a:custGeom>
          <a:solidFill>
            <a:srgbClr val="FFD200"/>
          </a:solidFill>
        </p:spPr>
        <p:txBody>
          <a:bodyPr wrap="square" lIns="0" tIns="0" rIns="0" bIns="0" rtlCol="0"/>
          <a:lstStyle/>
          <a:p>
            <a:endParaRPr sz="1500"/>
          </a:p>
        </p:txBody>
      </p:sp>
      <p:sp>
        <p:nvSpPr>
          <p:cNvPr id="45" name="object 43"/>
          <p:cNvSpPr txBox="1"/>
          <p:nvPr/>
        </p:nvSpPr>
        <p:spPr>
          <a:xfrm>
            <a:off x="9250947" y="5825862"/>
            <a:ext cx="1145400" cy="307777"/>
          </a:xfrm>
          <a:prstGeom prst="rect">
            <a:avLst/>
          </a:prstGeom>
        </p:spPr>
        <p:txBody>
          <a:bodyPr vert="horz" wrap="square" lIns="0" tIns="0" rIns="0" bIns="0" rtlCol="0">
            <a:spAutoFit/>
          </a:bodyPr>
          <a:lstStyle/>
          <a:p>
            <a:pPr marL="243349" marR="4232" indent="-233297" algn="ctr">
              <a:lnSpc>
                <a:spcPts val="1166"/>
              </a:lnSpc>
            </a:pPr>
            <a:r>
              <a:rPr lang="en-US" sz="1166" b="1" spc="-17" dirty="0" smtClean="0">
                <a:solidFill>
                  <a:srgbClr val="333D47"/>
                </a:solidFill>
                <a:latin typeface="Arial"/>
                <a:cs typeface="Arial"/>
              </a:rPr>
              <a:t>IP65 rated</a:t>
            </a:r>
          </a:p>
          <a:p>
            <a:pPr marL="243349" marR="4232" indent="-233297" algn="ctr">
              <a:lnSpc>
                <a:spcPts val="1166"/>
              </a:lnSpc>
            </a:pPr>
            <a:r>
              <a:rPr lang="en-US" sz="1166" b="1" spc="-17" dirty="0" smtClean="0">
                <a:solidFill>
                  <a:srgbClr val="333D47"/>
                </a:solidFill>
                <a:latin typeface="Arial"/>
                <a:cs typeface="Arial"/>
              </a:rPr>
              <a:t>cradle</a:t>
            </a:r>
            <a:endParaRPr sz="1166" b="1" spc="-17" dirty="0">
              <a:solidFill>
                <a:srgbClr val="333D47"/>
              </a:solidFill>
              <a:latin typeface="Arial"/>
              <a:cs typeface="Arial"/>
            </a:endParaRPr>
          </a:p>
        </p:txBody>
      </p:sp>
      <p:pic>
        <p:nvPicPr>
          <p:cNvPr id="42" name="Picture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58300" y="5291831"/>
            <a:ext cx="492819" cy="492819"/>
          </a:xfrm>
          <a:prstGeom prst="rect">
            <a:avLst/>
          </a:prstGeom>
        </p:spPr>
      </p:pic>
      <p:sp>
        <p:nvSpPr>
          <p:cNvPr id="51" name="Slide Number Placeholder 4"/>
          <p:cNvSpPr txBox="1">
            <a:spLocks/>
          </p:cNvSpPr>
          <p:nvPr/>
        </p:nvSpPr>
        <p:spPr bwMode="auto">
          <a:xfrm>
            <a:off x="11817350" y="6486525"/>
            <a:ext cx="352425" cy="365125"/>
          </a:xfrm>
          <a:prstGeom prst="rect">
            <a:avLst/>
          </a:prstGeom>
          <a:noFill/>
          <a:ln w="9525">
            <a:noFill/>
            <a:miter lim="800000"/>
            <a:headEnd/>
            <a:tailEnd/>
          </a:ln>
        </p:spPr>
        <p:txBody>
          <a:bodyPr anchor="ctr">
            <a:prstTxWarp prst="textNoShape">
              <a:avLst/>
            </a:prstTxWarp>
          </a:bodyPr>
          <a:lstStyle/>
          <a:p>
            <a:pPr algn="ctr" defTabSz="457200"/>
            <a:fld id="{63CB4670-97C6-874D-9B81-37AB26A2554C}" type="slidenum">
              <a:rPr lang="en-US" sz="800" smtClean="0">
                <a:solidFill>
                  <a:schemeClr val="bg1"/>
                </a:solidFill>
                <a:sym typeface="Arial" pitchFamily="4" charset="0"/>
              </a:rPr>
              <a:t>18</a:t>
            </a:fld>
            <a:endParaRPr lang="en-US" sz="800" dirty="0">
              <a:solidFill>
                <a:schemeClr val="bg1"/>
              </a:solidFill>
              <a:sym typeface="Arial" pitchFamily="4" charset="0"/>
            </a:endParaRPr>
          </a:p>
        </p:txBody>
      </p:sp>
      <p:pic>
        <p:nvPicPr>
          <p:cNvPr id="49" name="Picture 48"/>
          <p:cNvPicPr>
            <a:picLocks noChangeAspect="1"/>
          </p:cNvPicPr>
          <p:nvPr/>
        </p:nvPicPr>
        <p:blipFill rotWithShape="1">
          <a:blip r:embed="rId8" cstate="print">
            <a:extLst>
              <a:ext uri="{28A0092B-C50C-407E-A947-70E740481C1C}">
                <a14:useLocalDpi xmlns:a14="http://schemas.microsoft.com/office/drawing/2010/main" val="0"/>
              </a:ext>
            </a:extLst>
          </a:blip>
          <a:srcRect b="-10"/>
          <a:stretch/>
        </p:blipFill>
        <p:spPr>
          <a:xfrm>
            <a:off x="3043072" y="2269041"/>
            <a:ext cx="6142322" cy="4350332"/>
          </a:xfrm>
          <a:prstGeom prst="rect">
            <a:avLst/>
          </a:prstGeom>
        </p:spPr>
      </p:pic>
    </p:spTree>
    <p:extLst>
      <p:ext uri="{BB962C8B-B14F-4D97-AF65-F5344CB8AC3E}">
        <p14:creationId xmlns:p14="http://schemas.microsoft.com/office/powerpoint/2010/main" val="19333729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1" y="3522133"/>
            <a:ext cx="12198096" cy="3335868"/>
          </a:xfrm>
          <a:prstGeom prst="rect">
            <a:avLst/>
          </a:prstGeom>
          <a:solidFill>
            <a:srgbClr val="0000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0" name="Rectangle 19"/>
          <p:cNvSpPr/>
          <p:nvPr/>
        </p:nvSpPr>
        <p:spPr>
          <a:xfrm>
            <a:off x="561993" y="2311850"/>
            <a:ext cx="3085077" cy="1820798"/>
          </a:xfrm>
          <a:prstGeom prst="rect">
            <a:avLst/>
          </a:prstGeom>
          <a:solidFill>
            <a:srgbClr val="FFD200"/>
          </a:solidFill>
        </p:spPr>
        <p:txBody>
          <a:bodyPr wrap="square" lIns="182880" tIns="182880" rIns="91440" bIns="228600" anchor="t" anchorCtr="0">
            <a:noAutofit/>
          </a:bodyPr>
          <a:lstStyle/>
          <a:p>
            <a:pPr marL="0" lvl="1">
              <a:spcAft>
                <a:spcPts val="400"/>
              </a:spcAft>
              <a:buClr>
                <a:srgbClr val="0D749F"/>
              </a:buClr>
              <a:buSzPct val="170000"/>
            </a:pPr>
            <a:r>
              <a:rPr lang="en-US" sz="1600" b="1" dirty="0" smtClean="0"/>
              <a:t>100,000+ scans per charge* </a:t>
            </a:r>
            <a:r>
              <a:rPr lang="en-US" sz="1600" dirty="0" smtClean="0"/>
              <a:t>— 3100 </a:t>
            </a:r>
            <a:r>
              <a:rPr lang="en-US" sz="1600" dirty="0" err="1" smtClean="0"/>
              <a:t>mAh</a:t>
            </a:r>
            <a:r>
              <a:rPr lang="en-US" sz="1600" dirty="0" smtClean="0"/>
              <a:t> battery is the most powerful in its class; delivers more than twice the scans per charge than competitive devices</a:t>
            </a:r>
          </a:p>
        </p:txBody>
      </p:sp>
      <p:sp>
        <p:nvSpPr>
          <p:cNvPr id="21" name="Rectangle 20"/>
          <p:cNvSpPr/>
          <p:nvPr/>
        </p:nvSpPr>
        <p:spPr>
          <a:xfrm>
            <a:off x="3807489" y="2311850"/>
            <a:ext cx="3042489" cy="1826850"/>
          </a:xfrm>
          <a:prstGeom prst="rect">
            <a:avLst/>
          </a:prstGeom>
          <a:solidFill>
            <a:srgbClr val="FFD200"/>
          </a:solidFill>
        </p:spPr>
        <p:txBody>
          <a:bodyPr wrap="square" lIns="182880" tIns="182880" rIns="91440" bIns="228600" anchor="t" anchorCtr="0">
            <a:noAutofit/>
          </a:bodyPr>
          <a:lstStyle/>
          <a:p>
            <a:pPr marL="0" lvl="1">
              <a:spcAft>
                <a:spcPts val="400"/>
              </a:spcAft>
              <a:buClr>
                <a:srgbClr val="0D749F"/>
              </a:buClr>
              <a:buSzPct val="170000"/>
            </a:pPr>
            <a:r>
              <a:rPr lang="en-US" sz="1600" b="1" dirty="0" smtClean="0"/>
              <a:t>Highly accurate </a:t>
            </a:r>
            <a:br>
              <a:rPr lang="en-US" sz="1600" b="1" dirty="0" smtClean="0"/>
            </a:br>
            <a:r>
              <a:rPr lang="en-US" sz="1600" b="1" dirty="0" smtClean="0"/>
              <a:t>charge gauge </a:t>
            </a:r>
            <a:r>
              <a:rPr lang="en-US" sz="1600" dirty="0" smtClean="0"/>
              <a:t>—</a:t>
            </a:r>
          </a:p>
          <a:p>
            <a:pPr marL="0" lvl="1">
              <a:spcAft>
                <a:spcPts val="400"/>
              </a:spcAft>
              <a:buClr>
                <a:srgbClr val="0D749F"/>
              </a:buClr>
              <a:buSzPct val="170000"/>
            </a:pPr>
            <a:r>
              <a:rPr lang="en-US" sz="1600" dirty="0" smtClean="0"/>
              <a:t>Calculates remaining </a:t>
            </a:r>
            <a:br>
              <a:rPr lang="en-US" sz="1600" dirty="0" smtClean="0"/>
            </a:br>
            <a:r>
              <a:rPr lang="en-US" sz="1600" dirty="0" smtClean="0"/>
              <a:t>power based on real-time available charge</a:t>
            </a:r>
          </a:p>
        </p:txBody>
      </p:sp>
      <p:sp>
        <p:nvSpPr>
          <p:cNvPr id="22" name="Rectangle 21"/>
          <p:cNvSpPr/>
          <p:nvPr/>
        </p:nvSpPr>
        <p:spPr>
          <a:xfrm>
            <a:off x="561993" y="4325711"/>
            <a:ext cx="3020810" cy="1706122"/>
          </a:xfrm>
          <a:prstGeom prst="rect">
            <a:avLst/>
          </a:prstGeom>
          <a:solidFill>
            <a:srgbClr val="FFD200"/>
          </a:solidFill>
        </p:spPr>
        <p:txBody>
          <a:bodyPr wrap="square" lIns="182880" tIns="182880" rIns="91440" bIns="228600" anchor="t" anchorCtr="0">
            <a:noAutofit/>
          </a:bodyPr>
          <a:lstStyle/>
          <a:p>
            <a:pPr marL="0" lvl="1">
              <a:spcAft>
                <a:spcPts val="400"/>
              </a:spcAft>
              <a:buClr>
                <a:srgbClr val="0D749F"/>
              </a:buClr>
              <a:buSzPct val="170000"/>
            </a:pPr>
            <a:r>
              <a:rPr lang="en-US" sz="1600" b="1" dirty="0" smtClean="0"/>
              <a:t>Extensive battery metrics</a:t>
            </a:r>
          </a:p>
          <a:p>
            <a:pPr marL="0" lvl="1">
              <a:spcAft>
                <a:spcPts val="400"/>
              </a:spcAft>
              <a:buClr>
                <a:srgbClr val="0D749F"/>
              </a:buClr>
              <a:buSzPct val="170000"/>
            </a:pPr>
            <a:r>
              <a:rPr lang="en-US" sz="1600" dirty="0" smtClean="0"/>
              <a:t>— makes it easy to spot and retire aging batteries that can no longer hold a full charge</a:t>
            </a:r>
          </a:p>
        </p:txBody>
      </p:sp>
      <p:sp>
        <p:nvSpPr>
          <p:cNvPr id="25" name="Rectangle 24"/>
          <p:cNvSpPr/>
          <p:nvPr/>
        </p:nvSpPr>
        <p:spPr>
          <a:xfrm>
            <a:off x="3807489" y="4325711"/>
            <a:ext cx="3042489" cy="1706122"/>
          </a:xfrm>
          <a:prstGeom prst="rect">
            <a:avLst/>
          </a:prstGeom>
          <a:solidFill>
            <a:srgbClr val="FFD200"/>
          </a:solidFill>
        </p:spPr>
        <p:txBody>
          <a:bodyPr wrap="square" lIns="182880" tIns="182880" rIns="91440" bIns="228600" anchor="t" anchorCtr="0">
            <a:noAutofit/>
          </a:bodyPr>
          <a:lstStyle/>
          <a:p>
            <a:pPr marL="0" lvl="1">
              <a:spcAft>
                <a:spcPts val="400"/>
              </a:spcAft>
              <a:buClr>
                <a:srgbClr val="0D749F"/>
              </a:buClr>
              <a:buSzPct val="170000"/>
            </a:pPr>
            <a:r>
              <a:rPr lang="en-US" sz="1600" b="1" dirty="0" smtClean="0"/>
              <a:t>Complete solution </a:t>
            </a:r>
            <a:r>
              <a:rPr lang="en-US" sz="1600" dirty="0" smtClean="0"/>
              <a:t>—</a:t>
            </a:r>
          </a:p>
          <a:p>
            <a:pPr marL="0" lvl="1">
              <a:spcAft>
                <a:spcPts val="400"/>
              </a:spcAft>
              <a:buClr>
                <a:srgbClr val="0D749F"/>
              </a:buClr>
              <a:buSzPct val="170000"/>
            </a:pPr>
            <a:r>
              <a:rPr lang="en-US" sz="1600" dirty="0" smtClean="0"/>
              <a:t>Battery management software to easily view battery metrics</a:t>
            </a:r>
            <a:endParaRPr lang="en-US" sz="1600" dirty="0" smtClean="0">
              <a:latin typeface="Arial" pitchFamily="34" charset="0"/>
              <a:cs typeface="Arial" pitchFamily="34" charset="0"/>
            </a:endParaRPr>
          </a:p>
        </p:txBody>
      </p:sp>
      <p:sp>
        <p:nvSpPr>
          <p:cNvPr id="3" name="Title 1"/>
          <p:cNvSpPr>
            <a:spLocks noGrp="1"/>
          </p:cNvSpPr>
          <p:nvPr>
            <p:ph type="title"/>
          </p:nvPr>
        </p:nvSpPr>
        <p:spPr>
          <a:xfrm>
            <a:off x="1196974" y="979765"/>
            <a:ext cx="5237134" cy="739413"/>
          </a:xfrm>
        </p:spPr>
        <p:txBody>
          <a:bodyPr/>
          <a:lstStyle/>
          <a:p>
            <a:r>
              <a:rPr lang="en-US" sz="4000" spc="-100" dirty="0" smtClean="0">
                <a:latin typeface="Arial" pitchFamily="34" charset="0"/>
                <a:cs typeface="Arial" pitchFamily="34" charset="0"/>
              </a:rPr>
              <a:t>Power Precision+ </a:t>
            </a:r>
            <a:endParaRPr lang="en-US" sz="4000" dirty="0">
              <a:solidFill>
                <a:schemeClr val="tx2">
                  <a:lumMod val="75000"/>
                </a:schemeClr>
              </a:solidFill>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rcRect l="8179" t="18188" r="7405" b="15022"/>
          <a:stretch>
            <a:fillRect/>
          </a:stretch>
        </p:blipFill>
        <p:spPr>
          <a:xfrm rot="19736955">
            <a:off x="6787449" y="1989188"/>
            <a:ext cx="4871053" cy="1837406"/>
          </a:xfrm>
          <a:prstGeom prst="rect">
            <a:avLst/>
          </a:prstGeom>
        </p:spPr>
      </p:pic>
      <p:sp>
        <p:nvSpPr>
          <p:cNvPr id="14" name="Slide Number Placeholder 5"/>
          <p:cNvSpPr txBox="1">
            <a:spLocks/>
          </p:cNvSpPr>
          <p:nvPr/>
        </p:nvSpPr>
        <p:spPr bwMode="auto">
          <a:xfrm>
            <a:off x="11798300" y="6489701"/>
            <a:ext cx="3905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Arial" charset="0"/>
                <a:ea typeface="MS PGothic" charset="-128"/>
                <a:cs typeface="Arial" charset="0"/>
              </a:defRPr>
            </a:lvl1pPr>
            <a:lvl2pPr marL="37931725" indent="-37474525">
              <a:spcBef>
                <a:spcPct val="20000"/>
              </a:spcBef>
              <a:buFont typeface="Arial" charset="0"/>
              <a:buChar char="•"/>
              <a:defRPr sz="2800">
                <a:solidFill>
                  <a:schemeClr val="tx1"/>
                </a:solidFill>
                <a:latin typeface="Arial" charset="0"/>
                <a:ea typeface="MS PGothic" charset="-128"/>
                <a:cs typeface="Arial" charset="0"/>
              </a:defRPr>
            </a:lvl2pPr>
            <a:lvl3pPr marL="1143000" indent="-228600">
              <a:spcBef>
                <a:spcPct val="20000"/>
              </a:spcBef>
              <a:buFont typeface="Arial" charset="0"/>
              <a:buChar char="•"/>
              <a:defRPr sz="2400">
                <a:solidFill>
                  <a:schemeClr val="tx1"/>
                </a:solidFill>
                <a:latin typeface="Arial" charset="0"/>
                <a:ea typeface="MS PGothic" charset="-128"/>
                <a:cs typeface="Arial" charset="0"/>
              </a:defRPr>
            </a:lvl3pPr>
            <a:lvl4pPr marL="1600200" indent="-228600">
              <a:spcBef>
                <a:spcPct val="20000"/>
              </a:spcBef>
              <a:buFont typeface="Arial" charset="0"/>
              <a:buChar char="•"/>
              <a:defRPr sz="2000">
                <a:solidFill>
                  <a:schemeClr val="tx1"/>
                </a:solidFill>
                <a:latin typeface="Arial" charset="0"/>
                <a:ea typeface="MS PGothic" charset="-128"/>
                <a:cs typeface="Arial" charset="0"/>
              </a:defRPr>
            </a:lvl4pPr>
            <a:lvl5pPr marL="2057400" indent="-228600">
              <a:spcBef>
                <a:spcPct val="20000"/>
              </a:spcBef>
              <a:buFont typeface="Arial" charset="0"/>
              <a:buChar char="•"/>
              <a:defRPr sz="2000">
                <a:solidFill>
                  <a:schemeClr val="tx1"/>
                </a:solidFill>
                <a:latin typeface="Arial" charset="0"/>
                <a:ea typeface="MS PGothic" charset="-128"/>
                <a:cs typeface="Arial"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Arial" charset="0"/>
                <a:ea typeface="MS PGothic" charset="-128"/>
                <a:cs typeface="Arial"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Arial" charset="0"/>
                <a:ea typeface="MS PGothic" charset="-128"/>
                <a:cs typeface="Arial"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Arial" charset="0"/>
                <a:ea typeface="MS PGothic" charset="-128"/>
                <a:cs typeface="Arial"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Arial" charset="0"/>
                <a:ea typeface="MS PGothic" charset="-128"/>
                <a:cs typeface="Arial" charset="0"/>
              </a:defRPr>
            </a:lvl9pPr>
          </a:lstStyle>
          <a:p>
            <a:pPr algn="ctr" eaLnBrk="1" hangingPunct="1">
              <a:spcBef>
                <a:spcPct val="0"/>
              </a:spcBef>
              <a:buFontTx/>
              <a:buNone/>
            </a:pPr>
            <a:fld id="{DC3261BA-901C-6B4E-B498-A1002ADA56C8}" type="slidenum">
              <a:rPr lang="en-US" altLang="en-US" sz="800">
                <a:solidFill>
                  <a:schemeClr val="bg1">
                    <a:lumMod val="75000"/>
                  </a:schemeClr>
                </a:solidFill>
              </a:rPr>
              <a:pPr algn="ctr" eaLnBrk="1" hangingPunct="1">
                <a:spcBef>
                  <a:spcPct val="0"/>
                </a:spcBef>
                <a:buFontTx/>
                <a:buNone/>
              </a:pPr>
              <a:t>19</a:t>
            </a:fld>
            <a:endParaRPr lang="en-US" altLang="en-US" sz="800" dirty="0">
              <a:solidFill>
                <a:schemeClr val="bg1">
                  <a:lumMod val="75000"/>
                </a:schemeClr>
              </a:solidFill>
            </a:endParaRPr>
          </a:p>
        </p:txBody>
      </p:sp>
      <p:sp>
        <p:nvSpPr>
          <p:cNvPr id="15" name="Title 1"/>
          <p:cNvSpPr txBox="1">
            <a:spLocks/>
          </p:cNvSpPr>
          <p:nvPr/>
        </p:nvSpPr>
        <p:spPr bwMode="auto">
          <a:xfrm>
            <a:off x="553581" y="1669807"/>
            <a:ext cx="5694277" cy="506576"/>
          </a:xfrm>
          <a:prstGeom prst="rect">
            <a:avLst/>
          </a:prstGeom>
          <a:solidFill>
            <a:srgbClr val="262E35"/>
          </a:solidFill>
        </p:spPr>
        <p:txBody>
          <a:bodyPr vert="horz" lIns="91440" tIns="45720" rIns="91440" bIns="45720" rtlCol="0" anchor="ctr" anchorCtr="0">
            <a:no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all" spc="0" normalizeH="0" baseline="0" noProof="0" dirty="0" smtClean="0">
                <a:ln>
                  <a:noFill/>
                </a:ln>
                <a:solidFill>
                  <a:schemeClr val="bg1"/>
                </a:solidFill>
                <a:effectLst/>
                <a:uLnTx/>
                <a:uFillTx/>
                <a:latin typeface="Arial"/>
                <a:ea typeface="+mj-ea"/>
                <a:cs typeface="Arial"/>
              </a:rPr>
              <a:t>Advanced Battery Technology</a:t>
            </a:r>
            <a:endParaRPr kumimoji="0" lang="en-US" sz="2000" b="1" i="0" u="none" strike="noStrike" kern="1200" cap="all" spc="0" normalizeH="0" baseline="0" noProof="0" dirty="0">
              <a:ln>
                <a:noFill/>
              </a:ln>
              <a:solidFill>
                <a:schemeClr val="bg1"/>
              </a:solidFill>
              <a:effectLst/>
              <a:uLnTx/>
              <a:uFillTx/>
              <a:latin typeface="Arial"/>
              <a:ea typeface="+mj-ea"/>
              <a:cs typeface="Arial"/>
            </a:endParaRPr>
          </a:p>
        </p:txBody>
      </p:sp>
      <p:pic>
        <p:nvPicPr>
          <p:cNvPr id="13" name="Picture 11" descr="Power_PrecisionPlusRGB-02.png"/>
          <p:cNvPicPr>
            <a:picLocks noChangeAspect="1"/>
          </p:cNvPicPr>
          <p:nvPr/>
        </p:nvPicPr>
        <p:blipFill>
          <a:blip r:embed="rId4" cstate="print"/>
          <a:srcRect l="14988" t="11819" r="14945" b="9861"/>
          <a:stretch>
            <a:fillRect/>
          </a:stretch>
        </p:blipFill>
        <p:spPr bwMode="auto">
          <a:xfrm>
            <a:off x="515708" y="959217"/>
            <a:ext cx="720318" cy="726098"/>
          </a:xfrm>
          <a:prstGeom prst="rect">
            <a:avLst/>
          </a:prstGeom>
          <a:noFill/>
          <a:ln w="9525">
            <a:noFill/>
            <a:miter lim="800000"/>
            <a:headEnd/>
            <a:tailEnd/>
          </a:ln>
        </p:spPr>
      </p:pic>
      <p:grpSp>
        <p:nvGrpSpPr>
          <p:cNvPr id="18" name="Group 17"/>
          <p:cNvGrpSpPr/>
          <p:nvPr/>
        </p:nvGrpSpPr>
        <p:grpSpPr>
          <a:xfrm>
            <a:off x="7568117" y="4656667"/>
            <a:ext cx="4620708" cy="2201333"/>
            <a:chOff x="0" y="4684290"/>
            <a:chExt cx="4575175" cy="2179641"/>
          </a:xfrm>
        </p:grpSpPr>
        <p:grpSp>
          <p:nvGrpSpPr>
            <p:cNvPr id="16" name="Group 15"/>
            <p:cNvGrpSpPr/>
            <p:nvPr/>
          </p:nvGrpSpPr>
          <p:grpSpPr>
            <a:xfrm>
              <a:off x="0" y="4684290"/>
              <a:ext cx="4575175" cy="2179641"/>
              <a:chOff x="0" y="4684290"/>
              <a:chExt cx="4575175" cy="2179641"/>
            </a:xfrm>
          </p:grpSpPr>
          <p:sp>
            <p:nvSpPr>
              <p:cNvPr id="7" name="TextBox 13"/>
              <p:cNvSpPr txBox="1">
                <a:spLocks noChangeArrowheads="1"/>
              </p:cNvSpPr>
              <p:nvPr/>
            </p:nvSpPr>
            <p:spPr bwMode="auto">
              <a:xfrm>
                <a:off x="2305050" y="4987506"/>
                <a:ext cx="2270125" cy="1876425"/>
              </a:xfrm>
              <a:prstGeom prst="rect">
                <a:avLst/>
              </a:prstGeom>
              <a:solidFill>
                <a:schemeClr val="accent1"/>
              </a:solidFill>
              <a:ln w="9525">
                <a:noFill/>
                <a:miter lim="800000"/>
                <a:headEnd/>
                <a:tailEnd/>
              </a:ln>
            </p:spPr>
            <p:txBody>
              <a:bodyPr/>
              <a:lstStyle/>
              <a:p>
                <a:pPr algn="ctr">
                  <a:defRPr/>
                </a:pPr>
                <a:endParaRPr lang="en-US" sz="6600" dirty="0">
                  <a:latin typeface="Arial" pitchFamily="4" charset="0"/>
                  <a:ea typeface="Avenir Roman" pitchFamily="4" charset="0"/>
                  <a:cs typeface="Avenir Roman" pitchFamily="4" charset="0"/>
                  <a:sym typeface="Arial" pitchFamily="4" charset="0"/>
                </a:endParaRPr>
              </a:p>
            </p:txBody>
          </p:sp>
          <p:sp>
            <p:nvSpPr>
              <p:cNvPr id="8" name="Rectangle 7"/>
              <p:cNvSpPr/>
              <p:nvPr/>
            </p:nvSpPr>
            <p:spPr bwMode="auto">
              <a:xfrm>
                <a:off x="0" y="4987505"/>
                <a:ext cx="2305050" cy="1868488"/>
              </a:xfrm>
              <a:prstGeom prst="rect">
                <a:avLst/>
              </a:prstGeom>
              <a:solidFill>
                <a:schemeClr val="tx2">
                  <a:lumMod val="75000"/>
                </a:schemeClr>
              </a:solidFill>
              <a:ln w="25400" cap="flat">
                <a:noFill/>
                <a:prstDash val="solid"/>
                <a:bevel/>
              </a:ln>
              <a:effectLst/>
            </p:spPr>
            <p:style>
              <a:lnRef idx="0">
                <a:scrgbClr r="0" g="0" b="0"/>
              </a:lnRef>
              <a:fillRef idx="0">
                <a:scrgbClr r="0" g="0" b="0"/>
              </a:fillRef>
              <a:effectRef idx="0">
                <a:scrgbClr r="0" g="0" b="0"/>
              </a:effectRef>
              <a:fontRef idx="none"/>
            </p:style>
            <p:txBody>
              <a:bodyPr spcFirstLastPara="1" wrap="square" lIns="45719" tIns="45719" rIns="45719" bIns="45719" spcCol="38100" anchor="ctr">
                <a:spAutoFit/>
              </a:bodyPr>
              <a:lstStyle/>
              <a:p>
                <a:pPr fontAlgn="auto" latinLnBrk="1" hangingPunct="0">
                  <a:spcBef>
                    <a:spcPts val="0"/>
                  </a:spcBef>
                  <a:spcAft>
                    <a:spcPts val="0"/>
                  </a:spcAft>
                  <a:defRPr/>
                </a:pPr>
                <a:endParaRPr lang="en-US" sz="1800" dirty="0">
                  <a:solidFill>
                    <a:srgbClr val="000000"/>
                  </a:solidFill>
                  <a:latin typeface="Arial"/>
                  <a:ea typeface="Arial"/>
                  <a:cs typeface="Arial"/>
                  <a:sym typeface="Arial"/>
                </a:endParaRPr>
              </a:p>
            </p:txBody>
          </p:sp>
          <p:sp>
            <p:nvSpPr>
              <p:cNvPr id="11" name="Rectangle 10"/>
              <p:cNvSpPr/>
              <p:nvPr/>
            </p:nvSpPr>
            <p:spPr bwMode="auto">
              <a:xfrm>
                <a:off x="3108535" y="4712865"/>
                <a:ext cx="571499" cy="451801"/>
              </a:xfrm>
              <a:prstGeom prst="rect">
                <a:avLst/>
              </a:prstGeom>
              <a:solidFill>
                <a:schemeClr val="accent1"/>
              </a:solidFill>
              <a:ln w="25400" cap="flat">
                <a:noFill/>
                <a:prstDash val="solid"/>
                <a:bevel/>
              </a:ln>
              <a:effectLst/>
            </p:spPr>
            <p:style>
              <a:lnRef idx="0">
                <a:scrgbClr r="0" g="0" b="0"/>
              </a:lnRef>
              <a:fillRef idx="0">
                <a:scrgbClr r="0" g="0" b="0"/>
              </a:fillRef>
              <a:effectRef idx="0">
                <a:scrgbClr r="0" g="0" b="0"/>
              </a:effectRef>
              <a:fontRef idx="none"/>
            </p:style>
            <p:txBody>
              <a:bodyPr spcFirstLastPara="1" wrap="square" lIns="45719" tIns="45719" rIns="45719" bIns="45719" spcCol="38100" anchor="ctr">
                <a:spAutoFit/>
              </a:bodyPr>
              <a:lstStyle/>
              <a:p>
                <a:pPr fontAlgn="auto" latinLnBrk="1" hangingPunct="0">
                  <a:spcBef>
                    <a:spcPts val="0"/>
                  </a:spcBef>
                  <a:spcAft>
                    <a:spcPts val="0"/>
                  </a:spcAft>
                  <a:defRPr/>
                </a:pPr>
                <a:endParaRPr lang="en-US" sz="1800" dirty="0">
                  <a:solidFill>
                    <a:srgbClr val="000000"/>
                  </a:solidFill>
                  <a:latin typeface="Arial"/>
                  <a:ea typeface="Arial"/>
                  <a:cs typeface="Arial"/>
                  <a:sym typeface="Arial"/>
                </a:endParaRPr>
              </a:p>
            </p:txBody>
          </p:sp>
          <p:sp>
            <p:nvSpPr>
              <p:cNvPr id="12" name="Rectangle 11"/>
              <p:cNvSpPr/>
              <p:nvPr/>
            </p:nvSpPr>
            <p:spPr bwMode="auto">
              <a:xfrm>
                <a:off x="852697" y="4684290"/>
                <a:ext cx="571500" cy="497309"/>
              </a:xfrm>
              <a:prstGeom prst="rect">
                <a:avLst/>
              </a:prstGeom>
              <a:solidFill>
                <a:schemeClr val="tx2">
                  <a:lumMod val="75000"/>
                </a:schemeClr>
              </a:solidFill>
              <a:ln w="25400" cap="flat">
                <a:noFill/>
                <a:prstDash val="solid"/>
                <a:bevel/>
              </a:ln>
              <a:effectLst/>
            </p:spPr>
            <p:style>
              <a:lnRef idx="0">
                <a:scrgbClr r="0" g="0" b="0"/>
              </a:lnRef>
              <a:fillRef idx="0">
                <a:scrgbClr r="0" g="0" b="0"/>
              </a:fillRef>
              <a:effectRef idx="0">
                <a:scrgbClr r="0" g="0" b="0"/>
              </a:effectRef>
              <a:fontRef idx="none"/>
            </p:style>
            <p:txBody>
              <a:bodyPr spcFirstLastPara="1" wrap="square" lIns="45719" tIns="45719" rIns="45719" bIns="45719" spcCol="38100" anchor="ctr">
                <a:spAutoFit/>
              </a:bodyPr>
              <a:lstStyle/>
              <a:p>
                <a:pPr fontAlgn="auto" latinLnBrk="1" hangingPunct="0">
                  <a:spcBef>
                    <a:spcPts val="0"/>
                  </a:spcBef>
                  <a:spcAft>
                    <a:spcPts val="0"/>
                  </a:spcAft>
                  <a:defRPr/>
                </a:pPr>
                <a:endParaRPr lang="en-US" sz="1800" dirty="0">
                  <a:solidFill>
                    <a:srgbClr val="000000"/>
                  </a:solidFill>
                  <a:latin typeface="Arial"/>
                  <a:ea typeface="Arial"/>
                  <a:cs typeface="Arial"/>
                  <a:sym typeface="Arial"/>
                </a:endParaRPr>
              </a:p>
            </p:txBody>
          </p:sp>
        </p:grpSp>
        <p:sp>
          <p:nvSpPr>
            <p:cNvPr id="10" name="TextBox 23"/>
            <p:cNvSpPr txBox="1">
              <a:spLocks noChangeArrowheads="1"/>
            </p:cNvSpPr>
            <p:nvPr/>
          </p:nvSpPr>
          <p:spPr bwMode="auto">
            <a:xfrm>
              <a:off x="63500" y="5320881"/>
              <a:ext cx="2181225" cy="1537119"/>
            </a:xfrm>
            <a:prstGeom prst="rect">
              <a:avLst/>
            </a:prstGeom>
            <a:noFill/>
            <a:ln w="9525">
              <a:noFill/>
              <a:miter lim="800000"/>
              <a:headEnd/>
              <a:tailEnd/>
            </a:ln>
          </p:spPr>
          <p:txBody>
            <a:bodyPr/>
            <a:lstStyle/>
            <a:p>
              <a:pPr algn="ctr">
                <a:spcBef>
                  <a:spcPct val="20000"/>
                </a:spcBef>
              </a:pPr>
              <a:r>
                <a:rPr lang="en-US" sz="1800" b="1" dirty="0">
                  <a:solidFill>
                    <a:schemeClr val="bg1"/>
                  </a:solidFill>
                  <a:cs typeface="Arial" pitchFamily="34" charset="0"/>
                </a:rPr>
                <a:t>MINIMAL TIME SPENT MANAGING BATTERIES</a:t>
              </a:r>
            </a:p>
            <a:p>
              <a:pPr algn="ctr"/>
              <a:endParaRPr lang="en-US" sz="1800" dirty="0">
                <a:solidFill>
                  <a:schemeClr val="bg1"/>
                </a:solidFill>
              </a:endParaRPr>
            </a:p>
          </p:txBody>
        </p:sp>
        <p:sp>
          <p:nvSpPr>
            <p:cNvPr id="9" name="TextBox 22"/>
            <p:cNvSpPr txBox="1">
              <a:spLocks noChangeArrowheads="1"/>
            </p:cNvSpPr>
            <p:nvPr/>
          </p:nvSpPr>
          <p:spPr bwMode="auto">
            <a:xfrm>
              <a:off x="2420937" y="5320881"/>
              <a:ext cx="2063751" cy="1537119"/>
            </a:xfrm>
            <a:prstGeom prst="rect">
              <a:avLst/>
            </a:prstGeom>
            <a:noFill/>
            <a:ln w="9525">
              <a:noFill/>
              <a:miter lim="800000"/>
              <a:headEnd/>
              <a:tailEnd/>
            </a:ln>
          </p:spPr>
          <p:txBody>
            <a:bodyPr/>
            <a:lstStyle/>
            <a:p>
              <a:pPr algn="ctr">
                <a:spcBef>
                  <a:spcPct val="20000"/>
                </a:spcBef>
              </a:pPr>
              <a:r>
                <a:rPr lang="en-US" sz="1800" b="1" dirty="0">
                  <a:solidFill>
                    <a:srgbClr val="FFFFFF"/>
                  </a:solidFill>
                  <a:cs typeface="Arial" pitchFamily="34" charset="0"/>
                </a:rPr>
                <a:t>MAXIMUM POWER </a:t>
              </a:r>
              <a:br>
                <a:rPr lang="en-US" sz="1800" b="1" dirty="0">
                  <a:solidFill>
                    <a:srgbClr val="FFFFFF"/>
                  </a:solidFill>
                  <a:cs typeface="Arial" pitchFamily="34" charset="0"/>
                </a:rPr>
              </a:br>
              <a:r>
                <a:rPr lang="en-US" sz="1800" b="1" dirty="0">
                  <a:solidFill>
                    <a:srgbClr val="FFFFFF"/>
                  </a:solidFill>
                  <a:cs typeface="Arial" pitchFamily="34" charset="0"/>
                </a:rPr>
                <a:t>FOR EVERY </a:t>
              </a:r>
              <a:r>
                <a:rPr lang="en-US" b="1" dirty="0" smtClean="0">
                  <a:solidFill>
                    <a:srgbClr val="FFFFFF"/>
                  </a:solidFill>
                  <a:latin typeface="Arial Black" pitchFamily="34" charset="0"/>
                </a:rPr>
                <a:t>3600 Scanner</a:t>
              </a:r>
              <a:endParaRPr lang="en-US" sz="1800" b="1" dirty="0">
                <a:solidFill>
                  <a:srgbClr val="FFFFFF"/>
                </a:solidFill>
                <a:latin typeface="Arial Black" pitchFamily="34" charset="0"/>
              </a:endParaRPr>
            </a:p>
            <a:p>
              <a:pPr algn="ctr"/>
              <a:endParaRPr lang="en-US" sz="1800" dirty="0">
                <a:solidFill>
                  <a:srgbClr val="FFFFFF"/>
                </a:solidFill>
              </a:endParaRPr>
            </a:p>
          </p:txBody>
        </p:sp>
      </p:grpSp>
      <p:sp>
        <p:nvSpPr>
          <p:cNvPr id="23" name="Slide Number Placeholder 5"/>
          <p:cNvSpPr txBox="1">
            <a:spLocks/>
          </p:cNvSpPr>
          <p:nvPr/>
        </p:nvSpPr>
        <p:spPr bwMode="auto">
          <a:xfrm>
            <a:off x="11790280" y="6497723"/>
            <a:ext cx="3905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Arial" charset="0"/>
                <a:ea typeface="MS PGothic" charset="-128"/>
                <a:cs typeface="Arial" charset="0"/>
              </a:defRPr>
            </a:lvl1pPr>
            <a:lvl2pPr marL="37931725" indent="-37474525">
              <a:spcBef>
                <a:spcPct val="20000"/>
              </a:spcBef>
              <a:buFont typeface="Arial" charset="0"/>
              <a:buChar char="•"/>
              <a:defRPr sz="2800">
                <a:solidFill>
                  <a:schemeClr val="tx1"/>
                </a:solidFill>
                <a:latin typeface="Arial" charset="0"/>
                <a:ea typeface="MS PGothic" charset="-128"/>
                <a:cs typeface="Arial" charset="0"/>
              </a:defRPr>
            </a:lvl2pPr>
            <a:lvl3pPr marL="1143000" indent="-228600">
              <a:spcBef>
                <a:spcPct val="20000"/>
              </a:spcBef>
              <a:buFont typeface="Arial" charset="0"/>
              <a:buChar char="•"/>
              <a:defRPr sz="2400">
                <a:solidFill>
                  <a:schemeClr val="tx1"/>
                </a:solidFill>
                <a:latin typeface="Arial" charset="0"/>
                <a:ea typeface="MS PGothic" charset="-128"/>
                <a:cs typeface="Arial" charset="0"/>
              </a:defRPr>
            </a:lvl3pPr>
            <a:lvl4pPr marL="1600200" indent="-228600">
              <a:spcBef>
                <a:spcPct val="20000"/>
              </a:spcBef>
              <a:buFont typeface="Arial" charset="0"/>
              <a:buChar char="•"/>
              <a:defRPr sz="2000">
                <a:solidFill>
                  <a:schemeClr val="tx1"/>
                </a:solidFill>
                <a:latin typeface="Arial" charset="0"/>
                <a:ea typeface="MS PGothic" charset="-128"/>
                <a:cs typeface="Arial" charset="0"/>
              </a:defRPr>
            </a:lvl4pPr>
            <a:lvl5pPr marL="2057400" indent="-228600">
              <a:spcBef>
                <a:spcPct val="20000"/>
              </a:spcBef>
              <a:buFont typeface="Arial" charset="0"/>
              <a:buChar char="•"/>
              <a:defRPr sz="2000">
                <a:solidFill>
                  <a:schemeClr val="tx1"/>
                </a:solidFill>
                <a:latin typeface="Arial" charset="0"/>
                <a:ea typeface="MS PGothic" charset="-128"/>
                <a:cs typeface="Arial"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Arial" charset="0"/>
                <a:ea typeface="MS PGothic" charset="-128"/>
                <a:cs typeface="Arial"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Arial" charset="0"/>
                <a:ea typeface="MS PGothic" charset="-128"/>
                <a:cs typeface="Arial"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Arial" charset="0"/>
                <a:ea typeface="MS PGothic" charset="-128"/>
                <a:cs typeface="Arial"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Arial" charset="0"/>
                <a:ea typeface="MS PGothic" charset="-128"/>
                <a:cs typeface="Arial" charset="0"/>
              </a:defRPr>
            </a:lvl9pPr>
          </a:lstStyle>
          <a:p>
            <a:pPr algn="ctr" eaLnBrk="1" hangingPunct="1">
              <a:spcBef>
                <a:spcPct val="0"/>
              </a:spcBef>
              <a:buFontTx/>
              <a:buNone/>
            </a:pPr>
            <a:fld id="{D3FE1609-8E1F-2D48-A8E7-10C5E3211A8D}" type="slidenum">
              <a:rPr lang="en-US" altLang="en-US" sz="800" smtClean="0">
                <a:solidFill>
                  <a:schemeClr val="bg1"/>
                </a:solidFill>
              </a:rPr>
              <a:t>19</a:t>
            </a:fld>
            <a:endParaRPr lang="en-US" altLang="en-US" sz="800" dirty="0">
              <a:solidFill>
                <a:schemeClr val="bg1"/>
              </a:solidFill>
            </a:endParaRPr>
          </a:p>
        </p:txBody>
      </p:sp>
      <p:sp>
        <p:nvSpPr>
          <p:cNvPr id="2" name="TextBox 1"/>
          <p:cNvSpPr txBox="1"/>
          <p:nvPr/>
        </p:nvSpPr>
        <p:spPr>
          <a:xfrm>
            <a:off x="467075" y="6195115"/>
            <a:ext cx="7106653" cy="461665"/>
          </a:xfrm>
          <a:prstGeom prst="rect">
            <a:avLst/>
          </a:prstGeom>
          <a:noFill/>
          <a:ln>
            <a:noFill/>
          </a:ln>
        </p:spPr>
        <p:txBody>
          <a:bodyPr wrap="square" rtlCol="0" anchor="t" anchorCtr="0">
            <a:spAutoFit/>
          </a:bodyPr>
          <a:lstStyle/>
          <a:p>
            <a:r>
              <a:rPr lang="en-US" sz="1200" dirty="0" smtClean="0">
                <a:solidFill>
                  <a:schemeClr val="bg1"/>
                </a:solidFill>
              </a:rPr>
              <a:t>* Most 3600 Series cordless scanners support 100,000+ scans per charge. </a:t>
            </a:r>
            <a:br>
              <a:rPr lang="en-US" sz="1200" dirty="0" smtClean="0">
                <a:solidFill>
                  <a:schemeClr val="bg1"/>
                </a:solidFill>
              </a:rPr>
            </a:br>
            <a:r>
              <a:rPr lang="en-US" sz="1200" dirty="0" smtClean="0">
                <a:solidFill>
                  <a:schemeClr val="bg1"/>
                </a:solidFill>
              </a:rPr>
              <a:t>LI3678-SR supports 140,000+ and DS3678-ER supports 70,000+ scans per charge. </a:t>
            </a:r>
          </a:p>
        </p:txBody>
      </p:sp>
    </p:spTree>
    <p:extLst>
      <p:ext uri="{BB962C8B-B14F-4D97-AF65-F5344CB8AC3E}">
        <p14:creationId xmlns:p14="http://schemas.microsoft.com/office/powerpoint/2010/main" val="18096918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8073"/>
          <a:stretch/>
        </p:blipFill>
        <p:spPr>
          <a:xfrm>
            <a:off x="0" y="680484"/>
            <a:ext cx="12188825" cy="6296186"/>
          </a:xfrm>
          <a:prstGeom prst="rect">
            <a:avLst/>
          </a:prstGeom>
        </p:spPr>
      </p:pic>
      <p:sp>
        <p:nvSpPr>
          <p:cNvPr id="5" name="TextBox 4"/>
          <p:cNvSpPr txBox="1"/>
          <p:nvPr/>
        </p:nvSpPr>
        <p:spPr>
          <a:xfrm>
            <a:off x="6595169" y="893"/>
            <a:ext cx="4820544" cy="6856214"/>
          </a:xfrm>
          <a:prstGeom prst="rect">
            <a:avLst/>
          </a:prstGeom>
          <a:solidFill>
            <a:schemeClr val="bg2">
              <a:lumMod val="50000"/>
              <a:alpha val="21000"/>
            </a:schemeClr>
          </a:solidFill>
          <a:ln w="0" cap="flat" cmpd="sng" algn="ctr">
            <a:noFill/>
            <a:prstDash val="solid"/>
            <a:round/>
            <a:headEnd type="none" w="med" len="med"/>
            <a:tailEnd type="none" w="med" len="med"/>
          </a:ln>
        </p:spPr>
        <p:txBody>
          <a:bodyPr wrap="square" tIns="137124" bIns="228540" rtlCol="0" anchor="ctr" anchorCtr="1">
            <a:noAutofit/>
          </a:bodyPr>
          <a:lstStyle/>
          <a:p>
            <a:pPr algn="ctr"/>
            <a:r>
              <a:rPr lang="en-US" sz="3999" dirty="0" smtClean="0">
                <a:solidFill>
                  <a:schemeClr val="accent6"/>
                </a:solidFill>
                <a:latin typeface="Arial"/>
                <a:cs typeface="Arial"/>
              </a:rPr>
              <a:t>AGENDA</a:t>
            </a:r>
          </a:p>
          <a:p>
            <a:pPr algn="ctr"/>
            <a:endParaRPr lang="en-US" sz="3999" dirty="0">
              <a:solidFill>
                <a:schemeClr val="accent6"/>
              </a:solidFill>
              <a:latin typeface="Arial"/>
              <a:cs typeface="Arial"/>
            </a:endParaRPr>
          </a:p>
          <a:p>
            <a:pPr algn="ctr"/>
            <a:endParaRPr lang="en-US" sz="3999" dirty="0" smtClean="0">
              <a:solidFill>
                <a:schemeClr val="accent6"/>
              </a:solidFill>
              <a:latin typeface="Arial"/>
              <a:cs typeface="Arial"/>
            </a:endParaRPr>
          </a:p>
          <a:p>
            <a:pPr algn="ctr"/>
            <a:endParaRPr lang="en-US" sz="3999" dirty="0">
              <a:solidFill>
                <a:schemeClr val="accent6"/>
              </a:solidFill>
              <a:latin typeface="Arial"/>
              <a:cs typeface="Arial"/>
            </a:endParaRPr>
          </a:p>
          <a:p>
            <a:pPr algn="ctr"/>
            <a:endParaRPr lang="en-US" sz="3999" dirty="0" smtClean="0">
              <a:solidFill>
                <a:schemeClr val="accent6"/>
              </a:solidFill>
              <a:latin typeface="Arial"/>
              <a:cs typeface="Arial"/>
            </a:endParaRPr>
          </a:p>
          <a:p>
            <a:pPr algn="ctr"/>
            <a:endParaRPr lang="en-US" sz="3999" dirty="0">
              <a:solidFill>
                <a:schemeClr val="accent6"/>
              </a:solidFill>
              <a:latin typeface="Arial"/>
              <a:cs typeface="Arial"/>
            </a:endParaRPr>
          </a:p>
          <a:p>
            <a:pPr algn="ctr"/>
            <a:endParaRPr lang="en-US" sz="3999" dirty="0">
              <a:solidFill>
                <a:schemeClr val="accent6"/>
              </a:solidFill>
              <a:latin typeface="Arial"/>
              <a:cs typeface="Arial"/>
            </a:endParaRPr>
          </a:p>
        </p:txBody>
      </p:sp>
      <p:sp>
        <p:nvSpPr>
          <p:cNvPr id="4" name="TextBox 3"/>
          <p:cNvSpPr txBox="1"/>
          <p:nvPr/>
        </p:nvSpPr>
        <p:spPr>
          <a:xfrm>
            <a:off x="6824216" y="2163138"/>
            <a:ext cx="4362450" cy="3139834"/>
          </a:xfrm>
          <a:prstGeom prst="rect">
            <a:avLst/>
          </a:prstGeom>
          <a:noFill/>
          <a:ln>
            <a:noFill/>
          </a:ln>
        </p:spPr>
        <p:txBody>
          <a:bodyPr wrap="square" rtlCol="0" anchor="ctr" anchorCtr="1">
            <a:spAutoFit/>
          </a:bodyPr>
          <a:lstStyle/>
          <a:p>
            <a:pPr marL="285750" indent="-285750">
              <a:lnSpc>
                <a:spcPts val="2400"/>
              </a:lnSpc>
              <a:buFont typeface="Arial" panose="020B0604020202020204" pitchFamily="34" charset="0"/>
              <a:buChar char="•"/>
            </a:pPr>
            <a:r>
              <a:rPr lang="en-US" dirty="0" smtClean="0">
                <a:solidFill>
                  <a:schemeClr val="bg1">
                    <a:lumMod val="95000"/>
                  </a:schemeClr>
                </a:solidFill>
              </a:rPr>
              <a:t>Introduction to the 3600 Series</a:t>
            </a:r>
          </a:p>
          <a:p>
            <a:pPr marL="285750" indent="-285750">
              <a:lnSpc>
                <a:spcPts val="2400"/>
              </a:lnSpc>
              <a:buFont typeface="Arial" panose="020B0604020202020204" pitchFamily="34" charset="0"/>
              <a:buChar char="•"/>
            </a:pPr>
            <a:r>
              <a:rPr lang="en-US" dirty="0" smtClean="0">
                <a:solidFill>
                  <a:schemeClr val="bg1">
                    <a:lumMod val="95000"/>
                  </a:schemeClr>
                </a:solidFill>
              </a:rPr>
              <a:t>3600 Series Features</a:t>
            </a:r>
          </a:p>
          <a:p>
            <a:pPr marL="285750" indent="-285750">
              <a:lnSpc>
                <a:spcPts val="2400"/>
              </a:lnSpc>
              <a:buFont typeface="Arial" panose="020B0604020202020204" pitchFamily="34" charset="0"/>
              <a:buChar char="•"/>
            </a:pPr>
            <a:r>
              <a:rPr lang="en-US" dirty="0" smtClean="0">
                <a:solidFill>
                  <a:schemeClr val="bg1">
                    <a:lumMod val="95000"/>
                  </a:schemeClr>
                </a:solidFill>
              </a:rPr>
              <a:t>Target Markets and Applications</a:t>
            </a:r>
          </a:p>
          <a:p>
            <a:pPr marL="285750" indent="-285750">
              <a:lnSpc>
                <a:spcPts val="2400"/>
              </a:lnSpc>
              <a:buFont typeface="Arial" panose="020B0604020202020204" pitchFamily="34" charset="0"/>
              <a:buChar char="•"/>
            </a:pPr>
            <a:r>
              <a:rPr lang="en-US" dirty="0" smtClean="0">
                <a:solidFill>
                  <a:schemeClr val="bg1">
                    <a:lumMod val="95000"/>
                  </a:schemeClr>
                </a:solidFill>
              </a:rPr>
              <a:t>Customer Engagement Questions </a:t>
            </a:r>
            <a:br>
              <a:rPr lang="en-US" dirty="0" smtClean="0">
                <a:solidFill>
                  <a:schemeClr val="bg1">
                    <a:lumMod val="95000"/>
                  </a:schemeClr>
                </a:solidFill>
              </a:rPr>
            </a:br>
            <a:r>
              <a:rPr lang="en-US" dirty="0" smtClean="0">
                <a:solidFill>
                  <a:schemeClr val="bg1">
                    <a:lumMod val="95000"/>
                  </a:schemeClr>
                </a:solidFill>
              </a:rPr>
              <a:t>and Handling Objections</a:t>
            </a:r>
          </a:p>
          <a:p>
            <a:pPr marL="285750" indent="-285750">
              <a:lnSpc>
                <a:spcPts val="2400"/>
              </a:lnSpc>
              <a:buFont typeface="Arial" panose="020B0604020202020204" pitchFamily="34" charset="0"/>
              <a:buChar char="•"/>
            </a:pPr>
            <a:r>
              <a:rPr lang="en-US" dirty="0" smtClean="0">
                <a:solidFill>
                  <a:schemeClr val="bg1">
                    <a:lumMod val="95000"/>
                  </a:schemeClr>
                </a:solidFill>
              </a:rPr>
              <a:t>Competitive Advantages</a:t>
            </a:r>
          </a:p>
          <a:p>
            <a:pPr marL="285750" indent="-285750">
              <a:lnSpc>
                <a:spcPts val="2400"/>
              </a:lnSpc>
              <a:buFont typeface="Arial" panose="020B0604020202020204" pitchFamily="34" charset="0"/>
              <a:buChar char="•"/>
            </a:pPr>
            <a:r>
              <a:rPr lang="en-US" dirty="0" smtClean="0">
                <a:solidFill>
                  <a:schemeClr val="bg1">
                    <a:lumMod val="95000"/>
                  </a:schemeClr>
                </a:solidFill>
              </a:rPr>
              <a:t>Upgrade Opportunities</a:t>
            </a:r>
          </a:p>
          <a:p>
            <a:pPr marL="285750" indent="-285750">
              <a:lnSpc>
                <a:spcPts val="2400"/>
              </a:lnSpc>
              <a:buFont typeface="Arial" panose="020B0604020202020204" pitchFamily="34" charset="0"/>
              <a:buChar char="•"/>
            </a:pPr>
            <a:r>
              <a:rPr lang="en-US" dirty="0" smtClean="0">
                <a:solidFill>
                  <a:schemeClr val="bg1">
                    <a:lumMod val="95000"/>
                  </a:schemeClr>
                </a:solidFill>
              </a:rPr>
              <a:t>Global Services</a:t>
            </a:r>
          </a:p>
          <a:p>
            <a:pPr marL="285750" indent="-285750">
              <a:lnSpc>
                <a:spcPts val="2400"/>
              </a:lnSpc>
              <a:buFont typeface="Arial" panose="020B0604020202020204" pitchFamily="34" charset="0"/>
              <a:buChar char="•"/>
            </a:pPr>
            <a:r>
              <a:rPr lang="en-US" dirty="0" smtClean="0">
                <a:solidFill>
                  <a:schemeClr val="bg1">
                    <a:lumMod val="95000"/>
                  </a:schemeClr>
                </a:solidFill>
              </a:rPr>
              <a:t>FAQs</a:t>
            </a:r>
          </a:p>
          <a:p>
            <a:pPr marL="285750" indent="-285750">
              <a:lnSpc>
                <a:spcPts val="2400"/>
              </a:lnSpc>
              <a:buFont typeface="Arial" panose="020B0604020202020204" pitchFamily="34" charset="0"/>
              <a:buChar char="•"/>
            </a:pPr>
            <a:r>
              <a:rPr lang="en-US" dirty="0" smtClean="0">
                <a:solidFill>
                  <a:schemeClr val="bg1">
                    <a:lumMod val="95000"/>
                  </a:schemeClr>
                </a:solidFill>
              </a:rPr>
              <a:t>Sales Tools and Resources</a:t>
            </a:r>
          </a:p>
        </p:txBody>
      </p:sp>
    </p:spTree>
    <p:extLst>
      <p:ext uri="{BB962C8B-B14F-4D97-AF65-F5344CB8AC3E}">
        <p14:creationId xmlns:p14="http://schemas.microsoft.com/office/powerpoint/2010/main" val="300391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 y="623924"/>
            <a:ext cx="12188825" cy="6234076"/>
          </a:xfrm>
          <a:prstGeom prst="rect">
            <a:avLst/>
          </a:prstGeom>
        </p:spPr>
      </p:pic>
      <p:sp>
        <p:nvSpPr>
          <p:cNvPr id="8" name="Content Placeholder 2"/>
          <p:cNvSpPr txBox="1">
            <a:spLocks/>
          </p:cNvSpPr>
          <p:nvPr/>
        </p:nvSpPr>
        <p:spPr>
          <a:xfrm>
            <a:off x="6269" y="608513"/>
            <a:ext cx="12182556" cy="1068552"/>
          </a:xfrm>
          <a:prstGeom prst="rect">
            <a:avLst/>
          </a:prstGeom>
          <a:solidFill>
            <a:schemeClr val="tx1">
              <a:alpha val="70000"/>
            </a:schemeClr>
          </a:solidFill>
        </p:spPr>
        <p:txBody>
          <a:bodyPr lIns="182880" tIns="182880" rIns="182880" bIns="182880" anchor="ctr"/>
          <a:lstStyle>
            <a:lvl1pPr marL="274320" indent="-228600" algn="l" defTabSz="914400" rtl="0" eaLnBrk="1" latinLnBrk="0" hangingPunct="1">
              <a:lnSpc>
                <a:spcPct val="95000"/>
              </a:lnSpc>
              <a:spcBef>
                <a:spcPts val="1800"/>
              </a:spcBef>
              <a:buClr>
                <a:schemeClr val="tx2"/>
              </a:buClr>
              <a:buSzPct val="90000"/>
              <a:buFont typeface="Wingdings" panose="05000000000000000000" pitchFamily="2" charset="2"/>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5000"/>
              </a:lnSpc>
              <a:spcBef>
                <a:spcPts val="500"/>
              </a:spcBef>
              <a:buClr>
                <a:schemeClr val="tx2"/>
              </a:buClr>
              <a:buSzPct val="9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5000"/>
              </a:lnSpc>
              <a:spcBef>
                <a:spcPts val="500"/>
              </a:spcBef>
              <a:buClr>
                <a:schemeClr val="tx2"/>
              </a:buClr>
              <a:buSzPct val="9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5000"/>
              </a:lnSpc>
              <a:spcBef>
                <a:spcPts val="500"/>
              </a:spcBef>
              <a:buClr>
                <a:schemeClr val="tx2"/>
              </a:buClr>
              <a:buSzPct val="9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5000"/>
              </a:lnSpc>
              <a:spcBef>
                <a:spcPts val="500"/>
              </a:spcBef>
              <a:buClr>
                <a:schemeClr val="tx2"/>
              </a:buClr>
              <a:buSzPct val="9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pPr marL="0" indent="0" algn="ctr">
              <a:lnSpc>
                <a:spcPct val="100000"/>
              </a:lnSpc>
              <a:spcAft>
                <a:spcPts val="1200"/>
              </a:spcAft>
              <a:buFont typeface="Wingdings" panose="05000000000000000000" pitchFamily="2" charset="2"/>
              <a:buNone/>
              <a:defRPr/>
            </a:pPr>
            <a:r>
              <a:rPr lang="en-US" altLang="en-US" sz="3600" b="1" spc="-60" dirty="0" smtClean="0">
                <a:solidFill>
                  <a:schemeClr val="bg1"/>
                </a:solidFill>
                <a:latin typeface="Arial" panose="020B0604020202020204" pitchFamily="34" charset="0"/>
                <a:cs typeface="Arial" panose="020B0604020202020204" pitchFamily="34" charset="0"/>
              </a:rPr>
              <a:t>Network Connect for Automation</a:t>
            </a:r>
            <a:endParaRPr lang="en-US" altLang="en-US" sz="3600" b="1" spc="-60" dirty="0">
              <a:solidFill>
                <a:srgbClr val="D9D9D9"/>
              </a:solidFill>
              <a:latin typeface="Arial" pitchFamily="34" charset="0"/>
              <a:cs typeface="Arial" pitchFamily="34" charset="0"/>
            </a:endParaRPr>
          </a:p>
        </p:txBody>
      </p:sp>
      <p:sp>
        <p:nvSpPr>
          <p:cNvPr id="9" name="Slide Number Placeholder 4"/>
          <p:cNvSpPr txBox="1">
            <a:spLocks/>
          </p:cNvSpPr>
          <p:nvPr/>
        </p:nvSpPr>
        <p:spPr bwMode="auto">
          <a:xfrm>
            <a:off x="11835907" y="6486526"/>
            <a:ext cx="352333"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smtClean="0">
                <a:solidFill>
                  <a:schemeClr val="bg1">
                    <a:lumMod val="85000"/>
                  </a:schemeClr>
                </a:solidFill>
                <a:ea typeface="Avenir Roman" charset="0"/>
                <a:cs typeface="Avenir Roman" charset="0"/>
              </a:rPr>
              <a:pPr algn="ctr" eaLnBrk="1" hangingPunct="1"/>
              <a:t>20</a:t>
            </a:fld>
            <a:endParaRPr lang="en-US" altLang="en-US" sz="800" dirty="0">
              <a:solidFill>
                <a:schemeClr val="bg1">
                  <a:lumMod val="85000"/>
                </a:schemeClr>
              </a:solidFill>
              <a:ea typeface="Avenir Roman" charset="0"/>
              <a:cs typeface="Avenir Roman" charset="0"/>
            </a:endParaRPr>
          </a:p>
        </p:txBody>
      </p:sp>
      <p:sp>
        <p:nvSpPr>
          <p:cNvPr id="10" name="Content Placeholder 2"/>
          <p:cNvSpPr txBox="1">
            <a:spLocks/>
          </p:cNvSpPr>
          <p:nvPr/>
        </p:nvSpPr>
        <p:spPr>
          <a:xfrm>
            <a:off x="429616" y="2117425"/>
            <a:ext cx="6499142" cy="4254169"/>
          </a:xfrm>
          <a:prstGeom prst="rect">
            <a:avLst/>
          </a:prstGeom>
          <a:solidFill>
            <a:schemeClr val="tx1"/>
          </a:solidFill>
        </p:spPr>
        <p:txBody>
          <a:bodyPr lIns="274320" tIns="274320" rIns="274320" bIns="274320" anchor="ctr"/>
          <a:lstStyle>
            <a:lvl1pPr marL="274320" indent="-228600" algn="l" defTabSz="914400" rtl="0" eaLnBrk="1" latinLnBrk="0" hangingPunct="1">
              <a:lnSpc>
                <a:spcPct val="95000"/>
              </a:lnSpc>
              <a:spcBef>
                <a:spcPts val="1800"/>
              </a:spcBef>
              <a:buClr>
                <a:schemeClr val="tx2"/>
              </a:buClr>
              <a:buSzPct val="90000"/>
              <a:buFont typeface="Wingdings" panose="05000000000000000000" pitchFamily="2" charset="2"/>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5000"/>
              </a:lnSpc>
              <a:spcBef>
                <a:spcPts val="500"/>
              </a:spcBef>
              <a:buClr>
                <a:schemeClr val="tx2"/>
              </a:buClr>
              <a:buSzPct val="9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5000"/>
              </a:lnSpc>
              <a:spcBef>
                <a:spcPts val="500"/>
              </a:spcBef>
              <a:buClr>
                <a:schemeClr val="tx2"/>
              </a:buClr>
              <a:buSzPct val="9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5000"/>
              </a:lnSpc>
              <a:spcBef>
                <a:spcPts val="500"/>
              </a:spcBef>
              <a:buClr>
                <a:schemeClr val="tx2"/>
              </a:buClr>
              <a:buSzPct val="9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5000"/>
              </a:lnSpc>
              <a:spcBef>
                <a:spcPts val="500"/>
              </a:spcBef>
              <a:buClr>
                <a:schemeClr val="tx2"/>
              </a:buClr>
              <a:buSzPct val="9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pPr marL="0" indent="0">
              <a:lnSpc>
                <a:spcPts val="2600"/>
              </a:lnSpc>
              <a:spcBef>
                <a:spcPts val="0"/>
              </a:spcBef>
              <a:spcAft>
                <a:spcPts val="2000"/>
              </a:spcAft>
              <a:buFont typeface="Arial" panose="020B0604020202020204" pitchFamily="34" charset="0"/>
              <a:buNone/>
              <a:defRPr/>
            </a:pPr>
            <a:r>
              <a:rPr lang="en-US" altLang="en-US" sz="2400" b="1" dirty="0" smtClean="0">
                <a:solidFill>
                  <a:schemeClr val="bg1"/>
                </a:solidFill>
                <a:latin typeface="Arial" pitchFamily="34" charset="0"/>
                <a:cs typeface="Arial" pitchFamily="34" charset="0"/>
              </a:rPr>
              <a:t>SEAMLESS CONNECTION</a:t>
            </a:r>
            <a:r>
              <a:rPr lang="en-US" altLang="en-US" b="1" dirty="0" smtClean="0">
                <a:solidFill>
                  <a:srgbClr val="FDC925"/>
                </a:solidFill>
                <a:latin typeface="Arial" pitchFamily="34" charset="0"/>
                <a:cs typeface="Arial" pitchFamily="34" charset="0"/>
              </a:rPr>
              <a:t/>
            </a:r>
            <a:br>
              <a:rPr lang="en-US" altLang="en-US" b="1" dirty="0" smtClean="0">
                <a:solidFill>
                  <a:srgbClr val="FDC925"/>
                </a:solidFill>
                <a:latin typeface="Arial" pitchFamily="34" charset="0"/>
                <a:cs typeface="Arial" pitchFamily="34" charset="0"/>
              </a:rPr>
            </a:br>
            <a:r>
              <a:rPr lang="en-US" altLang="en-US" dirty="0" smtClean="0">
                <a:solidFill>
                  <a:srgbClr val="FDC925"/>
                </a:solidFill>
                <a:latin typeface="Arial" pitchFamily="34" charset="0"/>
                <a:cs typeface="Arial" pitchFamily="34" charset="0"/>
              </a:rPr>
              <a:t>BETWEEN THE 3600 SERIES AND YOUR INDUSTRIAL ETHERNET NETWORK</a:t>
            </a:r>
          </a:p>
          <a:p>
            <a:pPr marL="574675" indent="0">
              <a:lnSpc>
                <a:spcPct val="100000"/>
              </a:lnSpc>
              <a:spcBef>
                <a:spcPts val="0"/>
              </a:spcBef>
              <a:spcAft>
                <a:spcPts val="1200"/>
              </a:spcAft>
              <a:buClr>
                <a:schemeClr val="accent6"/>
              </a:buClr>
              <a:buNone/>
              <a:defRPr/>
            </a:pPr>
            <a:r>
              <a:rPr lang="en-US" altLang="en-US" sz="1800" b="1" dirty="0" smtClean="0">
                <a:solidFill>
                  <a:srgbClr val="D9D9D9"/>
                </a:solidFill>
                <a:latin typeface="Arial" pitchFamily="34" charset="0"/>
                <a:cs typeface="Arial" pitchFamily="34" charset="0"/>
              </a:rPr>
              <a:t>No need for third-party conversion equipment</a:t>
            </a:r>
          </a:p>
          <a:p>
            <a:pPr marL="574675" indent="0">
              <a:lnSpc>
                <a:spcPct val="100000"/>
              </a:lnSpc>
              <a:spcBef>
                <a:spcPts val="0"/>
              </a:spcBef>
              <a:spcAft>
                <a:spcPts val="1200"/>
              </a:spcAft>
              <a:buClr>
                <a:schemeClr val="accent6"/>
              </a:buClr>
              <a:buNone/>
              <a:defRPr/>
            </a:pPr>
            <a:r>
              <a:rPr lang="en-US" altLang="en-US" sz="1800" b="1" dirty="0" smtClean="0">
                <a:solidFill>
                  <a:srgbClr val="D9D9D9"/>
                </a:solidFill>
                <a:latin typeface="Arial" pitchFamily="34" charset="0"/>
                <a:cs typeface="Arial" pitchFamily="34" charset="0"/>
              </a:rPr>
              <a:t>Creates a more secure data environment</a:t>
            </a:r>
          </a:p>
          <a:p>
            <a:pPr marL="574675" indent="0">
              <a:lnSpc>
                <a:spcPct val="100000"/>
              </a:lnSpc>
              <a:spcBef>
                <a:spcPts val="0"/>
              </a:spcBef>
              <a:spcAft>
                <a:spcPts val="1200"/>
              </a:spcAft>
              <a:buClr>
                <a:schemeClr val="accent6"/>
              </a:buClr>
              <a:buNone/>
              <a:defRPr/>
            </a:pPr>
            <a:r>
              <a:rPr lang="en-US" altLang="en-US" sz="1800" b="1" dirty="0" smtClean="0">
                <a:solidFill>
                  <a:srgbClr val="D9D9D9"/>
                </a:solidFill>
                <a:latin typeface="Arial" pitchFamily="34" charset="0"/>
                <a:cs typeface="Arial" pitchFamily="34" charset="0"/>
              </a:rPr>
              <a:t>Reduces complexity </a:t>
            </a:r>
          </a:p>
          <a:p>
            <a:pPr marL="574675" indent="0">
              <a:lnSpc>
                <a:spcPct val="100000"/>
              </a:lnSpc>
              <a:spcBef>
                <a:spcPts val="0"/>
              </a:spcBef>
              <a:spcAft>
                <a:spcPts val="1200"/>
              </a:spcAft>
              <a:buClr>
                <a:schemeClr val="accent6"/>
              </a:buClr>
              <a:buNone/>
              <a:defRPr/>
            </a:pPr>
            <a:r>
              <a:rPr lang="en-US" altLang="en-US" sz="1800" b="1" dirty="0" smtClean="0">
                <a:solidFill>
                  <a:srgbClr val="D9D9D9"/>
                </a:solidFill>
                <a:latin typeface="Arial" pitchFamily="34" charset="0"/>
                <a:cs typeface="Arial" pitchFamily="34" charset="0"/>
              </a:rPr>
              <a:t>Eliminates a point of failure</a:t>
            </a:r>
            <a:endParaRPr lang="en-US" altLang="en-US" sz="1800" b="1" dirty="0">
              <a:solidFill>
                <a:srgbClr val="D9D9D9"/>
              </a:solidFill>
              <a:latin typeface="Arial" pitchFamily="34" charset="0"/>
              <a:cs typeface="Arial" pitchFamily="34" charset="0"/>
            </a:endParaRPr>
          </a:p>
          <a:p>
            <a:pPr marL="574675" indent="0">
              <a:lnSpc>
                <a:spcPct val="100000"/>
              </a:lnSpc>
              <a:spcBef>
                <a:spcPts val="0"/>
              </a:spcBef>
              <a:spcAft>
                <a:spcPts val="1200"/>
              </a:spcAft>
              <a:buClr>
                <a:schemeClr val="accent6"/>
              </a:buClr>
              <a:buNone/>
              <a:defRPr/>
            </a:pPr>
            <a:r>
              <a:rPr lang="en-US" altLang="en-US" sz="1800" b="1" dirty="0" smtClean="0">
                <a:solidFill>
                  <a:srgbClr val="D9D9D9"/>
                </a:solidFill>
                <a:latin typeface="Arial" pitchFamily="34" charset="0"/>
                <a:cs typeface="Arial" pitchFamily="34" charset="0"/>
              </a:rPr>
              <a:t>Compatible with every 3600 Series scanner</a:t>
            </a:r>
          </a:p>
        </p:txBody>
      </p:sp>
      <p:grpSp>
        <p:nvGrpSpPr>
          <p:cNvPr id="11" name="Group 10"/>
          <p:cNvGrpSpPr/>
          <p:nvPr/>
        </p:nvGrpSpPr>
        <p:grpSpPr>
          <a:xfrm>
            <a:off x="787619" y="3888018"/>
            <a:ext cx="272697" cy="1973182"/>
            <a:chOff x="364273" y="3387683"/>
            <a:chExt cx="272697" cy="1973182"/>
          </a:xfrm>
        </p:grpSpPr>
        <p:sp>
          <p:nvSpPr>
            <p:cNvPr id="21" name="Rectangle 20"/>
            <p:cNvSpPr/>
            <p:nvPr/>
          </p:nvSpPr>
          <p:spPr bwMode="auto">
            <a:xfrm>
              <a:off x="364273" y="3387683"/>
              <a:ext cx="272697" cy="268345"/>
            </a:xfrm>
            <a:prstGeom prst="rect">
              <a:avLst/>
            </a:prstGeom>
            <a:solidFill>
              <a:srgbClr val="FFFFFF">
                <a:alpha val="28000"/>
              </a:srgb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eaLnBrk="1" hangingPunct="1">
                <a:defRPr/>
              </a:pPr>
              <a:endParaRPr lang="en-US" dirty="0">
                <a:solidFill>
                  <a:schemeClr val="tx1"/>
                </a:solidFill>
                <a:ea typeface="MS PGothic" pitchFamily="34" charset="-128"/>
                <a:cs typeface="MS PGothic" pitchFamily="34" charset="-128"/>
                <a:sym typeface="Arial" pitchFamily="-100" charset="0"/>
              </a:endParaRPr>
            </a:p>
          </p:txBody>
        </p:sp>
        <p:sp>
          <p:nvSpPr>
            <p:cNvPr id="22" name="Rectangle 21"/>
            <p:cNvSpPr/>
            <p:nvPr/>
          </p:nvSpPr>
          <p:spPr bwMode="auto">
            <a:xfrm>
              <a:off x="364273" y="4666310"/>
              <a:ext cx="272697" cy="268345"/>
            </a:xfrm>
            <a:prstGeom prst="rect">
              <a:avLst/>
            </a:prstGeom>
            <a:solidFill>
              <a:srgbClr val="FFFFFF">
                <a:alpha val="28000"/>
              </a:srgb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eaLnBrk="1" hangingPunct="1">
                <a:defRPr/>
              </a:pPr>
              <a:endParaRPr lang="en-US" dirty="0">
                <a:solidFill>
                  <a:schemeClr val="tx1"/>
                </a:solidFill>
                <a:ea typeface="MS PGothic" pitchFamily="34" charset="-128"/>
                <a:cs typeface="MS PGothic" pitchFamily="34" charset="-128"/>
                <a:sym typeface="Arial" pitchFamily="-100" charset="0"/>
              </a:endParaRPr>
            </a:p>
          </p:txBody>
        </p:sp>
        <p:sp>
          <p:nvSpPr>
            <p:cNvPr id="23" name="Rectangle 22"/>
            <p:cNvSpPr/>
            <p:nvPr/>
          </p:nvSpPr>
          <p:spPr bwMode="auto">
            <a:xfrm>
              <a:off x="364273" y="3813892"/>
              <a:ext cx="272697" cy="268345"/>
            </a:xfrm>
            <a:prstGeom prst="rect">
              <a:avLst/>
            </a:prstGeom>
            <a:solidFill>
              <a:srgbClr val="FFFFFF">
                <a:alpha val="28000"/>
              </a:srgb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eaLnBrk="1" hangingPunct="1">
                <a:defRPr/>
              </a:pPr>
              <a:endParaRPr lang="en-US" dirty="0">
                <a:solidFill>
                  <a:schemeClr val="tx1"/>
                </a:solidFill>
                <a:ea typeface="MS PGothic" pitchFamily="34" charset="-128"/>
                <a:cs typeface="MS PGothic" pitchFamily="34" charset="-128"/>
                <a:sym typeface="Arial" pitchFamily="-100" charset="0"/>
              </a:endParaRPr>
            </a:p>
          </p:txBody>
        </p:sp>
        <p:sp>
          <p:nvSpPr>
            <p:cNvPr id="24" name="Rectangle 23"/>
            <p:cNvSpPr/>
            <p:nvPr/>
          </p:nvSpPr>
          <p:spPr bwMode="auto">
            <a:xfrm>
              <a:off x="364273" y="4240101"/>
              <a:ext cx="272697" cy="268345"/>
            </a:xfrm>
            <a:prstGeom prst="rect">
              <a:avLst/>
            </a:prstGeom>
            <a:solidFill>
              <a:srgbClr val="FFFFFF">
                <a:alpha val="28000"/>
              </a:srgb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eaLnBrk="1" hangingPunct="1">
                <a:defRPr/>
              </a:pPr>
              <a:endParaRPr lang="en-US" dirty="0">
                <a:solidFill>
                  <a:schemeClr val="tx1"/>
                </a:solidFill>
                <a:ea typeface="MS PGothic" pitchFamily="34" charset="-128"/>
                <a:cs typeface="MS PGothic" pitchFamily="34" charset="-128"/>
                <a:sym typeface="Arial" pitchFamily="-100" charset="0"/>
              </a:endParaRPr>
            </a:p>
          </p:txBody>
        </p:sp>
        <p:sp>
          <p:nvSpPr>
            <p:cNvPr id="25" name="Rectangle 24"/>
            <p:cNvSpPr/>
            <p:nvPr/>
          </p:nvSpPr>
          <p:spPr bwMode="auto">
            <a:xfrm>
              <a:off x="364273" y="5092520"/>
              <a:ext cx="272697" cy="268345"/>
            </a:xfrm>
            <a:prstGeom prst="rect">
              <a:avLst/>
            </a:prstGeom>
            <a:solidFill>
              <a:srgbClr val="FFFFFF">
                <a:alpha val="28000"/>
              </a:srgbClr>
            </a:solidFill>
            <a:ln>
              <a:noFill/>
            </a:ln>
            <a:effectLst/>
          </p:spPr>
          <p:style>
            <a:lnRef idx="1">
              <a:schemeClr val="accent2"/>
            </a:lnRef>
            <a:fillRef idx="3">
              <a:schemeClr val="accent2"/>
            </a:fillRef>
            <a:effectRef idx="2">
              <a:schemeClr val="accent2"/>
            </a:effectRef>
            <a:fontRef idx="minor">
              <a:schemeClr val="lt1"/>
            </a:fontRef>
          </p:style>
          <p:txBody>
            <a:bodyPr anchor="ctr"/>
            <a:lstStyle/>
            <a:p>
              <a:pPr algn="ctr" eaLnBrk="1" hangingPunct="1">
                <a:defRPr/>
              </a:pPr>
              <a:endParaRPr lang="en-US" dirty="0">
                <a:solidFill>
                  <a:schemeClr val="tx1"/>
                </a:solidFill>
                <a:ea typeface="MS PGothic" pitchFamily="34" charset="-128"/>
                <a:cs typeface="MS PGothic" pitchFamily="34" charset="-128"/>
                <a:sym typeface="Arial" pitchFamily="-100" charset="0"/>
              </a:endParaRPr>
            </a:p>
          </p:txBody>
        </p:sp>
      </p:grpSp>
    </p:spTree>
    <p:extLst>
      <p:ext uri="{BB962C8B-B14F-4D97-AF65-F5344CB8AC3E}">
        <p14:creationId xmlns:p14="http://schemas.microsoft.com/office/powerpoint/2010/main" val="626219195"/>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bk object 16"/>
          <p:cNvSpPr/>
          <p:nvPr/>
        </p:nvSpPr>
        <p:spPr>
          <a:xfrm>
            <a:off x="253" y="683845"/>
            <a:ext cx="12188572" cy="6174156"/>
          </a:xfrm>
          <a:prstGeom prst="rect">
            <a:avLst/>
          </a:prstGeom>
          <a:blipFill>
            <a:blip r:embed="rId3" cstate="print"/>
            <a:stretch>
              <a:fillRect/>
            </a:stretch>
          </a:blipFill>
          <a:effectLst/>
        </p:spPr>
        <p:txBody>
          <a:bodyPr wrap="square" lIns="0" tIns="0" rIns="0" bIns="0" rtlCol="0"/>
          <a:lstStyle/>
          <a:p>
            <a:endParaRPr/>
          </a:p>
        </p:txBody>
      </p:sp>
      <p:pic>
        <p:nvPicPr>
          <p:cNvPr id="5" name="Picture 4" descr="DNA_Yellow_APPdev_ 2.png"/>
          <p:cNvPicPr>
            <a:picLocks noChangeAspect="1"/>
          </p:cNvPicPr>
          <p:nvPr/>
        </p:nvPicPr>
        <p:blipFill>
          <a:blip r:embed="rId4"/>
          <a:srcRect l="5639"/>
          <a:stretch>
            <a:fillRect/>
          </a:stretch>
        </p:blipFill>
        <p:spPr>
          <a:xfrm flipH="1">
            <a:off x="3396903" y="686479"/>
            <a:ext cx="8410896" cy="6157233"/>
          </a:xfrm>
          <a:prstGeom prst="rect">
            <a:avLst/>
          </a:prstGeom>
        </p:spPr>
      </p:pic>
      <p:sp>
        <p:nvSpPr>
          <p:cNvPr id="6" name="object 2"/>
          <p:cNvSpPr/>
          <p:nvPr/>
        </p:nvSpPr>
        <p:spPr>
          <a:xfrm flipH="1">
            <a:off x="-21072" y="683845"/>
            <a:ext cx="7470934" cy="6204858"/>
          </a:xfrm>
          <a:prstGeom prst="rect">
            <a:avLst/>
          </a:prstGeom>
          <a:blipFill>
            <a:blip r:embed="rId5" cstate="print"/>
            <a:stretch>
              <a:fillRect/>
            </a:stretch>
          </a:blipFill>
        </p:spPr>
        <p:txBody>
          <a:bodyPr wrap="square" lIns="0" tIns="0" rIns="0" bIns="0" rtlCol="0"/>
          <a:lstStyle/>
          <a:p>
            <a:endParaRPr/>
          </a:p>
        </p:txBody>
      </p:sp>
      <p:sp>
        <p:nvSpPr>
          <p:cNvPr id="9" name="TextBox 8"/>
          <p:cNvSpPr txBox="1"/>
          <p:nvPr/>
        </p:nvSpPr>
        <p:spPr>
          <a:xfrm>
            <a:off x="860631" y="1194958"/>
            <a:ext cx="7331402" cy="1529051"/>
          </a:xfrm>
          <a:prstGeom prst="rect">
            <a:avLst/>
          </a:prstGeom>
          <a:noFill/>
        </p:spPr>
        <p:txBody>
          <a:bodyPr wrap="square" rtlCol="0">
            <a:spAutoFit/>
          </a:bodyPr>
          <a:lstStyle/>
          <a:p>
            <a:pPr>
              <a:lnSpc>
                <a:spcPts val="3740"/>
              </a:lnSpc>
            </a:pPr>
            <a:r>
              <a:rPr lang="en-US" sz="3200" b="1" cap="all" dirty="0" smtClean="0">
                <a:latin typeface="Arial"/>
                <a:cs typeface="Arial"/>
              </a:rPr>
              <a:t>Introducing DATACAPTURE DNA. Because what’s inside your SCANNER matters.</a:t>
            </a:r>
            <a:endParaRPr lang="en-US" sz="3200" b="1" cap="all" dirty="0">
              <a:latin typeface="Arial"/>
              <a:cs typeface="Arial"/>
            </a:endParaRPr>
          </a:p>
        </p:txBody>
      </p:sp>
      <p:sp>
        <p:nvSpPr>
          <p:cNvPr id="10" name="Slide Number Placeholder 4"/>
          <p:cNvSpPr txBox="1">
            <a:spLocks/>
          </p:cNvSpPr>
          <p:nvPr/>
        </p:nvSpPr>
        <p:spPr bwMode="auto">
          <a:xfrm>
            <a:off x="11817350" y="6486525"/>
            <a:ext cx="352425" cy="365125"/>
          </a:xfrm>
          <a:prstGeom prst="rect">
            <a:avLst/>
          </a:prstGeom>
          <a:noFill/>
          <a:ln w="9525">
            <a:noFill/>
            <a:miter lim="800000"/>
            <a:headEnd/>
            <a:tailEnd/>
          </a:ln>
        </p:spPr>
        <p:txBody>
          <a:bodyPr anchor="ctr">
            <a:prstTxWarp prst="textNoShape">
              <a:avLst/>
            </a:prstTxWarp>
          </a:bodyPr>
          <a:lstStyle/>
          <a:p>
            <a:pPr algn="ctr" defTabSz="457200"/>
            <a:fld id="{CB46092C-AC9F-0743-8936-802785C06FFB}" type="slidenum">
              <a:rPr lang="en-US" sz="800">
                <a:sym typeface="Arial" pitchFamily="4" charset="0"/>
              </a:rPr>
              <a:pPr algn="ctr" defTabSz="457200"/>
              <a:t>21</a:t>
            </a:fld>
            <a:endParaRPr lang="en-US" sz="800" dirty="0">
              <a:sym typeface="Arial" pitchFamily="4" charset="0"/>
            </a:endParaRPr>
          </a:p>
        </p:txBody>
      </p:sp>
      <p:grpSp>
        <p:nvGrpSpPr>
          <p:cNvPr id="11" name="Group 10"/>
          <p:cNvGrpSpPr/>
          <p:nvPr/>
        </p:nvGrpSpPr>
        <p:grpSpPr>
          <a:xfrm>
            <a:off x="707519" y="3038928"/>
            <a:ext cx="7147754" cy="3066143"/>
            <a:chOff x="707519" y="3038928"/>
            <a:chExt cx="7147754" cy="3066143"/>
          </a:xfrm>
          <a:solidFill>
            <a:schemeClr val="accent6"/>
          </a:solidFill>
          <a:effectLst>
            <a:outerShdw blurRad="165100" dist="63500" dir="2700000">
              <a:srgbClr val="000000">
                <a:alpha val="43000"/>
              </a:srgbClr>
            </a:outerShdw>
          </a:effectLst>
        </p:grpSpPr>
        <p:sp>
          <p:nvSpPr>
            <p:cNvPr id="12" name="Rectangle 11"/>
            <p:cNvSpPr/>
            <p:nvPr/>
          </p:nvSpPr>
          <p:spPr>
            <a:xfrm>
              <a:off x="707519" y="3038928"/>
              <a:ext cx="7147754" cy="3066143"/>
            </a:xfrm>
            <a:prstGeom prst="rect">
              <a:avLst/>
            </a:prstGeom>
            <a:grp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3" name="Rectangle 12"/>
            <p:cNvSpPr/>
            <p:nvPr/>
          </p:nvSpPr>
          <p:spPr>
            <a:xfrm>
              <a:off x="1007034" y="3227735"/>
              <a:ext cx="6787419" cy="738664"/>
            </a:xfrm>
            <a:prstGeom prst="rect">
              <a:avLst/>
            </a:prstGeom>
            <a:grpFill/>
          </p:spPr>
          <p:txBody>
            <a:bodyPr wrap="square">
              <a:spAutoFit/>
            </a:bodyPr>
            <a:lstStyle/>
            <a:p>
              <a:pPr lvl="0"/>
              <a:r>
                <a:rPr lang="en-US" sz="4200" dirty="0" smtClean="0"/>
                <a:t>What is </a:t>
              </a:r>
              <a:r>
                <a:rPr lang="en-US" sz="4200" dirty="0" err="1" smtClean="0"/>
                <a:t>DataCapture</a:t>
              </a:r>
              <a:r>
                <a:rPr lang="en-US" sz="4200" dirty="0" smtClean="0"/>
                <a:t> DNA?</a:t>
              </a:r>
            </a:p>
          </p:txBody>
        </p:sp>
        <p:sp>
          <p:nvSpPr>
            <p:cNvPr id="14" name="Rectangle 13"/>
            <p:cNvSpPr/>
            <p:nvPr/>
          </p:nvSpPr>
          <p:spPr>
            <a:xfrm>
              <a:off x="1008255" y="4136468"/>
              <a:ext cx="6546281" cy="1323439"/>
            </a:xfrm>
            <a:prstGeom prst="rect">
              <a:avLst/>
            </a:prstGeom>
            <a:grpFill/>
          </p:spPr>
          <p:txBody>
            <a:bodyPr wrap="square">
              <a:spAutoFit/>
            </a:bodyPr>
            <a:lstStyle/>
            <a:p>
              <a:pPr lvl="0">
                <a:lnSpc>
                  <a:spcPts val="2360"/>
                </a:lnSpc>
              </a:pPr>
              <a:r>
                <a:rPr lang="en-US" dirty="0" smtClean="0"/>
                <a:t>The genetic code that simplifies the entire Zebra scanning experience. The result is innovation-driven performance that not only makes our data capture devices the best in the industry, but also the easiest. </a:t>
              </a:r>
            </a:p>
          </p:txBody>
        </p:sp>
      </p:grpSp>
      <p:pic>
        <p:nvPicPr>
          <p:cNvPr id="15" name="Picture 14"/>
          <p:cNvPicPr>
            <a:picLocks noChangeAspect="1"/>
          </p:cNvPicPr>
          <p:nvPr/>
        </p:nvPicPr>
        <p:blipFill rotWithShape="1">
          <a:blip r:embed="rId6" cstate="print">
            <a:extLst>
              <a:ext uri="{28A0092B-C50C-407E-A947-70E740481C1C}">
                <a14:useLocalDpi xmlns:a14="http://schemas.microsoft.com/office/drawing/2010/main" val="0"/>
              </a:ext>
            </a:extLst>
          </a:blip>
          <a:srcRect b="53"/>
          <a:stretch/>
        </p:blipFill>
        <p:spPr>
          <a:xfrm rot="21006049">
            <a:off x="7234530" y="2605518"/>
            <a:ext cx="5399174" cy="3823994"/>
          </a:xfrm>
          <a:prstGeom prst="rect">
            <a:avLst/>
          </a:prstGeom>
        </p:spPr>
      </p:pic>
    </p:spTree>
    <p:extLst>
      <p:ext uri="{BB962C8B-B14F-4D97-AF65-F5344CB8AC3E}">
        <p14:creationId xmlns:p14="http://schemas.microsoft.com/office/powerpoint/2010/main" val="239302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bk object 16"/>
          <p:cNvSpPr/>
          <p:nvPr/>
        </p:nvSpPr>
        <p:spPr>
          <a:xfrm>
            <a:off x="-4474" y="657783"/>
            <a:ext cx="12198096" cy="6221380"/>
          </a:xfrm>
          <a:prstGeom prst="rect">
            <a:avLst/>
          </a:prstGeom>
          <a:blipFill>
            <a:blip r:embed="rId2" cstate="print"/>
            <a:stretch>
              <a:fillRect/>
            </a:stretch>
          </a:blipFill>
        </p:spPr>
        <p:txBody>
          <a:bodyPr wrap="square" lIns="0" tIns="0" rIns="0" bIns="0" rtlCol="0"/>
          <a:lstStyle/>
          <a:p>
            <a:r>
              <a:rPr lang="en-US" sz="1799" dirty="0"/>
              <a:t> </a:t>
            </a:r>
            <a:endParaRPr sz="1799" dirty="0"/>
          </a:p>
        </p:txBody>
      </p:sp>
      <p:sp>
        <p:nvSpPr>
          <p:cNvPr id="41" name="bk object 16"/>
          <p:cNvSpPr/>
          <p:nvPr/>
        </p:nvSpPr>
        <p:spPr>
          <a:xfrm>
            <a:off x="-1" y="2851132"/>
            <a:ext cx="12185398" cy="735072"/>
          </a:xfrm>
          <a:prstGeom prst="rect">
            <a:avLst/>
          </a:prstGeom>
          <a:solidFill>
            <a:schemeClr val="accent4"/>
          </a:solidFill>
        </p:spPr>
        <p:txBody>
          <a:bodyPr wrap="square" lIns="0" tIns="0" rIns="0" bIns="0" rtlCol="0"/>
          <a:lstStyle/>
          <a:p>
            <a:r>
              <a:rPr lang="en-US" sz="1799" dirty="0">
                <a:solidFill>
                  <a:srgbClr val="FFFFFF"/>
                </a:solidFill>
              </a:rPr>
              <a:t> </a:t>
            </a:r>
            <a:endParaRPr sz="1799" dirty="0">
              <a:solidFill>
                <a:srgbClr val="FFFFFF"/>
              </a:solidFill>
            </a:endParaRPr>
          </a:p>
        </p:txBody>
      </p:sp>
      <p:sp>
        <p:nvSpPr>
          <p:cNvPr id="11" name="Content Placeholder 2"/>
          <p:cNvSpPr txBox="1">
            <a:spLocks/>
          </p:cNvSpPr>
          <p:nvPr/>
        </p:nvSpPr>
        <p:spPr>
          <a:xfrm>
            <a:off x="6393850" y="1077096"/>
            <a:ext cx="5269815" cy="1743679"/>
          </a:xfrm>
          <a:prstGeom prst="rect">
            <a:avLst/>
          </a:prstGeom>
        </p:spPr>
        <p:txBody>
          <a:bodyPr/>
          <a:lstStyle/>
          <a:p>
            <a:pPr>
              <a:lnSpc>
                <a:spcPts val="2600"/>
              </a:lnSpc>
            </a:pPr>
            <a:r>
              <a:rPr lang="en-US" sz="2000" b="1" dirty="0"/>
              <a:t>With </a:t>
            </a:r>
            <a:r>
              <a:rPr lang="en-US" sz="2000" b="1" dirty="0" err="1"/>
              <a:t>DataCapture</a:t>
            </a:r>
            <a:r>
              <a:rPr lang="en-US" sz="2000" b="1" dirty="0"/>
              <a:t> DNA, you get new features and capabilities that not only make Zebra </a:t>
            </a:r>
            <a:r>
              <a:rPr lang="en-US" sz="2000" b="1" dirty="0" smtClean="0"/>
              <a:t>data </a:t>
            </a:r>
            <a:r>
              <a:rPr lang="en-US" sz="2000" b="1" dirty="0"/>
              <a:t>capture devices the </a:t>
            </a:r>
            <a:r>
              <a:rPr lang="en-US" sz="2000" b="1" dirty="0" smtClean="0"/>
              <a:t/>
            </a:r>
            <a:br>
              <a:rPr lang="en-US" sz="2000" b="1" dirty="0" smtClean="0"/>
            </a:br>
            <a:r>
              <a:rPr lang="en-US" sz="2000" b="1" dirty="0" smtClean="0"/>
              <a:t>best </a:t>
            </a:r>
            <a:r>
              <a:rPr lang="en-US" sz="2000" b="1" dirty="0"/>
              <a:t>in the industry, but also the easiest. </a:t>
            </a:r>
            <a:endParaRPr lang="en-US" sz="1999" b="1" dirty="0">
              <a:latin typeface="Arial"/>
              <a:cs typeface="Arial"/>
              <a:sym typeface="Arial" pitchFamily="4" charset="0"/>
            </a:endParaRPr>
          </a:p>
        </p:txBody>
      </p:sp>
      <p:sp>
        <p:nvSpPr>
          <p:cNvPr id="3" name="TextBox 2"/>
          <p:cNvSpPr txBox="1"/>
          <p:nvPr/>
        </p:nvSpPr>
        <p:spPr>
          <a:xfrm>
            <a:off x="277959" y="3036461"/>
            <a:ext cx="2513506" cy="338466"/>
          </a:xfrm>
          <a:prstGeom prst="rect">
            <a:avLst/>
          </a:prstGeom>
          <a:noFill/>
        </p:spPr>
        <p:txBody>
          <a:bodyPr wrap="square" rtlCol="0">
            <a:spAutoFit/>
          </a:bodyPr>
          <a:lstStyle/>
          <a:p>
            <a:pPr algn="ctr"/>
            <a:r>
              <a:rPr lang="en-US" sz="1600" b="1" dirty="0" smtClean="0">
                <a:solidFill>
                  <a:srgbClr val="FFFFFF"/>
                </a:solidFill>
              </a:rPr>
              <a:t>PRODUCTIVITY </a:t>
            </a:r>
            <a:r>
              <a:rPr lang="en-US" sz="1600" b="1" dirty="0">
                <a:solidFill>
                  <a:srgbClr val="FFFFFF"/>
                </a:solidFill>
              </a:rPr>
              <a:t>TOOLS</a:t>
            </a:r>
          </a:p>
        </p:txBody>
      </p:sp>
      <p:sp>
        <p:nvSpPr>
          <p:cNvPr id="4" name="TextBox 3"/>
          <p:cNvSpPr txBox="1"/>
          <p:nvPr/>
        </p:nvSpPr>
        <p:spPr>
          <a:xfrm>
            <a:off x="832581" y="3678444"/>
            <a:ext cx="2282943" cy="2831544"/>
          </a:xfrm>
          <a:prstGeom prst="rect">
            <a:avLst/>
          </a:prstGeom>
          <a:noFill/>
        </p:spPr>
        <p:txBody>
          <a:bodyPr wrap="square" rtlCol="0">
            <a:spAutoFit/>
          </a:bodyPr>
          <a:lstStyle/>
          <a:p>
            <a:pPr>
              <a:spcAft>
                <a:spcPts val="1500"/>
              </a:spcAft>
            </a:pPr>
            <a:r>
              <a:rPr lang="en-US" sz="1600" dirty="0" smtClean="0"/>
              <a:t>Intelligent Document Capture</a:t>
            </a:r>
          </a:p>
          <a:p>
            <a:pPr>
              <a:spcAft>
                <a:spcPts val="1500"/>
              </a:spcAft>
            </a:pPr>
            <a:r>
              <a:rPr lang="en-US" sz="1600" dirty="0" smtClean="0"/>
              <a:t>Multi-Code Data Formatting</a:t>
            </a:r>
          </a:p>
          <a:p>
            <a:pPr>
              <a:spcAft>
                <a:spcPts val="1500"/>
              </a:spcAft>
            </a:pPr>
            <a:r>
              <a:rPr lang="en-US" sz="1600" dirty="0" smtClean="0"/>
              <a:t>Preferred Symbol</a:t>
            </a:r>
          </a:p>
          <a:p>
            <a:pPr>
              <a:spcAft>
                <a:spcPts val="1500"/>
              </a:spcAft>
            </a:pPr>
            <a:r>
              <a:rPr lang="en-US" sz="1600" dirty="0" smtClean="0"/>
              <a:t>PRZM Intelligent Imaging</a:t>
            </a:r>
          </a:p>
          <a:p>
            <a:pPr>
              <a:spcAft>
                <a:spcPts val="1500"/>
              </a:spcAft>
            </a:pPr>
            <a:r>
              <a:rPr lang="en-US" sz="1600" dirty="0" smtClean="0"/>
              <a:t>Wi-Fi Friendly Mode</a:t>
            </a:r>
            <a:endParaRPr lang="en-US" sz="1600" dirty="0"/>
          </a:p>
        </p:txBody>
      </p:sp>
      <p:grpSp>
        <p:nvGrpSpPr>
          <p:cNvPr id="16" name="Group 15"/>
          <p:cNvGrpSpPr/>
          <p:nvPr/>
        </p:nvGrpSpPr>
        <p:grpSpPr>
          <a:xfrm>
            <a:off x="3155788" y="2985662"/>
            <a:ext cx="2831708" cy="2153503"/>
            <a:chOff x="5774254" y="1985658"/>
            <a:chExt cx="2832444" cy="2154061"/>
          </a:xfrm>
        </p:grpSpPr>
        <p:sp>
          <p:nvSpPr>
            <p:cNvPr id="5" name="TextBox 4"/>
            <p:cNvSpPr txBox="1"/>
            <p:nvPr/>
          </p:nvSpPr>
          <p:spPr>
            <a:xfrm>
              <a:off x="5774254" y="1985658"/>
              <a:ext cx="2778064" cy="400641"/>
            </a:xfrm>
            <a:prstGeom prst="rect">
              <a:avLst/>
            </a:prstGeom>
            <a:noFill/>
          </p:spPr>
          <p:txBody>
            <a:bodyPr wrap="square" rtlCol="0">
              <a:spAutoFit/>
            </a:bodyPr>
            <a:lstStyle/>
            <a:p>
              <a:pPr algn="ctr">
                <a:lnSpc>
                  <a:spcPts val="2520"/>
                </a:lnSpc>
              </a:pPr>
              <a:r>
                <a:rPr lang="en-US" sz="1600" b="1" dirty="0" smtClean="0">
                  <a:solidFill>
                    <a:srgbClr val="FFFFFF"/>
                  </a:solidFill>
                </a:rPr>
                <a:t>MANAGEMENT </a:t>
              </a:r>
              <a:r>
                <a:rPr lang="en-US" sz="1600" b="1" dirty="0">
                  <a:solidFill>
                    <a:srgbClr val="FFFFFF"/>
                  </a:solidFill>
                </a:rPr>
                <a:t>TOOLS</a:t>
              </a:r>
            </a:p>
          </p:txBody>
        </p:sp>
        <p:sp>
          <p:nvSpPr>
            <p:cNvPr id="8" name="TextBox 7"/>
            <p:cNvSpPr txBox="1"/>
            <p:nvPr/>
          </p:nvSpPr>
          <p:spPr>
            <a:xfrm>
              <a:off x="6264882" y="2712890"/>
              <a:ext cx="2341816" cy="1426829"/>
            </a:xfrm>
            <a:prstGeom prst="rect">
              <a:avLst/>
            </a:prstGeom>
            <a:noFill/>
          </p:spPr>
          <p:txBody>
            <a:bodyPr wrap="square" rtlCol="0">
              <a:spAutoFit/>
            </a:bodyPr>
            <a:lstStyle/>
            <a:p>
              <a:pPr marL="57150">
                <a:lnSpc>
                  <a:spcPts val="2520"/>
                </a:lnSpc>
                <a:spcAft>
                  <a:spcPts val="1500"/>
                </a:spcAft>
              </a:pPr>
              <a:r>
                <a:rPr lang="en-US" sz="1600" dirty="0" smtClean="0"/>
                <a:t>123Scan</a:t>
              </a:r>
              <a:endParaRPr lang="en-US" sz="1600" dirty="0"/>
            </a:p>
            <a:p>
              <a:pPr marL="57150">
                <a:lnSpc>
                  <a:spcPts val="2520"/>
                </a:lnSpc>
                <a:spcAft>
                  <a:spcPts val="1500"/>
                </a:spcAft>
              </a:pPr>
              <a:r>
                <a:rPr lang="en-US" sz="1600" dirty="0" err="1" smtClean="0"/>
                <a:t>PowerPrecision</a:t>
              </a:r>
              <a:r>
                <a:rPr lang="en-US" sz="1600" dirty="0" smtClean="0"/>
                <a:t>+</a:t>
              </a:r>
              <a:endParaRPr lang="en-US" sz="1600" dirty="0"/>
            </a:p>
            <a:p>
              <a:pPr marL="57150">
                <a:lnSpc>
                  <a:spcPts val="2520"/>
                </a:lnSpc>
                <a:spcAft>
                  <a:spcPts val="1500"/>
                </a:spcAft>
              </a:pPr>
              <a:r>
                <a:rPr lang="en-US" sz="1600" dirty="0" smtClean="0"/>
                <a:t>Remote Management</a:t>
              </a:r>
              <a:endParaRPr lang="en-US" sz="1600" dirty="0"/>
            </a:p>
          </p:txBody>
        </p:sp>
      </p:grpSp>
      <p:grpSp>
        <p:nvGrpSpPr>
          <p:cNvPr id="13" name="Group 12"/>
          <p:cNvGrpSpPr/>
          <p:nvPr/>
        </p:nvGrpSpPr>
        <p:grpSpPr>
          <a:xfrm>
            <a:off x="6115689" y="2980488"/>
            <a:ext cx="2982236" cy="1644623"/>
            <a:chOff x="5592358" y="4241362"/>
            <a:chExt cx="2983012" cy="1645051"/>
          </a:xfrm>
        </p:grpSpPr>
        <p:sp>
          <p:nvSpPr>
            <p:cNvPr id="7" name="TextBox 6"/>
            <p:cNvSpPr txBox="1"/>
            <p:nvPr/>
          </p:nvSpPr>
          <p:spPr>
            <a:xfrm>
              <a:off x="5592358" y="4241362"/>
              <a:ext cx="2792320" cy="400641"/>
            </a:xfrm>
            <a:prstGeom prst="rect">
              <a:avLst/>
            </a:prstGeom>
            <a:noFill/>
          </p:spPr>
          <p:txBody>
            <a:bodyPr wrap="square" rtlCol="0">
              <a:spAutoFit/>
            </a:bodyPr>
            <a:lstStyle/>
            <a:p>
              <a:pPr algn="ctr">
                <a:lnSpc>
                  <a:spcPts val="2520"/>
                </a:lnSpc>
              </a:pPr>
              <a:r>
                <a:rPr lang="en-US" sz="1600" b="1" dirty="0" smtClean="0">
                  <a:solidFill>
                    <a:srgbClr val="FFFFFF"/>
                  </a:solidFill>
                </a:rPr>
                <a:t>VISIBILITY </a:t>
              </a:r>
              <a:r>
                <a:rPr lang="en-US" sz="1600" b="1" dirty="0">
                  <a:solidFill>
                    <a:srgbClr val="FFFFFF"/>
                  </a:solidFill>
                </a:rPr>
                <a:t>TOOLS</a:t>
              </a:r>
            </a:p>
          </p:txBody>
        </p:sp>
        <p:sp>
          <p:nvSpPr>
            <p:cNvPr id="10" name="TextBox 9"/>
            <p:cNvSpPr txBox="1"/>
            <p:nvPr/>
          </p:nvSpPr>
          <p:spPr>
            <a:xfrm>
              <a:off x="6052303" y="4972677"/>
              <a:ext cx="2523067" cy="913736"/>
            </a:xfrm>
            <a:prstGeom prst="rect">
              <a:avLst/>
            </a:prstGeom>
            <a:noFill/>
          </p:spPr>
          <p:txBody>
            <a:bodyPr wrap="square" rtlCol="0">
              <a:spAutoFit/>
            </a:bodyPr>
            <a:lstStyle/>
            <a:p>
              <a:pPr marL="112713">
                <a:lnSpc>
                  <a:spcPts val="2520"/>
                </a:lnSpc>
                <a:spcAft>
                  <a:spcPts val="1500"/>
                </a:spcAft>
              </a:pPr>
              <a:r>
                <a:rPr lang="en-US" sz="1600" dirty="0" smtClean="0"/>
                <a:t>Remote Diagnostics</a:t>
              </a:r>
            </a:p>
            <a:p>
              <a:pPr marL="112713">
                <a:lnSpc>
                  <a:spcPts val="2520"/>
                </a:lnSpc>
                <a:spcAft>
                  <a:spcPts val="1500"/>
                </a:spcAft>
              </a:pPr>
              <a:r>
                <a:rPr lang="en-US" sz="1600" dirty="0" err="1" smtClean="0"/>
                <a:t>ScanSpeed</a:t>
              </a:r>
              <a:r>
                <a:rPr lang="en-US" sz="1600" dirty="0" smtClean="0"/>
                <a:t> Analytics</a:t>
              </a:r>
              <a:endParaRPr lang="en-US" sz="1600" dirty="0"/>
            </a:p>
          </p:txBody>
        </p:sp>
      </p:grpSp>
      <p:grpSp>
        <p:nvGrpSpPr>
          <p:cNvPr id="14" name="Group 13"/>
          <p:cNvGrpSpPr/>
          <p:nvPr/>
        </p:nvGrpSpPr>
        <p:grpSpPr>
          <a:xfrm>
            <a:off x="9094823" y="2985662"/>
            <a:ext cx="3022706" cy="2760846"/>
            <a:chOff x="1593064" y="4170063"/>
            <a:chExt cx="3023493" cy="2761564"/>
          </a:xfrm>
        </p:grpSpPr>
        <p:sp>
          <p:nvSpPr>
            <p:cNvPr id="6" name="TextBox 5"/>
            <p:cNvSpPr txBox="1"/>
            <p:nvPr/>
          </p:nvSpPr>
          <p:spPr>
            <a:xfrm>
              <a:off x="1593064" y="4170063"/>
              <a:ext cx="3023493" cy="400641"/>
            </a:xfrm>
            <a:prstGeom prst="rect">
              <a:avLst/>
            </a:prstGeom>
            <a:noFill/>
          </p:spPr>
          <p:txBody>
            <a:bodyPr wrap="square" rtlCol="0">
              <a:spAutoFit/>
            </a:bodyPr>
            <a:lstStyle/>
            <a:p>
              <a:pPr algn="ctr">
                <a:lnSpc>
                  <a:spcPts val="2520"/>
                </a:lnSpc>
              </a:pPr>
              <a:r>
                <a:rPr lang="en-US" sz="1600" b="1" dirty="0" smtClean="0">
                  <a:solidFill>
                    <a:srgbClr val="FFFFFF"/>
                  </a:solidFill>
                </a:rPr>
                <a:t>DEVELOPMENT </a:t>
              </a:r>
              <a:r>
                <a:rPr lang="en-US" sz="1600" b="1" dirty="0">
                  <a:solidFill>
                    <a:srgbClr val="FFFFFF"/>
                  </a:solidFill>
                </a:rPr>
                <a:t>TOOLS</a:t>
              </a:r>
            </a:p>
          </p:txBody>
        </p:sp>
        <p:sp>
          <p:nvSpPr>
            <p:cNvPr id="9" name="TextBox 8"/>
            <p:cNvSpPr txBox="1"/>
            <p:nvPr/>
          </p:nvSpPr>
          <p:spPr>
            <a:xfrm>
              <a:off x="2051002" y="4863429"/>
              <a:ext cx="2523067" cy="2068198"/>
            </a:xfrm>
            <a:prstGeom prst="rect">
              <a:avLst/>
            </a:prstGeom>
            <a:noFill/>
          </p:spPr>
          <p:txBody>
            <a:bodyPr wrap="square" rtlCol="0">
              <a:spAutoFit/>
            </a:bodyPr>
            <a:lstStyle/>
            <a:p>
              <a:pPr marL="112713">
                <a:lnSpc>
                  <a:spcPts val="2520"/>
                </a:lnSpc>
                <a:spcAft>
                  <a:spcPts val="1500"/>
                </a:spcAft>
              </a:pPr>
              <a:r>
                <a:rPr lang="en-US" sz="1600" dirty="0" smtClean="0"/>
                <a:t>Scanner Control Application</a:t>
              </a:r>
              <a:endParaRPr lang="en-US" sz="1600" dirty="0"/>
            </a:p>
            <a:p>
              <a:pPr marL="112713">
                <a:lnSpc>
                  <a:spcPts val="2520"/>
                </a:lnSpc>
                <a:spcAft>
                  <a:spcPts val="1500"/>
                </a:spcAft>
              </a:pPr>
              <a:r>
                <a:rPr lang="en-US" sz="1600" dirty="0" smtClean="0"/>
                <a:t>Scan-to-Connect</a:t>
              </a:r>
            </a:p>
            <a:p>
              <a:pPr marL="112713">
                <a:lnSpc>
                  <a:spcPts val="2520"/>
                </a:lnSpc>
                <a:spcAft>
                  <a:spcPts val="1500"/>
                </a:spcAft>
              </a:pPr>
              <a:r>
                <a:rPr lang="en-US" sz="1600" dirty="0" smtClean="0"/>
                <a:t>Software Development Kit (SDK)</a:t>
              </a:r>
              <a:endParaRPr lang="en-US" sz="1600" dirty="0"/>
            </a:p>
          </p:txBody>
        </p:sp>
      </p:grpSp>
      <p:sp>
        <p:nvSpPr>
          <p:cNvPr id="33" name="Slide Number Placeholder 4"/>
          <p:cNvSpPr txBox="1">
            <a:spLocks/>
          </p:cNvSpPr>
          <p:nvPr/>
        </p:nvSpPr>
        <p:spPr bwMode="auto">
          <a:xfrm>
            <a:off x="11832825" y="6515368"/>
            <a:ext cx="352241"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chemeClr val="bg1">
                    <a:lumMod val="50000"/>
                  </a:schemeClr>
                </a:solidFill>
                <a:ea typeface="Avenir Roman" charset="0"/>
                <a:cs typeface="Avenir Roman" charset="0"/>
              </a:rPr>
              <a:pPr algn="ctr" eaLnBrk="1" hangingPunct="1"/>
              <a:t>22</a:t>
            </a:fld>
            <a:endParaRPr lang="en-US" altLang="en-US" sz="800" dirty="0">
              <a:solidFill>
                <a:schemeClr val="bg1">
                  <a:lumMod val="50000"/>
                </a:schemeClr>
              </a:solidFill>
              <a:ea typeface="Avenir Roman" charset="0"/>
              <a:cs typeface="Avenir Roman" charset="0"/>
            </a:endParaRPr>
          </a:p>
        </p:txBody>
      </p:sp>
      <p:cxnSp>
        <p:nvCxnSpPr>
          <p:cNvPr id="43" name="Straight Connector 42"/>
          <p:cNvCxnSpPr/>
          <p:nvPr/>
        </p:nvCxnSpPr>
        <p:spPr>
          <a:xfrm>
            <a:off x="3095772" y="2865290"/>
            <a:ext cx="29736" cy="3412428"/>
          </a:xfrm>
          <a:prstGeom prst="line">
            <a:avLst/>
          </a:prstGeom>
          <a:ln w="6350" cap="flat" cmpd="sng" algn="ctr">
            <a:solidFill>
              <a:schemeClr val="bg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H="1">
            <a:off x="5999926" y="2851925"/>
            <a:ext cx="24492" cy="3425795"/>
          </a:xfrm>
          <a:prstGeom prst="line">
            <a:avLst/>
          </a:prstGeom>
          <a:ln w="6350" cap="flat" cmpd="sng" algn="ctr">
            <a:solidFill>
              <a:schemeClr val="bg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9001397" y="2865294"/>
            <a:ext cx="25558" cy="3412424"/>
          </a:xfrm>
          <a:prstGeom prst="line">
            <a:avLst/>
          </a:prstGeom>
          <a:ln w="6350" cap="flat" cmpd="sng" algn="ctr">
            <a:solidFill>
              <a:schemeClr val="bg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35" name="Group 34"/>
          <p:cNvGrpSpPr/>
          <p:nvPr/>
        </p:nvGrpSpPr>
        <p:grpSpPr>
          <a:xfrm>
            <a:off x="483257" y="637803"/>
            <a:ext cx="5544486" cy="2225443"/>
            <a:chOff x="483257" y="637803"/>
            <a:chExt cx="6098262" cy="2447718"/>
          </a:xfrm>
        </p:grpSpPr>
        <p:sp>
          <p:nvSpPr>
            <p:cNvPr id="38" name="Title 1"/>
            <p:cNvSpPr txBox="1">
              <a:spLocks/>
            </p:cNvSpPr>
            <p:nvPr/>
          </p:nvSpPr>
          <p:spPr bwMode="auto">
            <a:xfrm>
              <a:off x="1367081" y="1020798"/>
              <a:ext cx="5214438" cy="1858187"/>
            </a:xfrm>
            <a:prstGeom prst="rect">
              <a:avLst/>
            </a:prstGeom>
            <a:solidFill>
              <a:srgbClr val="000000"/>
            </a:solidFill>
            <a:ln>
              <a:noFill/>
            </a:ln>
            <a:extLst/>
          </p:spPr>
          <p:txBody>
            <a:bodyPr rIns="365665" anchor="ctr"/>
            <a:lstStyle>
              <a:lvl1pPr eaLnBrk="0" hangingPunct="0">
                <a:defRPr sz="2400">
                  <a:solidFill>
                    <a:schemeClr val="tx1"/>
                  </a:solidFill>
                  <a:latin typeface="Arial" charset="0"/>
                  <a:ea typeface="MS PGothic" charset="-128"/>
                  <a:cs typeface="MS PGothic" charset="-128"/>
                  <a:sym typeface="Arial" charset="0"/>
                </a:defRPr>
              </a:lvl1pPr>
              <a:lvl2pPr marL="37931725" indent="-37474525" eaLnBrk="0" hangingPunct="0">
                <a:defRPr sz="2400">
                  <a:solidFill>
                    <a:schemeClr val="tx1"/>
                  </a:solidFill>
                  <a:latin typeface="Arial" charset="0"/>
                  <a:ea typeface="MS PGothic" charset="-128"/>
                  <a:cs typeface="MS PGothic" charset="-128"/>
                  <a:sym typeface="Arial" charset="0"/>
                </a:defRPr>
              </a:lvl2pPr>
              <a:lvl3pPr eaLnBrk="0" hangingPunct="0">
                <a:defRPr sz="2400">
                  <a:solidFill>
                    <a:schemeClr val="tx1"/>
                  </a:solidFill>
                  <a:latin typeface="Arial" charset="0"/>
                  <a:ea typeface="MS PGothic" charset="-128"/>
                  <a:cs typeface="MS PGothic" charset="-128"/>
                  <a:sym typeface="Arial" charset="0"/>
                </a:defRPr>
              </a:lvl3pPr>
              <a:lvl4pPr eaLnBrk="0" hangingPunct="0">
                <a:defRPr sz="2400">
                  <a:solidFill>
                    <a:schemeClr val="tx1"/>
                  </a:solidFill>
                  <a:latin typeface="Arial" charset="0"/>
                  <a:ea typeface="MS PGothic" charset="-128"/>
                  <a:cs typeface="MS PGothic" charset="-128"/>
                  <a:sym typeface="Arial" charset="0"/>
                </a:defRPr>
              </a:lvl4pPr>
              <a:lvl5pPr eaLnBrk="0" hangingPunct="0">
                <a:defRPr sz="2400">
                  <a:solidFill>
                    <a:schemeClr val="tx1"/>
                  </a:solidFill>
                  <a:latin typeface="Arial" charset="0"/>
                  <a:ea typeface="MS PGothic" charset="-128"/>
                  <a:cs typeface="MS PGothic" charset="-128"/>
                  <a:sym typeface="Arial" charset="0"/>
                </a:defRPr>
              </a:lvl5pPr>
              <a:lvl6pPr marL="4572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6pPr>
              <a:lvl7pPr marL="9144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7pPr>
              <a:lvl8pPr marL="13716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8pPr>
              <a:lvl9pPr marL="18288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9pPr>
            </a:lstStyle>
            <a:p>
              <a:pPr algn="r" defTabSz="457063" fontAlgn="base">
                <a:spcBef>
                  <a:spcPct val="0"/>
                </a:spcBef>
                <a:spcAft>
                  <a:spcPct val="0"/>
                </a:spcAft>
              </a:pPr>
              <a:r>
                <a:rPr lang="en-US" altLang="en-US" sz="2799" b="1" spc="-70" dirty="0" err="1" smtClean="0">
                  <a:solidFill>
                    <a:schemeClr val="accent6"/>
                  </a:solidFill>
                  <a:latin typeface="Arial" pitchFamily="34" charset="0"/>
                  <a:ea typeface="MS PGothic" pitchFamily="34" charset="-128"/>
                  <a:cs typeface="+mn-cs"/>
                  <a:sym typeface="Arial" pitchFamily="34" charset="0"/>
                </a:rPr>
                <a:t>DataCapture</a:t>
              </a:r>
              <a:r>
                <a:rPr lang="en-US" altLang="en-US" sz="2799" b="1" spc="-70" dirty="0" smtClean="0">
                  <a:solidFill>
                    <a:schemeClr val="accent6"/>
                  </a:solidFill>
                  <a:latin typeface="Arial" pitchFamily="34" charset="0"/>
                  <a:ea typeface="MS PGothic" pitchFamily="34" charset="-128"/>
                  <a:cs typeface="+mn-cs"/>
                  <a:sym typeface="Arial" pitchFamily="34" charset="0"/>
                </a:rPr>
                <a:t> DNA</a:t>
              </a:r>
            </a:p>
            <a:p>
              <a:pPr algn="r" defTabSz="457063" fontAlgn="base">
                <a:spcBef>
                  <a:spcPct val="0"/>
                </a:spcBef>
                <a:spcAft>
                  <a:spcPct val="0"/>
                </a:spcAft>
              </a:pPr>
              <a:r>
                <a:rPr lang="en-US" altLang="en-US" sz="2899" b="1" spc="-70" dirty="0">
                  <a:solidFill>
                    <a:schemeClr val="accent6"/>
                  </a:solidFill>
                  <a:latin typeface="Arial" pitchFamily="34" charset="0"/>
                  <a:ea typeface="MS PGothic" pitchFamily="34" charset="-128"/>
                  <a:cs typeface="+mn-cs"/>
                  <a:sym typeface="Arial" pitchFamily="34" charset="0"/>
                </a:rPr>
                <a:t>a</a:t>
              </a:r>
              <a:r>
                <a:rPr lang="en-US" altLang="en-US" sz="2899" b="1" spc="-70" dirty="0" smtClean="0">
                  <a:solidFill>
                    <a:schemeClr val="accent6"/>
                  </a:solidFill>
                  <a:latin typeface="Arial" pitchFamily="34" charset="0"/>
                  <a:ea typeface="MS PGothic" pitchFamily="34" charset="-128"/>
                  <a:cs typeface="+mn-cs"/>
                  <a:sym typeface="Arial" pitchFamily="34" charset="0"/>
                </a:rPr>
                <a:t>pplications on every 3600 Series </a:t>
              </a:r>
              <a:r>
                <a:rPr lang="en-US" altLang="en-US" sz="2899" b="1" spc="-70" dirty="0">
                  <a:solidFill>
                    <a:schemeClr val="accent6"/>
                  </a:solidFill>
                  <a:latin typeface="Arial" pitchFamily="34" charset="0"/>
                  <a:ea typeface="MS PGothic" pitchFamily="34" charset="-128"/>
                  <a:cs typeface="+mn-cs"/>
                  <a:sym typeface="Arial" pitchFamily="34" charset="0"/>
                </a:rPr>
                <a:t>S</a:t>
              </a:r>
              <a:r>
                <a:rPr lang="en-US" altLang="en-US" sz="2899" b="1" spc="-70" dirty="0" smtClean="0">
                  <a:solidFill>
                    <a:schemeClr val="accent6"/>
                  </a:solidFill>
                  <a:latin typeface="Arial" pitchFamily="34" charset="0"/>
                  <a:ea typeface="MS PGothic" pitchFamily="34" charset="-128"/>
                  <a:cs typeface="+mn-cs"/>
                  <a:sym typeface="Arial" pitchFamily="34" charset="0"/>
                </a:rPr>
                <a:t>canner</a:t>
              </a:r>
              <a:endParaRPr lang="en-US" altLang="en-US" sz="2899" b="1" spc="-70" dirty="0">
                <a:solidFill>
                  <a:schemeClr val="accent6"/>
                </a:solidFill>
                <a:latin typeface="Arial" pitchFamily="34" charset="0"/>
                <a:ea typeface="MS PGothic" pitchFamily="34" charset="-128"/>
                <a:cs typeface="+mn-cs"/>
                <a:sym typeface="Arial" pitchFamily="34" charset="0"/>
              </a:endParaRPr>
            </a:p>
          </p:txBody>
        </p:sp>
        <p:pic>
          <p:nvPicPr>
            <p:cNvPr id="37"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257" y="637803"/>
              <a:ext cx="1362009" cy="2447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 name="object 15"/>
          <p:cNvSpPr/>
          <p:nvPr/>
        </p:nvSpPr>
        <p:spPr>
          <a:xfrm>
            <a:off x="369444" y="4423018"/>
            <a:ext cx="356175" cy="356175"/>
          </a:xfrm>
          <a:prstGeom prst="rect">
            <a:avLst/>
          </a:prstGeom>
          <a:blipFill>
            <a:blip r:embed="rId4" cstate="print"/>
            <a:stretch>
              <a:fillRect/>
            </a:stretch>
          </a:blipFill>
        </p:spPr>
        <p:txBody>
          <a:bodyPr wrap="square" lIns="0" tIns="0" rIns="0" bIns="0" rtlCol="0"/>
          <a:lstStyle/>
          <a:p>
            <a:endParaRPr/>
          </a:p>
        </p:txBody>
      </p:sp>
      <p:sp>
        <p:nvSpPr>
          <p:cNvPr id="49" name="object 16"/>
          <p:cNvSpPr/>
          <p:nvPr/>
        </p:nvSpPr>
        <p:spPr>
          <a:xfrm>
            <a:off x="351724" y="4977770"/>
            <a:ext cx="391614" cy="384579"/>
          </a:xfrm>
          <a:prstGeom prst="rect">
            <a:avLst/>
          </a:prstGeom>
          <a:blipFill>
            <a:blip r:embed="rId5" cstate="print"/>
            <a:stretch>
              <a:fillRect/>
            </a:stretch>
          </a:blipFill>
        </p:spPr>
        <p:txBody>
          <a:bodyPr wrap="square" lIns="0" tIns="0" rIns="0" bIns="0" rtlCol="0"/>
          <a:lstStyle/>
          <a:p>
            <a:endParaRPr/>
          </a:p>
        </p:txBody>
      </p:sp>
      <p:sp>
        <p:nvSpPr>
          <p:cNvPr id="50" name="object 17"/>
          <p:cNvSpPr>
            <a:spLocks noChangeAspect="1"/>
          </p:cNvSpPr>
          <p:nvPr/>
        </p:nvSpPr>
        <p:spPr>
          <a:xfrm>
            <a:off x="318783" y="5459948"/>
            <a:ext cx="457496" cy="429768"/>
          </a:xfrm>
          <a:prstGeom prst="rect">
            <a:avLst/>
          </a:prstGeom>
          <a:blipFill>
            <a:blip r:embed="rId6" cstate="print"/>
            <a:stretch>
              <a:fillRect/>
            </a:stretch>
          </a:blipFill>
        </p:spPr>
        <p:txBody>
          <a:bodyPr wrap="square" lIns="0" tIns="0" rIns="0" bIns="0" rtlCol="0"/>
          <a:lstStyle/>
          <a:p>
            <a:endParaRPr/>
          </a:p>
        </p:txBody>
      </p:sp>
      <p:sp>
        <p:nvSpPr>
          <p:cNvPr id="52" name="object 18"/>
          <p:cNvSpPr>
            <a:spLocks noChangeAspect="1"/>
          </p:cNvSpPr>
          <p:nvPr/>
        </p:nvSpPr>
        <p:spPr>
          <a:xfrm>
            <a:off x="327292" y="6062834"/>
            <a:ext cx="429768" cy="429768"/>
          </a:xfrm>
          <a:prstGeom prst="rect">
            <a:avLst/>
          </a:prstGeom>
          <a:blipFill>
            <a:blip r:embed="rId7" cstate="print"/>
            <a:stretch>
              <a:fillRect/>
            </a:stretch>
          </a:blipFill>
        </p:spPr>
        <p:txBody>
          <a:bodyPr wrap="square" lIns="0" tIns="0" rIns="0" bIns="0" rtlCol="0"/>
          <a:lstStyle/>
          <a:p>
            <a:endParaRPr/>
          </a:p>
        </p:txBody>
      </p:sp>
      <p:sp>
        <p:nvSpPr>
          <p:cNvPr id="53" name="object 19"/>
          <p:cNvSpPr/>
          <p:nvPr/>
        </p:nvSpPr>
        <p:spPr>
          <a:xfrm>
            <a:off x="329569" y="3749068"/>
            <a:ext cx="448549" cy="399489"/>
          </a:xfrm>
          <a:prstGeom prst="rect">
            <a:avLst/>
          </a:prstGeom>
          <a:blipFill>
            <a:blip r:embed="rId8" cstate="print"/>
            <a:stretch>
              <a:fillRect/>
            </a:stretch>
          </a:blipFill>
        </p:spPr>
        <p:txBody>
          <a:bodyPr wrap="square" lIns="0" tIns="0" rIns="0" bIns="0" rtlCol="0"/>
          <a:lstStyle/>
          <a:p>
            <a:endParaRPr/>
          </a:p>
        </p:txBody>
      </p:sp>
      <p:sp>
        <p:nvSpPr>
          <p:cNvPr id="54" name="object 7"/>
          <p:cNvSpPr/>
          <p:nvPr/>
        </p:nvSpPr>
        <p:spPr>
          <a:xfrm>
            <a:off x="3199105" y="4191087"/>
            <a:ext cx="599955" cy="599955"/>
          </a:xfrm>
          <a:prstGeom prst="rect">
            <a:avLst/>
          </a:prstGeom>
          <a:blipFill>
            <a:blip r:embed="rId9" cstate="print"/>
            <a:stretch>
              <a:fillRect/>
            </a:stretch>
          </a:blipFill>
        </p:spPr>
        <p:txBody>
          <a:bodyPr wrap="square" lIns="0" tIns="0" rIns="0" bIns="0" rtlCol="0"/>
          <a:lstStyle/>
          <a:p>
            <a:endParaRPr/>
          </a:p>
        </p:txBody>
      </p:sp>
      <p:sp>
        <p:nvSpPr>
          <p:cNvPr id="55" name="object 8"/>
          <p:cNvSpPr>
            <a:spLocks/>
          </p:cNvSpPr>
          <p:nvPr/>
        </p:nvSpPr>
        <p:spPr>
          <a:xfrm>
            <a:off x="3177910" y="3626478"/>
            <a:ext cx="621792" cy="621792"/>
          </a:xfrm>
          <a:prstGeom prst="rect">
            <a:avLst/>
          </a:prstGeom>
          <a:blipFill>
            <a:blip r:embed="rId10" cstate="print"/>
            <a:stretch>
              <a:fillRect/>
            </a:stretch>
          </a:blipFill>
        </p:spPr>
        <p:txBody>
          <a:bodyPr wrap="square" lIns="0" tIns="0" rIns="0" bIns="0" rtlCol="0"/>
          <a:lstStyle/>
          <a:p>
            <a:endParaRPr/>
          </a:p>
        </p:txBody>
      </p:sp>
      <p:sp>
        <p:nvSpPr>
          <p:cNvPr id="56" name="object 10"/>
          <p:cNvSpPr>
            <a:spLocks noChangeAspect="1"/>
          </p:cNvSpPr>
          <p:nvPr/>
        </p:nvSpPr>
        <p:spPr>
          <a:xfrm>
            <a:off x="3281227" y="4788600"/>
            <a:ext cx="379263" cy="377593"/>
          </a:xfrm>
          <a:prstGeom prst="rect">
            <a:avLst/>
          </a:prstGeom>
          <a:blipFill>
            <a:blip r:embed="rId11" cstate="print"/>
            <a:stretch>
              <a:fillRect/>
            </a:stretch>
          </a:blipFill>
        </p:spPr>
        <p:txBody>
          <a:bodyPr wrap="square" lIns="0" tIns="0" rIns="0" bIns="0" rtlCol="0"/>
          <a:lstStyle/>
          <a:p>
            <a:endParaRPr/>
          </a:p>
        </p:txBody>
      </p:sp>
      <p:sp>
        <p:nvSpPr>
          <p:cNvPr id="57" name="object 27"/>
          <p:cNvSpPr>
            <a:spLocks noChangeAspect="1"/>
          </p:cNvSpPr>
          <p:nvPr/>
        </p:nvSpPr>
        <p:spPr>
          <a:xfrm>
            <a:off x="6262448" y="3718789"/>
            <a:ext cx="402336" cy="402336"/>
          </a:xfrm>
          <a:prstGeom prst="rect">
            <a:avLst/>
          </a:prstGeom>
          <a:blipFill>
            <a:blip r:embed="rId12" cstate="print"/>
            <a:stretch>
              <a:fillRect/>
            </a:stretch>
          </a:blipFill>
        </p:spPr>
        <p:txBody>
          <a:bodyPr wrap="square" lIns="0" tIns="0" rIns="0" bIns="0" rtlCol="0"/>
          <a:lstStyle/>
          <a:p>
            <a:endParaRPr/>
          </a:p>
        </p:txBody>
      </p:sp>
      <p:sp>
        <p:nvSpPr>
          <p:cNvPr id="58" name="object 28"/>
          <p:cNvSpPr>
            <a:spLocks noChangeAspect="1"/>
          </p:cNvSpPr>
          <p:nvPr/>
        </p:nvSpPr>
        <p:spPr>
          <a:xfrm>
            <a:off x="6243134" y="4224160"/>
            <a:ext cx="402336" cy="402336"/>
          </a:xfrm>
          <a:prstGeom prst="rect">
            <a:avLst/>
          </a:prstGeom>
          <a:blipFill>
            <a:blip r:embed="rId13" cstate="print"/>
            <a:stretch>
              <a:fillRect/>
            </a:stretch>
          </a:blipFill>
        </p:spPr>
        <p:txBody>
          <a:bodyPr wrap="square" lIns="0" tIns="0" rIns="0" bIns="0" rtlCol="0"/>
          <a:lstStyle/>
          <a:p>
            <a:endParaRPr/>
          </a:p>
        </p:txBody>
      </p:sp>
      <p:sp>
        <p:nvSpPr>
          <p:cNvPr id="59" name="object 13"/>
          <p:cNvSpPr>
            <a:spLocks noChangeAspect="1"/>
          </p:cNvSpPr>
          <p:nvPr/>
        </p:nvSpPr>
        <p:spPr>
          <a:xfrm>
            <a:off x="9185915" y="4470506"/>
            <a:ext cx="427875" cy="429768"/>
          </a:xfrm>
          <a:prstGeom prst="rect">
            <a:avLst/>
          </a:prstGeom>
          <a:blipFill>
            <a:blip r:embed="rId14" cstate="print"/>
            <a:stretch>
              <a:fillRect/>
            </a:stretch>
          </a:blipFill>
        </p:spPr>
        <p:txBody>
          <a:bodyPr wrap="square" lIns="0" tIns="0" rIns="0" bIns="0" rtlCol="0"/>
          <a:lstStyle/>
          <a:p>
            <a:endParaRPr/>
          </a:p>
        </p:txBody>
      </p:sp>
      <p:sp>
        <p:nvSpPr>
          <p:cNvPr id="60" name="object 14"/>
          <p:cNvSpPr>
            <a:spLocks noChangeAspect="1"/>
          </p:cNvSpPr>
          <p:nvPr/>
        </p:nvSpPr>
        <p:spPr>
          <a:xfrm>
            <a:off x="9124374" y="3779540"/>
            <a:ext cx="480212" cy="543831"/>
          </a:xfrm>
          <a:prstGeom prst="rect">
            <a:avLst/>
          </a:prstGeom>
          <a:blipFill>
            <a:blip r:embed="rId15" cstate="print"/>
            <a:stretch>
              <a:fillRect/>
            </a:stretch>
          </a:blipFill>
        </p:spPr>
        <p:txBody>
          <a:bodyPr wrap="square" lIns="0" tIns="0" rIns="0" bIns="0" rtlCol="0"/>
          <a:lstStyle/>
          <a:p>
            <a:endParaRPr/>
          </a:p>
        </p:txBody>
      </p:sp>
      <p:sp>
        <p:nvSpPr>
          <p:cNvPr id="61" name="object 15"/>
          <p:cNvSpPr>
            <a:spLocks noChangeAspect="1"/>
          </p:cNvSpPr>
          <p:nvPr/>
        </p:nvSpPr>
        <p:spPr>
          <a:xfrm>
            <a:off x="9203171" y="5085328"/>
            <a:ext cx="427875" cy="429768"/>
          </a:xfrm>
          <a:prstGeom prst="rect">
            <a:avLst/>
          </a:prstGeom>
          <a:blipFill>
            <a:blip r:embed="rId16" cstate="print"/>
            <a:stretch>
              <a:fillRect/>
            </a:stretch>
          </a:blipFill>
        </p:spPr>
        <p:txBody>
          <a:bodyPr wrap="square" lIns="0" tIns="0" rIns="0" bIns="0" rtlCol="0"/>
          <a:lstStyle/>
          <a:p>
            <a:endParaRPr/>
          </a:p>
        </p:txBody>
      </p:sp>
      <p:sp>
        <p:nvSpPr>
          <p:cNvPr id="2" name="TextBox 1"/>
          <p:cNvSpPr txBox="1"/>
          <p:nvPr/>
        </p:nvSpPr>
        <p:spPr>
          <a:xfrm>
            <a:off x="5830626" y="6331906"/>
            <a:ext cx="6745089" cy="461665"/>
          </a:xfrm>
          <a:prstGeom prst="rect">
            <a:avLst/>
          </a:prstGeom>
          <a:noFill/>
          <a:ln>
            <a:noFill/>
          </a:ln>
        </p:spPr>
        <p:txBody>
          <a:bodyPr wrap="square" rtlCol="0" anchor="ctr" anchorCtr="1">
            <a:spAutoFit/>
          </a:bodyPr>
          <a:lstStyle/>
          <a:p>
            <a:r>
              <a:rPr lang="en-US" sz="1200" i="1" dirty="0" smtClean="0"/>
              <a:t>Note: Available DNA tools vary by model. Refer to product Specification </a:t>
            </a:r>
            <a:br>
              <a:rPr lang="en-US" sz="1200" i="1" dirty="0" smtClean="0"/>
            </a:br>
            <a:r>
              <a:rPr lang="en-US" sz="1200" i="1" dirty="0" smtClean="0"/>
              <a:t>Sheets or </a:t>
            </a:r>
            <a:r>
              <a:rPr lang="en-US" sz="1200" i="1" dirty="0" err="1" smtClean="0"/>
              <a:t>Battlecards</a:t>
            </a:r>
            <a:r>
              <a:rPr lang="en-US" sz="1200" i="1" dirty="0" smtClean="0"/>
              <a:t> for model-specific information. </a:t>
            </a:r>
          </a:p>
        </p:txBody>
      </p:sp>
    </p:spTree>
    <p:extLst>
      <p:ext uri="{BB962C8B-B14F-4D97-AF65-F5344CB8AC3E}">
        <p14:creationId xmlns:p14="http://schemas.microsoft.com/office/powerpoint/2010/main" val="4464305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0" y="1628988"/>
            <a:ext cx="12188825" cy="47915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827212" y="800813"/>
            <a:ext cx="8534400" cy="650059"/>
          </a:xfrm>
          <a:ln>
            <a:noFill/>
          </a:ln>
        </p:spPr>
        <p:txBody>
          <a:bodyPr/>
          <a:lstStyle/>
          <a:p>
            <a:pPr algn="ctr"/>
            <a:r>
              <a:rPr lang="en-US" cap="all" spc="-60" dirty="0" smtClean="0">
                <a:ln w="12700">
                  <a:noFill/>
                </a:ln>
                <a:solidFill>
                  <a:schemeClr val="tx1"/>
                </a:solidFill>
              </a:rPr>
              <a:t>Key Takeaways</a:t>
            </a:r>
            <a:endParaRPr lang="en-US" i="1" cap="all" spc="-60" dirty="0">
              <a:solidFill>
                <a:schemeClr val="tx1"/>
              </a:solidFill>
            </a:endParaRPr>
          </a:p>
        </p:txBody>
      </p:sp>
      <p:sp>
        <p:nvSpPr>
          <p:cNvPr id="27" name="Content Placeholder 2"/>
          <p:cNvSpPr>
            <a:spLocks noGrp="1"/>
          </p:cNvSpPr>
          <p:nvPr>
            <p:ph idx="1"/>
          </p:nvPr>
        </p:nvSpPr>
        <p:spPr>
          <a:xfrm>
            <a:off x="1734036" y="1842464"/>
            <a:ext cx="8229600" cy="2189788"/>
          </a:xfrm>
        </p:spPr>
        <p:txBody>
          <a:bodyPr>
            <a:noAutofit/>
          </a:bodyPr>
          <a:lstStyle/>
          <a:p>
            <a:endParaRPr lang="en-US" sz="1400" dirty="0"/>
          </a:p>
          <a:p>
            <a:pPr lvl="1">
              <a:buNone/>
            </a:pPr>
            <a:endParaRPr lang="en-US" sz="1400" dirty="0"/>
          </a:p>
          <a:p>
            <a:pPr lvl="1">
              <a:buFont typeface="Arial" pitchFamily="34" charset="0"/>
              <a:buChar char="•"/>
            </a:pPr>
            <a:endParaRPr lang="en-US" dirty="0" smtClean="0"/>
          </a:p>
        </p:txBody>
      </p:sp>
      <p:grpSp>
        <p:nvGrpSpPr>
          <p:cNvPr id="26" name="Group 25"/>
          <p:cNvGrpSpPr/>
          <p:nvPr/>
        </p:nvGrpSpPr>
        <p:grpSpPr>
          <a:xfrm>
            <a:off x="1889611" y="1628989"/>
            <a:ext cx="8407354" cy="2779477"/>
            <a:chOff x="1889611" y="1878680"/>
            <a:chExt cx="8407354" cy="2779477"/>
          </a:xfrm>
        </p:grpSpPr>
        <p:sp>
          <p:nvSpPr>
            <p:cNvPr id="38" name="Rectangle 37"/>
            <p:cNvSpPr/>
            <p:nvPr/>
          </p:nvSpPr>
          <p:spPr>
            <a:xfrm>
              <a:off x="1889611" y="1878680"/>
              <a:ext cx="2026404" cy="132728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Scans </a:t>
              </a:r>
              <a:r>
                <a:rPr lang="en-US" sz="1600" b="1" dirty="0" smtClean="0">
                  <a:solidFill>
                    <a:schemeClr val="bg1"/>
                  </a:solidFill>
                </a:rPr>
                <a:t>at least </a:t>
              </a:r>
              <a:r>
                <a:rPr lang="en-US" sz="1600" b="1" dirty="0" smtClean="0">
                  <a:solidFill>
                    <a:schemeClr val="tx1"/>
                  </a:solidFill>
                </a:rPr>
                <a:t/>
              </a:r>
              <a:br>
                <a:rPr lang="en-US" sz="1600" b="1" dirty="0" smtClean="0">
                  <a:solidFill>
                    <a:schemeClr val="tx1"/>
                  </a:solidFill>
                </a:rPr>
              </a:br>
              <a:r>
                <a:rPr lang="en-US" sz="1600" b="1" dirty="0" smtClean="0">
                  <a:solidFill>
                    <a:schemeClr val="accent6"/>
                  </a:solidFill>
                </a:rPr>
                <a:t>26% </a:t>
              </a:r>
              <a:r>
                <a:rPr lang="en-US" sz="1600" b="1" dirty="0">
                  <a:solidFill>
                    <a:schemeClr val="accent6"/>
                  </a:solidFill>
                </a:rPr>
                <a:t>farther </a:t>
              </a:r>
            </a:p>
          </p:txBody>
        </p:sp>
        <p:sp>
          <p:nvSpPr>
            <p:cNvPr id="39" name="Rectangle 38"/>
            <p:cNvSpPr/>
            <p:nvPr/>
          </p:nvSpPr>
          <p:spPr>
            <a:xfrm>
              <a:off x="4016594" y="1878681"/>
              <a:ext cx="2026404" cy="13355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6"/>
                  </a:solidFill>
                </a:rPr>
                <a:t>23% </a:t>
              </a:r>
              <a:r>
                <a:rPr lang="en-US" sz="1600" b="1" dirty="0" smtClean="0">
                  <a:solidFill>
                    <a:schemeClr val="accent6"/>
                  </a:solidFill>
                </a:rPr>
                <a:t>more</a:t>
              </a:r>
              <a:br>
                <a:rPr lang="en-US" sz="1600" b="1" dirty="0" smtClean="0">
                  <a:solidFill>
                    <a:schemeClr val="accent6"/>
                  </a:solidFill>
                </a:rPr>
              </a:br>
              <a:r>
                <a:rPr lang="en-US" sz="1600" b="1" dirty="0" smtClean="0">
                  <a:solidFill>
                    <a:schemeClr val="bg1"/>
                  </a:solidFill>
                </a:rPr>
                <a:t>durable</a:t>
              </a:r>
              <a:endParaRPr lang="en-US" sz="1600" b="1" dirty="0">
                <a:solidFill>
                  <a:schemeClr val="bg1"/>
                </a:solidFill>
              </a:endParaRPr>
            </a:p>
          </p:txBody>
        </p:sp>
        <p:sp>
          <p:nvSpPr>
            <p:cNvPr id="40" name="Rectangle 39"/>
            <p:cNvSpPr/>
            <p:nvPr/>
          </p:nvSpPr>
          <p:spPr>
            <a:xfrm>
              <a:off x="6143577" y="1878681"/>
              <a:ext cx="2026404" cy="13355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Industry’s only</a:t>
              </a:r>
            </a:p>
            <a:p>
              <a:pPr algn="ctr"/>
              <a:r>
                <a:rPr lang="en-US" sz="1600" b="1" dirty="0">
                  <a:solidFill>
                    <a:schemeClr val="accent6"/>
                  </a:solidFill>
                </a:rPr>
                <a:t>s</a:t>
              </a:r>
              <a:r>
                <a:rPr lang="en-US" sz="1600" b="1" dirty="0" smtClean="0">
                  <a:solidFill>
                    <a:schemeClr val="accent6"/>
                  </a:solidFill>
                </a:rPr>
                <a:t>ealed </a:t>
              </a:r>
              <a:r>
                <a:rPr lang="en-US" sz="1600" b="1" dirty="0">
                  <a:solidFill>
                    <a:schemeClr val="accent6"/>
                  </a:solidFill>
                </a:rPr>
                <a:t>cradle</a:t>
              </a:r>
            </a:p>
          </p:txBody>
        </p:sp>
        <p:sp>
          <p:nvSpPr>
            <p:cNvPr id="41" name="Rectangle 40"/>
            <p:cNvSpPr/>
            <p:nvPr/>
          </p:nvSpPr>
          <p:spPr>
            <a:xfrm>
              <a:off x="8270561" y="1878680"/>
              <a:ext cx="2026404" cy="132728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Industry’s only </a:t>
              </a:r>
              <a:r>
                <a:rPr lang="en-US" sz="1600" b="1" dirty="0">
                  <a:solidFill>
                    <a:schemeClr val="accent6"/>
                  </a:solidFill>
                </a:rPr>
                <a:t>waterproof scanner</a:t>
              </a:r>
            </a:p>
          </p:txBody>
        </p:sp>
        <p:sp>
          <p:nvSpPr>
            <p:cNvPr id="42" name="Rectangle 41"/>
            <p:cNvSpPr/>
            <p:nvPr/>
          </p:nvSpPr>
          <p:spPr>
            <a:xfrm>
              <a:off x="1889611" y="3329384"/>
              <a:ext cx="2026404" cy="132728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accent6"/>
                  </a:solidFill>
                </a:rPr>
                <a:t>100,000+ </a:t>
              </a:r>
              <a:r>
                <a:rPr lang="en-US" sz="1600" b="1" dirty="0" smtClean="0">
                  <a:solidFill>
                    <a:schemeClr val="bg1"/>
                  </a:solidFill>
                </a:rPr>
                <a:t/>
              </a:r>
              <a:br>
                <a:rPr lang="en-US" sz="1600" b="1" dirty="0" smtClean="0">
                  <a:solidFill>
                    <a:schemeClr val="bg1"/>
                  </a:solidFill>
                </a:rPr>
              </a:br>
              <a:r>
                <a:rPr lang="en-US" sz="1600" b="1" dirty="0" smtClean="0">
                  <a:solidFill>
                    <a:schemeClr val="bg1"/>
                  </a:solidFill>
                </a:rPr>
                <a:t> scans per charge</a:t>
              </a:r>
              <a:endParaRPr lang="en-US" sz="1600" b="1" dirty="0">
                <a:solidFill>
                  <a:schemeClr val="bg1"/>
                </a:solidFill>
              </a:endParaRPr>
            </a:p>
          </p:txBody>
        </p:sp>
        <p:sp>
          <p:nvSpPr>
            <p:cNvPr id="43" name="Rectangle 42"/>
            <p:cNvSpPr/>
            <p:nvPr/>
          </p:nvSpPr>
          <p:spPr>
            <a:xfrm>
              <a:off x="4016594" y="3322638"/>
              <a:ext cx="2026404" cy="13355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Industry’s</a:t>
              </a:r>
            </a:p>
            <a:p>
              <a:pPr algn="ctr"/>
              <a:r>
                <a:rPr lang="en-US" sz="1600" b="1" dirty="0">
                  <a:solidFill>
                    <a:schemeClr val="bg1"/>
                  </a:solidFill>
                </a:rPr>
                <a:t>only </a:t>
              </a:r>
              <a:r>
                <a:rPr lang="en-US" sz="1600" b="1" dirty="0" smtClean="0">
                  <a:solidFill>
                    <a:schemeClr val="bg1"/>
                  </a:solidFill>
                </a:rPr>
                <a:t>on-board</a:t>
              </a:r>
              <a:r>
                <a:rPr lang="en-US" sz="1600" b="1" dirty="0" smtClean="0">
                  <a:solidFill>
                    <a:srgbClr val="A6A6A6"/>
                  </a:solidFill>
                </a:rPr>
                <a:t> </a:t>
              </a:r>
              <a:r>
                <a:rPr lang="en-US" sz="1600" b="1" dirty="0">
                  <a:solidFill>
                    <a:schemeClr val="accent6"/>
                  </a:solidFill>
                </a:rPr>
                <a:t>b</a:t>
              </a:r>
              <a:r>
                <a:rPr lang="en-US" sz="1600" b="1" dirty="0" smtClean="0">
                  <a:solidFill>
                    <a:schemeClr val="accent6"/>
                  </a:solidFill>
                </a:rPr>
                <a:t>attery </a:t>
              </a:r>
              <a:r>
                <a:rPr lang="en-US" sz="1600" b="1" dirty="0">
                  <a:solidFill>
                    <a:schemeClr val="accent6"/>
                  </a:solidFill>
                </a:rPr>
                <a:t>g</a:t>
              </a:r>
              <a:r>
                <a:rPr lang="en-US" sz="1600" b="1" dirty="0" smtClean="0">
                  <a:solidFill>
                    <a:schemeClr val="accent6"/>
                  </a:solidFill>
                </a:rPr>
                <a:t>auge</a:t>
              </a:r>
              <a:endParaRPr lang="en-US" sz="1600" b="1" dirty="0">
                <a:solidFill>
                  <a:schemeClr val="accent6"/>
                </a:solidFill>
              </a:endParaRPr>
            </a:p>
          </p:txBody>
        </p:sp>
        <p:sp>
          <p:nvSpPr>
            <p:cNvPr id="44" name="Rectangle 43"/>
            <p:cNvSpPr/>
            <p:nvPr/>
          </p:nvSpPr>
          <p:spPr>
            <a:xfrm>
              <a:off x="6143577" y="3322638"/>
              <a:ext cx="2026404" cy="13355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1"/>
                  </a:solidFill>
                </a:rPr>
                <a:t>Only industrial line with </a:t>
              </a:r>
              <a:r>
                <a:rPr lang="en-US" sz="1600" b="1" dirty="0" smtClean="0">
                  <a:solidFill>
                    <a:schemeClr val="accent6"/>
                  </a:solidFill>
                </a:rPr>
                <a:t>PRZM Intelligent Imaging</a:t>
              </a:r>
              <a:endParaRPr lang="en-US" sz="1600" b="1" dirty="0">
                <a:solidFill>
                  <a:schemeClr val="accent6"/>
                </a:solidFill>
              </a:endParaRPr>
            </a:p>
          </p:txBody>
        </p:sp>
        <p:sp>
          <p:nvSpPr>
            <p:cNvPr id="45" name="Rectangle 44"/>
            <p:cNvSpPr/>
            <p:nvPr/>
          </p:nvSpPr>
          <p:spPr>
            <a:xfrm>
              <a:off x="8270561" y="3329384"/>
              <a:ext cx="2026404" cy="132728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Industry’s only </a:t>
              </a:r>
              <a:r>
                <a:rPr lang="en-US" sz="1600" b="1" dirty="0">
                  <a:solidFill>
                    <a:schemeClr val="accent6"/>
                  </a:solidFill>
                </a:rPr>
                <a:t>battery </a:t>
              </a:r>
              <a:r>
                <a:rPr lang="en-US" sz="1600" b="1" dirty="0" smtClean="0">
                  <a:solidFill>
                    <a:schemeClr val="accent6"/>
                  </a:solidFill>
                </a:rPr>
                <a:t>management capability</a:t>
              </a:r>
              <a:endParaRPr lang="en-US" sz="1600" b="1" dirty="0">
                <a:solidFill>
                  <a:schemeClr val="accent6"/>
                </a:solidFill>
              </a:endParaRPr>
            </a:p>
          </p:txBody>
        </p:sp>
      </p:grpSp>
      <p:sp>
        <p:nvSpPr>
          <p:cNvPr id="47" name="TextBox 46"/>
          <p:cNvSpPr txBox="1"/>
          <p:nvPr/>
        </p:nvSpPr>
        <p:spPr>
          <a:xfrm>
            <a:off x="4021783" y="4515557"/>
            <a:ext cx="6279626" cy="1907014"/>
          </a:xfrm>
          <a:prstGeom prst="rect">
            <a:avLst/>
          </a:prstGeom>
          <a:solidFill>
            <a:schemeClr val="tx1"/>
          </a:solidFill>
        </p:spPr>
        <p:txBody>
          <a:bodyPr wrap="square" bIns="228600" rtlCol="0" anchor="ctr">
            <a:noAutofit/>
          </a:bodyPr>
          <a:lstStyle/>
          <a:p>
            <a:pPr algn="ctr">
              <a:lnSpc>
                <a:spcPts val="4580"/>
              </a:lnSpc>
            </a:pPr>
            <a:r>
              <a:rPr lang="en-US" sz="2500" b="1" dirty="0">
                <a:solidFill>
                  <a:schemeClr val="bg1">
                    <a:lumMod val="65000"/>
                  </a:schemeClr>
                </a:solidFill>
                <a:latin typeface="Arial" pitchFamily="34" charset="0"/>
                <a:cs typeface="Arial" pitchFamily="34" charset="0"/>
              </a:rPr>
              <a:t>THE ONLY INDUSTRIAL SCANNERS </a:t>
            </a:r>
            <a:r>
              <a:rPr lang="en-US" sz="4900" b="1" spc="-120" dirty="0">
                <a:solidFill>
                  <a:schemeClr val="bg1"/>
                </a:solidFill>
                <a:latin typeface="Arial" pitchFamily="34" charset="0"/>
                <a:cs typeface="Arial" pitchFamily="34" charset="0"/>
              </a:rPr>
              <a:t>BUILT TO DELIVER</a:t>
            </a:r>
          </a:p>
          <a:p>
            <a:pPr algn="ctr">
              <a:lnSpc>
                <a:spcPts val="3080"/>
              </a:lnSpc>
            </a:pPr>
            <a:r>
              <a:rPr lang="en-US" sz="2760" b="1" dirty="0">
                <a:solidFill>
                  <a:schemeClr val="accent6"/>
                </a:solidFill>
                <a:latin typeface="Arial" pitchFamily="34" charset="0"/>
                <a:cs typeface="Arial" pitchFamily="34" charset="0"/>
              </a:rPr>
              <a:t>UNSTOPPABLE PERFORMANCE</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455715">
            <a:off x="1213888" y="4142698"/>
            <a:ext cx="3040802" cy="2780162"/>
          </a:xfrm>
          <a:prstGeom prst="rect">
            <a:avLst/>
          </a:prstGeom>
        </p:spPr>
      </p:pic>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455715">
            <a:off x="722099" y="4556876"/>
            <a:ext cx="1846201" cy="2172001"/>
          </a:xfrm>
          <a:prstGeom prst="rect">
            <a:avLst/>
          </a:prstGeom>
        </p:spPr>
      </p:pic>
      <p:sp>
        <p:nvSpPr>
          <p:cNvPr id="18" name="Slide Number Placeholder 5"/>
          <p:cNvSpPr txBox="1">
            <a:spLocks/>
          </p:cNvSpPr>
          <p:nvPr/>
        </p:nvSpPr>
        <p:spPr bwMode="auto">
          <a:xfrm>
            <a:off x="11798300" y="6489701"/>
            <a:ext cx="3905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Arial" charset="0"/>
                <a:ea typeface="MS PGothic" charset="-128"/>
                <a:cs typeface="Arial" charset="0"/>
              </a:defRPr>
            </a:lvl1pPr>
            <a:lvl2pPr marL="37931725" indent="-37474525">
              <a:spcBef>
                <a:spcPct val="20000"/>
              </a:spcBef>
              <a:buFont typeface="Arial" charset="0"/>
              <a:buChar char="•"/>
              <a:defRPr sz="2800">
                <a:solidFill>
                  <a:schemeClr val="tx1"/>
                </a:solidFill>
                <a:latin typeface="Arial" charset="0"/>
                <a:ea typeface="MS PGothic" charset="-128"/>
                <a:cs typeface="Arial" charset="0"/>
              </a:defRPr>
            </a:lvl2pPr>
            <a:lvl3pPr marL="1143000" indent="-228600">
              <a:spcBef>
                <a:spcPct val="20000"/>
              </a:spcBef>
              <a:buFont typeface="Arial" charset="0"/>
              <a:buChar char="•"/>
              <a:defRPr sz="2400">
                <a:solidFill>
                  <a:schemeClr val="tx1"/>
                </a:solidFill>
                <a:latin typeface="Arial" charset="0"/>
                <a:ea typeface="MS PGothic" charset="-128"/>
                <a:cs typeface="Arial" charset="0"/>
              </a:defRPr>
            </a:lvl3pPr>
            <a:lvl4pPr marL="1600200" indent="-228600">
              <a:spcBef>
                <a:spcPct val="20000"/>
              </a:spcBef>
              <a:buFont typeface="Arial" charset="0"/>
              <a:buChar char="•"/>
              <a:defRPr sz="2000">
                <a:solidFill>
                  <a:schemeClr val="tx1"/>
                </a:solidFill>
                <a:latin typeface="Arial" charset="0"/>
                <a:ea typeface="MS PGothic" charset="-128"/>
                <a:cs typeface="Arial" charset="0"/>
              </a:defRPr>
            </a:lvl4pPr>
            <a:lvl5pPr marL="2057400" indent="-228600">
              <a:spcBef>
                <a:spcPct val="20000"/>
              </a:spcBef>
              <a:buFont typeface="Arial" charset="0"/>
              <a:buChar char="•"/>
              <a:defRPr sz="2000">
                <a:solidFill>
                  <a:schemeClr val="tx1"/>
                </a:solidFill>
                <a:latin typeface="Arial" charset="0"/>
                <a:ea typeface="MS PGothic" charset="-128"/>
                <a:cs typeface="Arial"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Arial" charset="0"/>
                <a:ea typeface="MS PGothic" charset="-128"/>
                <a:cs typeface="Arial"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Arial" charset="0"/>
                <a:ea typeface="MS PGothic" charset="-128"/>
                <a:cs typeface="Arial"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Arial" charset="0"/>
                <a:ea typeface="MS PGothic" charset="-128"/>
                <a:cs typeface="Arial"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Arial" charset="0"/>
                <a:ea typeface="MS PGothic" charset="-128"/>
                <a:cs typeface="Arial" charset="0"/>
              </a:defRPr>
            </a:lvl9pPr>
          </a:lstStyle>
          <a:p>
            <a:pPr algn="ctr" eaLnBrk="1" hangingPunct="1">
              <a:spcBef>
                <a:spcPct val="0"/>
              </a:spcBef>
              <a:buFontTx/>
              <a:buNone/>
            </a:pPr>
            <a:fld id="{D3FE1609-8E1F-2D48-A8E7-10C5E3211A8D}" type="slidenum">
              <a:rPr lang="en-US" altLang="en-US" sz="800" smtClean="0">
                <a:solidFill>
                  <a:schemeClr val="bg1">
                    <a:lumMod val="75000"/>
                  </a:schemeClr>
                </a:solidFill>
              </a:rPr>
              <a:t>23</a:t>
            </a:fld>
            <a:endParaRPr lang="en-US" altLang="en-US" sz="800" dirty="0">
              <a:solidFill>
                <a:schemeClr val="bg1">
                  <a:lumMod val="75000"/>
                </a:schemeClr>
              </a:solidFill>
            </a:endParaRPr>
          </a:p>
        </p:txBody>
      </p:sp>
      <p:sp>
        <p:nvSpPr>
          <p:cNvPr id="3" name="TextBox 2"/>
          <p:cNvSpPr txBox="1"/>
          <p:nvPr/>
        </p:nvSpPr>
        <p:spPr>
          <a:xfrm>
            <a:off x="713232" y="6518375"/>
            <a:ext cx="9648380" cy="307777"/>
          </a:xfrm>
          <a:prstGeom prst="rect">
            <a:avLst/>
          </a:prstGeom>
          <a:noFill/>
          <a:ln>
            <a:noFill/>
          </a:ln>
        </p:spPr>
        <p:txBody>
          <a:bodyPr wrap="square" rtlCol="0" anchor="t" anchorCtr="0">
            <a:spAutoFit/>
          </a:bodyPr>
          <a:lstStyle/>
          <a:p>
            <a:r>
              <a:rPr lang="en-US" sz="1400" i="1" dirty="0" smtClean="0"/>
              <a:t>Note: Specifications vary among 3600 Series models. </a:t>
            </a:r>
          </a:p>
        </p:txBody>
      </p:sp>
    </p:spTree>
    <p:extLst>
      <p:ext uri="{BB962C8B-B14F-4D97-AF65-F5344CB8AC3E}">
        <p14:creationId xmlns:p14="http://schemas.microsoft.com/office/powerpoint/2010/main" val="888797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88825" cy="6858000"/>
          </a:xfrm>
          <a:prstGeom prst="rect">
            <a:avLst/>
          </a:prstGeom>
          <a:solidFill>
            <a:schemeClr val="tx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7" name="Slide Number Placeholder 4"/>
          <p:cNvSpPr txBox="1">
            <a:spLocks/>
          </p:cNvSpPr>
          <p:nvPr/>
        </p:nvSpPr>
        <p:spPr bwMode="auto">
          <a:xfrm>
            <a:off x="11814739" y="6486526"/>
            <a:ext cx="352333"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smtClean="0">
                <a:solidFill>
                  <a:schemeClr val="bg1">
                    <a:lumMod val="50000"/>
                  </a:schemeClr>
                </a:solidFill>
                <a:ea typeface="Avenir Roman" charset="0"/>
                <a:cs typeface="Avenir Roman" charset="0"/>
              </a:rPr>
              <a:pPr algn="ctr" eaLnBrk="1" hangingPunct="1"/>
              <a:t>24</a:t>
            </a:fld>
            <a:endParaRPr lang="en-US" altLang="en-US" sz="800" dirty="0">
              <a:solidFill>
                <a:schemeClr val="bg1">
                  <a:lumMod val="50000"/>
                </a:schemeClr>
              </a:solidFill>
              <a:ea typeface="Avenir Roman" charset="0"/>
              <a:cs typeface="Avenir Roman" charset="0"/>
            </a:endParaRPr>
          </a:p>
        </p:txBody>
      </p:sp>
      <p:sp>
        <p:nvSpPr>
          <p:cNvPr id="5" name="TextBox 4"/>
          <p:cNvSpPr txBox="1"/>
          <p:nvPr/>
        </p:nvSpPr>
        <p:spPr>
          <a:xfrm>
            <a:off x="2431171" y="2908720"/>
            <a:ext cx="7326483" cy="923330"/>
          </a:xfrm>
          <a:prstGeom prst="rect">
            <a:avLst/>
          </a:prstGeom>
          <a:noFill/>
          <a:ln>
            <a:noFill/>
          </a:ln>
        </p:spPr>
        <p:txBody>
          <a:bodyPr wrap="square" rtlCol="0" anchor="ctr" anchorCtr="1">
            <a:spAutoFit/>
          </a:bodyPr>
          <a:lstStyle/>
          <a:p>
            <a:pPr algn="ctr">
              <a:lnSpc>
                <a:spcPct val="150000"/>
              </a:lnSpc>
            </a:pPr>
            <a:r>
              <a:rPr lang="en-US" sz="3600" b="1" dirty="0" smtClean="0">
                <a:solidFill>
                  <a:srgbClr val="FFFFFF"/>
                </a:solidFill>
                <a:cs typeface="Arial Black"/>
              </a:rPr>
              <a:t>Target Markets and Applications</a:t>
            </a:r>
          </a:p>
        </p:txBody>
      </p:sp>
    </p:spTree>
    <p:extLst>
      <p:ext uri="{BB962C8B-B14F-4D97-AF65-F5344CB8AC3E}">
        <p14:creationId xmlns:p14="http://schemas.microsoft.com/office/powerpoint/2010/main" val="163721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6855" y="2101577"/>
            <a:ext cx="5889988" cy="4283181"/>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9" name="object 29"/>
          <p:cNvSpPr txBox="1">
            <a:spLocks noGrp="1"/>
          </p:cNvSpPr>
          <p:nvPr>
            <p:ph type="title"/>
          </p:nvPr>
        </p:nvSpPr>
        <p:spPr>
          <a:xfrm>
            <a:off x="526854" y="1063679"/>
            <a:ext cx="8989258" cy="615425"/>
          </a:xfrm>
          <a:prstGeom prst="rect">
            <a:avLst/>
          </a:prstGeom>
        </p:spPr>
        <p:txBody>
          <a:bodyPr vert="horz" wrap="square" lIns="0" tIns="0" rIns="0" bIns="0" rtlCol="0" anchor="b" anchorCtr="0">
            <a:spAutoFit/>
          </a:bodyPr>
          <a:lstStyle/>
          <a:p>
            <a:pPr marL="35973">
              <a:lnSpc>
                <a:spcPct val="100000"/>
              </a:lnSpc>
            </a:pPr>
            <a:r>
              <a:rPr spc="-4" dirty="0">
                <a:solidFill>
                  <a:schemeClr val="tx1"/>
                </a:solidFill>
              </a:rPr>
              <a:t>Deployment</a:t>
            </a:r>
            <a:r>
              <a:rPr spc="-71" dirty="0">
                <a:solidFill>
                  <a:schemeClr val="tx1"/>
                </a:solidFill>
              </a:rPr>
              <a:t> </a:t>
            </a:r>
            <a:r>
              <a:rPr dirty="0">
                <a:solidFill>
                  <a:schemeClr val="tx1"/>
                </a:solidFill>
              </a:rPr>
              <a:t>Environments</a:t>
            </a:r>
          </a:p>
        </p:txBody>
      </p:sp>
      <p:sp>
        <p:nvSpPr>
          <p:cNvPr id="112" name="object 7"/>
          <p:cNvSpPr/>
          <p:nvPr/>
        </p:nvSpPr>
        <p:spPr>
          <a:xfrm>
            <a:off x="-1" y="893"/>
            <a:ext cx="12188825" cy="672396"/>
          </a:xfrm>
          <a:custGeom>
            <a:avLst/>
            <a:gdLst/>
            <a:ahLst/>
            <a:cxnLst/>
            <a:rect l="l" t="t" r="r" b="b"/>
            <a:pathLst>
              <a:path w="14630400" h="807085">
                <a:moveTo>
                  <a:pt x="0" y="806665"/>
                </a:moveTo>
                <a:lnTo>
                  <a:pt x="14630400" y="806665"/>
                </a:lnTo>
                <a:lnTo>
                  <a:pt x="14630400" y="0"/>
                </a:lnTo>
                <a:lnTo>
                  <a:pt x="0" y="0"/>
                </a:lnTo>
                <a:lnTo>
                  <a:pt x="0" y="806665"/>
                </a:lnTo>
                <a:close/>
              </a:path>
            </a:pathLst>
          </a:custGeom>
          <a:solidFill>
            <a:srgbClr val="333D46"/>
          </a:solidFill>
        </p:spPr>
        <p:txBody>
          <a:bodyPr wrap="square" lIns="0" tIns="0" rIns="0" bIns="0" rtlCol="0"/>
          <a:lstStyle/>
          <a:p>
            <a:endParaRPr sz="1500"/>
          </a:p>
        </p:txBody>
      </p:sp>
      <p:pic>
        <p:nvPicPr>
          <p:cNvPr id="113" name="Picture 1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6854" y="168762"/>
            <a:ext cx="1190950" cy="383440"/>
          </a:xfrm>
          <a:prstGeom prst="rect">
            <a:avLst/>
          </a:prstGeom>
        </p:spPr>
      </p:pic>
      <p:pic>
        <p:nvPicPr>
          <p:cNvPr id="66" name="Picture 65"/>
          <p:cNvPicPr>
            <a:picLocks noChangeAspect="1" noChangeArrowheads="1"/>
          </p:cNvPicPr>
          <p:nvPr/>
        </p:nvPicPr>
        <p:blipFill>
          <a:blip r:embed="rId4" cstate="print"/>
          <a:srcRect r="-41" b="147"/>
          <a:stretch>
            <a:fillRect/>
          </a:stretch>
        </p:blipFill>
        <p:spPr bwMode="auto">
          <a:xfrm>
            <a:off x="864411" y="2288751"/>
            <a:ext cx="3650859" cy="3373785"/>
          </a:xfrm>
          <a:prstGeom prst="rect">
            <a:avLst/>
          </a:prstGeom>
          <a:noFill/>
          <a:ln w="9525">
            <a:noFill/>
            <a:miter lim="800000"/>
            <a:headEnd/>
            <a:tailEnd/>
          </a:ln>
          <a:effectLst/>
        </p:spPr>
      </p:pic>
      <p:sp>
        <p:nvSpPr>
          <p:cNvPr id="71" name="TextBox 70"/>
          <p:cNvSpPr txBox="1"/>
          <p:nvPr/>
        </p:nvSpPr>
        <p:spPr>
          <a:xfrm>
            <a:off x="718789" y="5916625"/>
            <a:ext cx="3942105" cy="276999"/>
          </a:xfrm>
          <a:prstGeom prst="rect">
            <a:avLst/>
          </a:prstGeom>
          <a:noFill/>
        </p:spPr>
        <p:txBody>
          <a:bodyPr wrap="none" rtlCol="0">
            <a:spAutoFit/>
          </a:bodyPr>
          <a:lstStyle/>
          <a:p>
            <a:r>
              <a:rPr lang="en-US" sz="1200" dirty="0"/>
              <a:t>*Zebra Prod </a:t>
            </a:r>
            <a:r>
              <a:rPr lang="en-US" sz="1200" dirty="0" err="1"/>
              <a:t>Mktg</a:t>
            </a:r>
            <a:r>
              <a:rPr lang="en-US" sz="1200" dirty="0"/>
              <a:t> Intelligence Estimate 2015 </a:t>
            </a:r>
            <a:r>
              <a:rPr lang="en-US" sz="1200" dirty="0" err="1"/>
              <a:t>Mkt</a:t>
            </a:r>
            <a:r>
              <a:rPr lang="en-US" sz="1200" dirty="0"/>
              <a:t> SAM </a:t>
            </a:r>
            <a:endParaRPr lang="en-US" sz="1200" dirty="0">
              <a:solidFill>
                <a:srgbClr val="FF0000"/>
              </a:solidFill>
            </a:endParaRPr>
          </a:p>
        </p:txBody>
      </p:sp>
      <p:sp>
        <p:nvSpPr>
          <p:cNvPr id="6" name="TextBox 5"/>
          <p:cNvSpPr txBox="1"/>
          <p:nvPr/>
        </p:nvSpPr>
        <p:spPr>
          <a:xfrm>
            <a:off x="1122329" y="7379187"/>
            <a:ext cx="184731" cy="369332"/>
          </a:xfrm>
          <a:prstGeom prst="rect">
            <a:avLst/>
          </a:prstGeom>
          <a:noFill/>
          <a:ln>
            <a:solidFill>
              <a:schemeClr val="bg2"/>
            </a:solidFill>
          </a:ln>
        </p:spPr>
        <p:txBody>
          <a:bodyPr wrap="none" rtlCol="0" anchor="ctr" anchorCtr="1">
            <a:spAutoFit/>
          </a:bodyPr>
          <a:lstStyle/>
          <a:p>
            <a:endParaRPr lang="en-US" dirty="0" smtClean="0"/>
          </a:p>
        </p:txBody>
      </p:sp>
      <p:sp>
        <p:nvSpPr>
          <p:cNvPr id="65" name="TextBox 64"/>
          <p:cNvSpPr txBox="1"/>
          <p:nvPr/>
        </p:nvSpPr>
        <p:spPr>
          <a:xfrm>
            <a:off x="4838637" y="3272591"/>
            <a:ext cx="1254839" cy="456934"/>
          </a:xfrm>
          <a:prstGeom prst="rect">
            <a:avLst/>
          </a:prstGeom>
        </p:spPr>
        <p:txBody>
          <a:bodyPr vert="horz" wrap="none" lIns="91440" tIns="45720" rIns="91440" bIns="45720" rtlCol="0" anchor="t" anchorCtr="0">
            <a:noAutofit/>
          </a:bodyPr>
          <a:lstStyle/>
          <a:p>
            <a:pPr algn="ctr">
              <a:lnSpc>
                <a:spcPts val="4000"/>
              </a:lnSpc>
            </a:pPr>
            <a:r>
              <a:rPr lang="en-US" sz="3600" b="1" dirty="0"/>
              <a:t>$285M </a:t>
            </a:r>
            <a:endParaRPr lang="en-US" sz="3600" b="1" dirty="0" smtClean="0"/>
          </a:p>
          <a:p>
            <a:pPr algn="ctr">
              <a:lnSpc>
                <a:spcPts val="4000"/>
              </a:lnSpc>
            </a:pPr>
            <a:r>
              <a:rPr lang="en-US" sz="3600" b="1" dirty="0" smtClean="0"/>
              <a:t>SAM</a:t>
            </a:r>
            <a:endParaRPr lang="en-US" sz="3600" b="1" dirty="0"/>
          </a:p>
        </p:txBody>
      </p:sp>
      <p:sp>
        <p:nvSpPr>
          <p:cNvPr id="31" name="Content Placeholder 2"/>
          <p:cNvSpPr txBox="1">
            <a:spLocks/>
          </p:cNvSpPr>
          <p:nvPr/>
        </p:nvSpPr>
        <p:spPr>
          <a:xfrm>
            <a:off x="6608777" y="2101577"/>
            <a:ext cx="2614190" cy="4286727"/>
          </a:xfrm>
          <a:prstGeom prst="rect">
            <a:avLst/>
          </a:prstGeom>
          <a:solidFill>
            <a:schemeClr val="tx1"/>
          </a:solidFill>
        </p:spPr>
        <p:txBody>
          <a:bodyPr lIns="274320" tIns="274320" rIns="274320" bIns="274320" anchor="ctr"/>
          <a:lstStyle>
            <a:lvl1pPr marL="274320" indent="-228600" algn="l" defTabSz="914400" rtl="0" eaLnBrk="1" latinLnBrk="0" hangingPunct="1">
              <a:lnSpc>
                <a:spcPct val="95000"/>
              </a:lnSpc>
              <a:spcBef>
                <a:spcPts val="1800"/>
              </a:spcBef>
              <a:buClr>
                <a:schemeClr val="tx2"/>
              </a:buClr>
              <a:buSzPct val="90000"/>
              <a:buFont typeface="Wingdings" panose="05000000000000000000" pitchFamily="2" charset="2"/>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5000"/>
              </a:lnSpc>
              <a:spcBef>
                <a:spcPts val="500"/>
              </a:spcBef>
              <a:buClr>
                <a:schemeClr val="tx2"/>
              </a:buClr>
              <a:buSzPct val="9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5000"/>
              </a:lnSpc>
              <a:spcBef>
                <a:spcPts val="500"/>
              </a:spcBef>
              <a:buClr>
                <a:schemeClr val="tx2"/>
              </a:buClr>
              <a:buSzPct val="9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5000"/>
              </a:lnSpc>
              <a:spcBef>
                <a:spcPts val="500"/>
              </a:spcBef>
              <a:buClr>
                <a:schemeClr val="tx2"/>
              </a:buClr>
              <a:buSzPct val="9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5000"/>
              </a:lnSpc>
              <a:spcBef>
                <a:spcPts val="500"/>
              </a:spcBef>
              <a:buClr>
                <a:schemeClr val="tx2"/>
              </a:buClr>
              <a:buSzPct val="9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pPr marL="0" indent="0">
              <a:lnSpc>
                <a:spcPts val="2600"/>
              </a:lnSpc>
              <a:spcBef>
                <a:spcPts val="0"/>
              </a:spcBef>
              <a:spcAft>
                <a:spcPts val="2000"/>
              </a:spcAft>
              <a:buFont typeface="Arial" panose="020B0604020202020204" pitchFamily="34" charset="0"/>
              <a:buNone/>
              <a:defRPr/>
            </a:pPr>
            <a:r>
              <a:rPr lang="en-US" altLang="en-US" b="1" dirty="0" smtClean="0">
                <a:solidFill>
                  <a:schemeClr val="accent6"/>
                </a:solidFill>
                <a:latin typeface="Arial" pitchFamily="34" charset="0"/>
                <a:cs typeface="Arial" pitchFamily="34" charset="0"/>
              </a:rPr>
              <a:t>Target Applications</a:t>
            </a:r>
            <a:endParaRPr lang="en-US" altLang="en-US" b="1" dirty="0" smtClean="0">
              <a:solidFill>
                <a:srgbClr val="FDC925"/>
              </a:solidFill>
              <a:latin typeface="Arial" pitchFamily="34" charset="0"/>
              <a:cs typeface="Arial" pitchFamily="34" charset="0"/>
            </a:endParaRPr>
          </a:p>
          <a:p>
            <a:pPr marL="0" indent="-285750">
              <a:lnSpc>
                <a:spcPct val="100000"/>
              </a:lnSpc>
              <a:spcBef>
                <a:spcPts val="0"/>
              </a:spcBef>
              <a:spcAft>
                <a:spcPts val="600"/>
              </a:spcAft>
              <a:buClr>
                <a:schemeClr val="accent6"/>
              </a:buClr>
              <a:defRPr/>
            </a:pPr>
            <a:r>
              <a:rPr lang="en-US" altLang="en-US" sz="1800" b="1" dirty="0" smtClean="0">
                <a:solidFill>
                  <a:srgbClr val="D9D9D9"/>
                </a:solidFill>
                <a:latin typeface="Arial" pitchFamily="34" charset="0"/>
                <a:cs typeface="Arial" pitchFamily="34" charset="0"/>
              </a:rPr>
              <a:t>Pick/pack</a:t>
            </a:r>
          </a:p>
          <a:p>
            <a:pPr marL="0" indent="-285750">
              <a:lnSpc>
                <a:spcPct val="100000"/>
              </a:lnSpc>
              <a:spcBef>
                <a:spcPts val="0"/>
              </a:spcBef>
              <a:spcAft>
                <a:spcPts val="600"/>
              </a:spcAft>
              <a:buClr>
                <a:schemeClr val="accent6"/>
              </a:buClr>
              <a:defRPr/>
            </a:pPr>
            <a:r>
              <a:rPr lang="en-US" altLang="en-US" sz="1800" b="1" dirty="0" smtClean="0">
                <a:solidFill>
                  <a:srgbClr val="D9D9D9"/>
                </a:solidFill>
                <a:latin typeface="Arial" pitchFamily="34" charset="0"/>
                <a:cs typeface="Arial" pitchFamily="34" charset="0"/>
              </a:rPr>
              <a:t>Work in </a:t>
            </a:r>
            <a:br>
              <a:rPr lang="en-US" altLang="en-US" sz="1800" b="1" dirty="0" smtClean="0">
                <a:solidFill>
                  <a:srgbClr val="D9D9D9"/>
                </a:solidFill>
                <a:latin typeface="Arial" pitchFamily="34" charset="0"/>
                <a:cs typeface="Arial" pitchFamily="34" charset="0"/>
              </a:rPr>
            </a:br>
            <a:r>
              <a:rPr lang="en-US" altLang="en-US" sz="1800" b="1" dirty="0" smtClean="0">
                <a:solidFill>
                  <a:srgbClr val="D9D9D9"/>
                </a:solidFill>
                <a:latin typeface="Arial" pitchFamily="34" charset="0"/>
                <a:cs typeface="Arial" pitchFamily="34" charset="0"/>
              </a:rPr>
              <a:t>    Progress</a:t>
            </a:r>
          </a:p>
          <a:p>
            <a:pPr marL="0" indent="-285750">
              <a:lnSpc>
                <a:spcPct val="100000"/>
              </a:lnSpc>
              <a:spcBef>
                <a:spcPts val="0"/>
              </a:spcBef>
              <a:spcAft>
                <a:spcPts val="600"/>
              </a:spcAft>
              <a:buClr>
                <a:schemeClr val="accent6"/>
              </a:buClr>
              <a:defRPr/>
            </a:pPr>
            <a:r>
              <a:rPr lang="en-US" altLang="en-US" sz="1800" b="1" dirty="0" smtClean="0">
                <a:solidFill>
                  <a:srgbClr val="D9D9D9"/>
                </a:solidFill>
                <a:latin typeface="Arial" pitchFamily="34" charset="0"/>
                <a:cs typeface="Arial" pitchFamily="34" charset="0"/>
              </a:rPr>
              <a:t>Shipping/</a:t>
            </a:r>
            <a:br>
              <a:rPr lang="en-US" altLang="en-US" sz="1800" b="1" dirty="0" smtClean="0">
                <a:solidFill>
                  <a:srgbClr val="D9D9D9"/>
                </a:solidFill>
                <a:latin typeface="Arial" pitchFamily="34" charset="0"/>
                <a:cs typeface="Arial" pitchFamily="34" charset="0"/>
              </a:rPr>
            </a:br>
            <a:r>
              <a:rPr lang="en-US" altLang="en-US" sz="1800" b="1" dirty="0" smtClean="0">
                <a:solidFill>
                  <a:srgbClr val="D9D9D9"/>
                </a:solidFill>
                <a:latin typeface="Arial" pitchFamily="34" charset="0"/>
                <a:cs typeface="Arial" pitchFamily="34" charset="0"/>
              </a:rPr>
              <a:t>    Receiving</a:t>
            </a:r>
          </a:p>
          <a:p>
            <a:pPr marL="0" indent="-285750">
              <a:lnSpc>
                <a:spcPct val="100000"/>
              </a:lnSpc>
              <a:spcBef>
                <a:spcPts val="0"/>
              </a:spcBef>
              <a:spcAft>
                <a:spcPts val="600"/>
              </a:spcAft>
              <a:buClr>
                <a:schemeClr val="accent6"/>
              </a:buClr>
              <a:defRPr/>
            </a:pPr>
            <a:r>
              <a:rPr lang="en-US" altLang="en-US" sz="1800" b="1" dirty="0" smtClean="0">
                <a:solidFill>
                  <a:srgbClr val="D9D9D9"/>
                </a:solidFill>
                <a:latin typeface="Arial" pitchFamily="34" charset="0"/>
                <a:cs typeface="Arial" pitchFamily="34" charset="0"/>
              </a:rPr>
              <a:t>Inventory </a:t>
            </a:r>
            <a:br>
              <a:rPr lang="en-US" altLang="en-US" sz="1800" b="1" dirty="0" smtClean="0">
                <a:solidFill>
                  <a:srgbClr val="D9D9D9"/>
                </a:solidFill>
                <a:latin typeface="Arial" pitchFamily="34" charset="0"/>
                <a:cs typeface="Arial" pitchFamily="34" charset="0"/>
              </a:rPr>
            </a:br>
            <a:r>
              <a:rPr lang="en-US" altLang="en-US" sz="1800" b="1" dirty="0" smtClean="0">
                <a:solidFill>
                  <a:srgbClr val="D9D9D9"/>
                </a:solidFill>
                <a:latin typeface="Arial" pitchFamily="34" charset="0"/>
                <a:cs typeface="Arial" pitchFamily="34" charset="0"/>
              </a:rPr>
              <a:t>    Tracking</a:t>
            </a:r>
          </a:p>
          <a:p>
            <a:pPr marL="0" indent="-285750">
              <a:lnSpc>
                <a:spcPct val="100000"/>
              </a:lnSpc>
              <a:spcBef>
                <a:spcPts val="0"/>
              </a:spcBef>
              <a:spcAft>
                <a:spcPts val="600"/>
              </a:spcAft>
              <a:buClr>
                <a:schemeClr val="accent6"/>
              </a:buClr>
              <a:defRPr/>
            </a:pPr>
            <a:r>
              <a:rPr lang="en-US" altLang="en-US" sz="1800" b="1" dirty="0" smtClean="0">
                <a:solidFill>
                  <a:srgbClr val="D9D9D9"/>
                </a:solidFill>
                <a:latin typeface="Arial" pitchFamily="34" charset="0"/>
                <a:cs typeface="Arial" pitchFamily="34" charset="0"/>
              </a:rPr>
              <a:t>Track &amp; Trace</a:t>
            </a:r>
            <a:endParaRPr lang="en-US" altLang="en-US" sz="1800" b="1" dirty="0">
              <a:solidFill>
                <a:srgbClr val="D9D9D9"/>
              </a:solidFill>
              <a:latin typeface="Arial" pitchFamily="34" charset="0"/>
              <a:cs typeface="Arial" pitchFamily="34" charset="0"/>
            </a:endParaRPr>
          </a:p>
          <a:p>
            <a:pPr marL="0" indent="-285750">
              <a:lnSpc>
                <a:spcPct val="100000"/>
              </a:lnSpc>
              <a:spcBef>
                <a:spcPts val="0"/>
              </a:spcBef>
              <a:spcAft>
                <a:spcPts val="600"/>
              </a:spcAft>
              <a:buClr>
                <a:schemeClr val="accent6"/>
              </a:buClr>
              <a:defRPr/>
            </a:pPr>
            <a:r>
              <a:rPr lang="en-US" altLang="en-US" sz="1800" b="1" dirty="0" smtClean="0">
                <a:solidFill>
                  <a:srgbClr val="D9D9D9"/>
                </a:solidFill>
                <a:latin typeface="Arial" pitchFamily="34" charset="0"/>
                <a:cs typeface="Arial" pitchFamily="34" charset="0"/>
              </a:rPr>
              <a:t>Cross-docking</a:t>
            </a:r>
          </a:p>
          <a:p>
            <a:pPr marL="574675" indent="0">
              <a:lnSpc>
                <a:spcPct val="100000"/>
              </a:lnSpc>
              <a:spcBef>
                <a:spcPts val="0"/>
              </a:spcBef>
              <a:spcAft>
                <a:spcPts val="1200"/>
              </a:spcAft>
              <a:buClr>
                <a:schemeClr val="accent6"/>
              </a:buClr>
              <a:buNone/>
              <a:defRPr/>
            </a:pPr>
            <a:endParaRPr lang="en-US" altLang="en-US" sz="1800" b="1" dirty="0" smtClean="0">
              <a:solidFill>
                <a:srgbClr val="D9D9D9"/>
              </a:solidFill>
              <a:latin typeface="Arial" pitchFamily="34" charset="0"/>
              <a:cs typeface="Arial" pitchFamily="34" charset="0"/>
            </a:endParaRPr>
          </a:p>
        </p:txBody>
      </p:sp>
      <p:sp>
        <p:nvSpPr>
          <p:cNvPr id="12" name="Content Placeholder 2"/>
          <p:cNvSpPr txBox="1">
            <a:spLocks/>
          </p:cNvSpPr>
          <p:nvPr/>
        </p:nvSpPr>
        <p:spPr>
          <a:xfrm>
            <a:off x="9368019" y="2101577"/>
            <a:ext cx="2614190" cy="4286727"/>
          </a:xfrm>
          <a:prstGeom prst="rect">
            <a:avLst/>
          </a:prstGeom>
          <a:solidFill>
            <a:schemeClr val="tx1"/>
          </a:solidFill>
        </p:spPr>
        <p:txBody>
          <a:bodyPr lIns="274320" tIns="274320" rIns="274320" bIns="274320" anchor="ctr"/>
          <a:lstStyle>
            <a:lvl1pPr marL="274320" indent="-228600" algn="l" defTabSz="914400" rtl="0" eaLnBrk="1" latinLnBrk="0" hangingPunct="1">
              <a:lnSpc>
                <a:spcPct val="95000"/>
              </a:lnSpc>
              <a:spcBef>
                <a:spcPts val="1800"/>
              </a:spcBef>
              <a:buClr>
                <a:schemeClr val="tx2"/>
              </a:buClr>
              <a:buSzPct val="90000"/>
              <a:buFont typeface="Wingdings" panose="05000000000000000000" pitchFamily="2" charset="2"/>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5000"/>
              </a:lnSpc>
              <a:spcBef>
                <a:spcPts val="500"/>
              </a:spcBef>
              <a:buClr>
                <a:schemeClr val="tx2"/>
              </a:buClr>
              <a:buSzPct val="9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5000"/>
              </a:lnSpc>
              <a:spcBef>
                <a:spcPts val="500"/>
              </a:spcBef>
              <a:buClr>
                <a:schemeClr val="tx2"/>
              </a:buClr>
              <a:buSzPct val="9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5000"/>
              </a:lnSpc>
              <a:spcBef>
                <a:spcPts val="500"/>
              </a:spcBef>
              <a:buClr>
                <a:schemeClr val="tx2"/>
              </a:buClr>
              <a:buSzPct val="9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5000"/>
              </a:lnSpc>
              <a:spcBef>
                <a:spcPts val="500"/>
              </a:spcBef>
              <a:buClr>
                <a:schemeClr val="tx2"/>
              </a:buClr>
              <a:buSzPct val="9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pPr marL="0" indent="0">
              <a:lnSpc>
                <a:spcPts val="2600"/>
              </a:lnSpc>
              <a:spcBef>
                <a:spcPts val="0"/>
              </a:spcBef>
              <a:spcAft>
                <a:spcPts val="2000"/>
              </a:spcAft>
              <a:buFont typeface="Arial" panose="020B0604020202020204" pitchFamily="34" charset="0"/>
              <a:buNone/>
              <a:defRPr/>
            </a:pPr>
            <a:r>
              <a:rPr lang="en-US" altLang="en-US" b="1" dirty="0" smtClean="0">
                <a:solidFill>
                  <a:schemeClr val="accent6"/>
                </a:solidFill>
                <a:latin typeface="Arial" pitchFamily="34" charset="0"/>
                <a:cs typeface="Arial" pitchFamily="34" charset="0"/>
              </a:rPr>
              <a:t>Deployment Environments</a:t>
            </a:r>
            <a:endParaRPr lang="en-US" altLang="en-US" b="1" dirty="0" smtClean="0">
              <a:solidFill>
                <a:srgbClr val="FDC925"/>
              </a:solidFill>
              <a:latin typeface="Arial" pitchFamily="34" charset="0"/>
              <a:cs typeface="Arial" pitchFamily="34" charset="0"/>
            </a:endParaRPr>
          </a:p>
          <a:p>
            <a:pPr marL="0" indent="-285750">
              <a:lnSpc>
                <a:spcPct val="100000"/>
              </a:lnSpc>
              <a:spcBef>
                <a:spcPts val="0"/>
              </a:spcBef>
              <a:spcAft>
                <a:spcPts val="600"/>
              </a:spcAft>
              <a:buClr>
                <a:schemeClr val="accent6"/>
              </a:buClr>
              <a:defRPr/>
            </a:pPr>
            <a:r>
              <a:rPr lang="en-US" altLang="en-US" sz="1800" b="1" dirty="0" smtClean="0">
                <a:solidFill>
                  <a:srgbClr val="D9D9D9"/>
                </a:solidFill>
                <a:latin typeface="Arial" pitchFamily="34" charset="0"/>
                <a:cs typeface="Arial" pitchFamily="34" charset="0"/>
              </a:rPr>
              <a:t>Warehousing/</a:t>
            </a:r>
            <a:br>
              <a:rPr lang="en-US" altLang="en-US" sz="1800" b="1" dirty="0" smtClean="0">
                <a:solidFill>
                  <a:srgbClr val="D9D9D9"/>
                </a:solidFill>
                <a:latin typeface="Arial" pitchFamily="34" charset="0"/>
                <a:cs typeface="Arial" pitchFamily="34" charset="0"/>
              </a:rPr>
            </a:br>
            <a:r>
              <a:rPr lang="en-US" altLang="en-US" sz="1800" b="1" dirty="0" smtClean="0">
                <a:solidFill>
                  <a:srgbClr val="D9D9D9"/>
                </a:solidFill>
                <a:latin typeface="Arial" pitchFamily="34" charset="0"/>
                <a:cs typeface="Arial" pitchFamily="34" charset="0"/>
              </a:rPr>
              <a:t>    Distribution</a:t>
            </a:r>
          </a:p>
          <a:p>
            <a:pPr marL="0" indent="-285750">
              <a:lnSpc>
                <a:spcPct val="100000"/>
              </a:lnSpc>
              <a:spcBef>
                <a:spcPts val="0"/>
              </a:spcBef>
              <a:spcAft>
                <a:spcPts val="600"/>
              </a:spcAft>
              <a:buClr>
                <a:schemeClr val="accent6"/>
              </a:buClr>
              <a:defRPr/>
            </a:pPr>
            <a:r>
              <a:rPr lang="en-US" altLang="en-US" sz="1800" b="1" dirty="0" smtClean="0">
                <a:solidFill>
                  <a:srgbClr val="D9D9D9"/>
                </a:solidFill>
                <a:latin typeface="Arial" pitchFamily="34" charset="0"/>
                <a:cs typeface="Arial" pitchFamily="34" charset="0"/>
              </a:rPr>
              <a:t>Cold Storage</a:t>
            </a:r>
          </a:p>
          <a:p>
            <a:pPr marL="0" indent="-285750">
              <a:lnSpc>
                <a:spcPct val="100000"/>
              </a:lnSpc>
              <a:spcBef>
                <a:spcPts val="0"/>
              </a:spcBef>
              <a:spcAft>
                <a:spcPts val="600"/>
              </a:spcAft>
              <a:buClr>
                <a:schemeClr val="accent6"/>
              </a:buClr>
              <a:defRPr/>
            </a:pPr>
            <a:r>
              <a:rPr lang="en-US" altLang="en-US" sz="1800" b="1" dirty="0" smtClean="0">
                <a:solidFill>
                  <a:srgbClr val="D9D9D9"/>
                </a:solidFill>
                <a:latin typeface="Arial" pitchFamily="34" charset="0"/>
                <a:cs typeface="Arial" pitchFamily="34" charset="0"/>
              </a:rPr>
              <a:t>Outdoor Yards</a:t>
            </a:r>
          </a:p>
          <a:p>
            <a:pPr marL="0" indent="-285750">
              <a:lnSpc>
                <a:spcPct val="100000"/>
              </a:lnSpc>
              <a:spcBef>
                <a:spcPts val="0"/>
              </a:spcBef>
              <a:spcAft>
                <a:spcPts val="600"/>
              </a:spcAft>
              <a:buClr>
                <a:schemeClr val="accent6"/>
              </a:buClr>
              <a:defRPr/>
            </a:pPr>
            <a:r>
              <a:rPr lang="en-US" altLang="en-US" sz="1800" b="1" dirty="0" smtClean="0">
                <a:solidFill>
                  <a:srgbClr val="D9D9D9"/>
                </a:solidFill>
                <a:latin typeface="Arial" pitchFamily="34" charset="0"/>
                <a:cs typeface="Arial" pitchFamily="34" charset="0"/>
              </a:rPr>
              <a:t>Manufacturing:   </a:t>
            </a:r>
            <a:br>
              <a:rPr lang="en-US" altLang="en-US" sz="1800" b="1" dirty="0" smtClean="0">
                <a:solidFill>
                  <a:srgbClr val="D9D9D9"/>
                </a:solidFill>
                <a:latin typeface="Arial" pitchFamily="34" charset="0"/>
                <a:cs typeface="Arial" pitchFamily="34" charset="0"/>
              </a:rPr>
            </a:br>
            <a:r>
              <a:rPr lang="en-US" altLang="en-US" sz="1800" b="1" dirty="0" smtClean="0">
                <a:solidFill>
                  <a:srgbClr val="D9D9D9"/>
                </a:solidFill>
                <a:latin typeface="Arial" pitchFamily="34" charset="0"/>
                <a:cs typeface="Arial" pitchFamily="34" charset="0"/>
              </a:rPr>
              <a:t>     Plant Floor and    </a:t>
            </a:r>
            <a:br>
              <a:rPr lang="en-US" altLang="en-US" sz="1800" b="1" dirty="0" smtClean="0">
                <a:solidFill>
                  <a:srgbClr val="D9D9D9"/>
                </a:solidFill>
                <a:latin typeface="Arial" pitchFamily="34" charset="0"/>
                <a:cs typeface="Arial" pitchFamily="34" charset="0"/>
              </a:rPr>
            </a:br>
            <a:r>
              <a:rPr lang="en-US" altLang="en-US" sz="1800" b="1" dirty="0" smtClean="0">
                <a:solidFill>
                  <a:srgbClr val="D9D9D9"/>
                </a:solidFill>
                <a:latin typeface="Arial" pitchFamily="34" charset="0"/>
                <a:cs typeface="Arial" pitchFamily="34" charset="0"/>
              </a:rPr>
              <a:t>     Warehousing</a:t>
            </a:r>
          </a:p>
          <a:p>
            <a:pPr marL="0" indent="-285750">
              <a:lnSpc>
                <a:spcPct val="100000"/>
              </a:lnSpc>
              <a:spcBef>
                <a:spcPts val="0"/>
              </a:spcBef>
              <a:spcAft>
                <a:spcPts val="600"/>
              </a:spcAft>
              <a:buClr>
                <a:schemeClr val="accent6"/>
              </a:buClr>
              <a:defRPr/>
            </a:pPr>
            <a:endParaRPr lang="en-US" altLang="en-US" sz="1800" b="1" dirty="0" smtClean="0">
              <a:solidFill>
                <a:srgbClr val="D9D9D9"/>
              </a:solidFill>
              <a:latin typeface="Arial" pitchFamily="34" charset="0"/>
              <a:cs typeface="Arial" pitchFamily="34" charset="0"/>
            </a:endParaRPr>
          </a:p>
          <a:p>
            <a:pPr marL="0" indent="0">
              <a:lnSpc>
                <a:spcPct val="100000"/>
              </a:lnSpc>
              <a:spcBef>
                <a:spcPts val="0"/>
              </a:spcBef>
              <a:spcAft>
                <a:spcPts val="600"/>
              </a:spcAft>
              <a:buClr>
                <a:schemeClr val="accent6"/>
              </a:buClr>
              <a:buNone/>
              <a:defRPr/>
            </a:pPr>
            <a:endParaRPr lang="en-US" altLang="en-US" sz="1800" b="1" dirty="0" smtClean="0">
              <a:solidFill>
                <a:srgbClr val="D9D9D9"/>
              </a:solidFill>
              <a:latin typeface="Arial" pitchFamily="34" charset="0"/>
              <a:cs typeface="Arial" pitchFamily="34" charset="0"/>
            </a:endParaRPr>
          </a:p>
          <a:p>
            <a:pPr marL="574675" indent="0">
              <a:lnSpc>
                <a:spcPct val="100000"/>
              </a:lnSpc>
              <a:spcBef>
                <a:spcPts val="0"/>
              </a:spcBef>
              <a:spcAft>
                <a:spcPts val="1200"/>
              </a:spcAft>
              <a:buClr>
                <a:schemeClr val="accent6"/>
              </a:buClr>
              <a:buNone/>
              <a:defRPr/>
            </a:pPr>
            <a:endParaRPr lang="en-US" altLang="en-US" sz="1800" b="1" dirty="0" smtClean="0">
              <a:solidFill>
                <a:srgbClr val="D9D9D9"/>
              </a:solidFill>
              <a:latin typeface="Arial" pitchFamily="34" charset="0"/>
              <a:cs typeface="Arial" pitchFamily="34" charset="0"/>
            </a:endParaRPr>
          </a:p>
        </p:txBody>
      </p:sp>
      <p:sp>
        <p:nvSpPr>
          <p:cNvPr id="13" name="Slide Number Placeholder 5"/>
          <p:cNvSpPr txBox="1">
            <a:spLocks/>
          </p:cNvSpPr>
          <p:nvPr/>
        </p:nvSpPr>
        <p:spPr bwMode="auto">
          <a:xfrm>
            <a:off x="11798300" y="6489701"/>
            <a:ext cx="3905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Arial" charset="0"/>
                <a:ea typeface="MS PGothic" charset="-128"/>
                <a:cs typeface="Arial" charset="0"/>
              </a:defRPr>
            </a:lvl1pPr>
            <a:lvl2pPr marL="37931725" indent="-37474525">
              <a:spcBef>
                <a:spcPct val="20000"/>
              </a:spcBef>
              <a:buFont typeface="Arial" charset="0"/>
              <a:buChar char="•"/>
              <a:defRPr sz="2800">
                <a:solidFill>
                  <a:schemeClr val="tx1"/>
                </a:solidFill>
                <a:latin typeface="Arial" charset="0"/>
                <a:ea typeface="MS PGothic" charset="-128"/>
                <a:cs typeface="Arial" charset="0"/>
              </a:defRPr>
            </a:lvl2pPr>
            <a:lvl3pPr marL="1143000" indent="-228600">
              <a:spcBef>
                <a:spcPct val="20000"/>
              </a:spcBef>
              <a:buFont typeface="Arial" charset="0"/>
              <a:buChar char="•"/>
              <a:defRPr sz="2400">
                <a:solidFill>
                  <a:schemeClr val="tx1"/>
                </a:solidFill>
                <a:latin typeface="Arial" charset="0"/>
                <a:ea typeface="MS PGothic" charset="-128"/>
                <a:cs typeface="Arial" charset="0"/>
              </a:defRPr>
            </a:lvl3pPr>
            <a:lvl4pPr marL="1600200" indent="-228600">
              <a:spcBef>
                <a:spcPct val="20000"/>
              </a:spcBef>
              <a:buFont typeface="Arial" charset="0"/>
              <a:buChar char="•"/>
              <a:defRPr sz="2000">
                <a:solidFill>
                  <a:schemeClr val="tx1"/>
                </a:solidFill>
                <a:latin typeface="Arial" charset="0"/>
                <a:ea typeface="MS PGothic" charset="-128"/>
                <a:cs typeface="Arial" charset="0"/>
              </a:defRPr>
            </a:lvl4pPr>
            <a:lvl5pPr marL="2057400" indent="-228600">
              <a:spcBef>
                <a:spcPct val="20000"/>
              </a:spcBef>
              <a:buFont typeface="Arial" charset="0"/>
              <a:buChar char="•"/>
              <a:defRPr sz="2000">
                <a:solidFill>
                  <a:schemeClr val="tx1"/>
                </a:solidFill>
                <a:latin typeface="Arial" charset="0"/>
                <a:ea typeface="MS PGothic" charset="-128"/>
                <a:cs typeface="Arial"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Arial" charset="0"/>
                <a:ea typeface="MS PGothic" charset="-128"/>
                <a:cs typeface="Arial"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Arial" charset="0"/>
                <a:ea typeface="MS PGothic" charset="-128"/>
                <a:cs typeface="Arial"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Arial" charset="0"/>
                <a:ea typeface="MS PGothic" charset="-128"/>
                <a:cs typeface="Arial"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Arial" charset="0"/>
                <a:ea typeface="MS PGothic" charset="-128"/>
                <a:cs typeface="Arial" charset="0"/>
              </a:defRPr>
            </a:lvl9pPr>
          </a:lstStyle>
          <a:p>
            <a:pPr algn="ctr" eaLnBrk="1" hangingPunct="1">
              <a:spcBef>
                <a:spcPct val="0"/>
              </a:spcBef>
              <a:buFontTx/>
              <a:buNone/>
            </a:pPr>
            <a:fld id="{7D64B6F0-3E93-8842-BB3D-CFBF0B5D5495}" type="slidenum">
              <a:rPr lang="en-US" altLang="en-US" sz="800" smtClean="0">
                <a:solidFill>
                  <a:schemeClr val="bg1">
                    <a:lumMod val="75000"/>
                  </a:schemeClr>
                </a:solidFill>
              </a:rPr>
              <a:t>25</a:t>
            </a:fld>
            <a:endParaRPr lang="en-US" altLang="en-US" sz="800" dirty="0">
              <a:solidFill>
                <a:schemeClr val="bg1">
                  <a:lumMod val="75000"/>
                </a:schemeClr>
              </a:solidFill>
            </a:endParaRPr>
          </a:p>
        </p:txBody>
      </p:sp>
    </p:spTree>
    <p:extLst>
      <p:ext uri="{BB962C8B-B14F-4D97-AF65-F5344CB8AC3E}">
        <p14:creationId xmlns:p14="http://schemas.microsoft.com/office/powerpoint/2010/main" val="1560704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6336631" y="4276132"/>
            <a:ext cx="5804067" cy="505198"/>
          </a:xfrm>
          <a:prstGeom prst="rect">
            <a:avLst/>
          </a:prstGeom>
          <a:solidFill>
            <a:schemeClr val="accent6"/>
          </a:solidFill>
          <a:ln>
            <a:noFill/>
          </a:ln>
        </p:spPr>
        <p:txBody>
          <a:bodyPr wrap="square" lIns="182880" tIns="182880" rIns="182880" bIns="228600" rtlCol="0" anchor="ctr" anchorCtr="1">
            <a:noAutofit/>
          </a:bodyPr>
          <a:lstStyle/>
          <a:p>
            <a:r>
              <a:rPr lang="en-US" altLang="en-US" b="1" dirty="0" smtClean="0">
                <a:latin typeface="Arial" pitchFamily="34" charset="0"/>
                <a:cs typeface="Arial" pitchFamily="34" charset="0"/>
              </a:rPr>
              <a:t>3600 SERIES MODELS</a:t>
            </a:r>
            <a:endParaRPr lang="en-US" altLang="en-US" sz="1200" b="1" i="1" dirty="0">
              <a:latin typeface="Arial" pitchFamily="34" charset="0"/>
              <a:cs typeface="Arial" pitchFamily="34" charset="0"/>
            </a:endParaRPr>
          </a:p>
        </p:txBody>
      </p:sp>
      <p:sp>
        <p:nvSpPr>
          <p:cNvPr id="18" name="TextBox 17"/>
          <p:cNvSpPr txBox="1"/>
          <p:nvPr/>
        </p:nvSpPr>
        <p:spPr>
          <a:xfrm>
            <a:off x="6336632" y="4813415"/>
            <a:ext cx="5804067" cy="1672314"/>
          </a:xfrm>
          <a:prstGeom prst="rect">
            <a:avLst/>
          </a:prstGeom>
          <a:solidFill>
            <a:schemeClr val="bg2"/>
          </a:solidFill>
          <a:ln>
            <a:noFill/>
          </a:ln>
        </p:spPr>
        <p:txBody>
          <a:bodyPr wrap="square" lIns="182880" tIns="182880" rIns="182880" bIns="228600" numCol="2" rtlCol="0" anchor="ctr" anchorCtr="1">
            <a:noAutofit/>
          </a:bodyPr>
          <a:lstStyle/>
          <a:p>
            <a:pPr marL="285750" indent="-285750">
              <a:buFont typeface="Arial" charset="0"/>
              <a:buChar char="•"/>
            </a:pPr>
            <a:r>
              <a:rPr lang="en-US" sz="1400" dirty="0" smtClean="0"/>
              <a:t>LI36x8-SR: Standard </a:t>
            </a:r>
            <a:br>
              <a:rPr lang="en-US" sz="1400" dirty="0" smtClean="0"/>
            </a:br>
            <a:r>
              <a:rPr lang="en-US" sz="1400" dirty="0" smtClean="0"/>
              <a:t>range 1D </a:t>
            </a:r>
          </a:p>
          <a:p>
            <a:pPr marL="285750" indent="-285750">
              <a:buFont typeface="Arial" charset="0"/>
              <a:buChar char="•"/>
            </a:pPr>
            <a:r>
              <a:rPr lang="en-US" sz="1400" dirty="0" smtClean="0"/>
              <a:t>LI36x8-ER: Extended </a:t>
            </a:r>
            <a:br>
              <a:rPr lang="en-US" sz="1400" dirty="0" smtClean="0"/>
            </a:br>
            <a:r>
              <a:rPr lang="en-US" sz="1400" dirty="0" smtClean="0"/>
              <a:t>range 1D</a:t>
            </a:r>
          </a:p>
          <a:p>
            <a:pPr marL="285750" indent="-285750">
              <a:buFont typeface="Arial" charset="0"/>
              <a:buChar char="•"/>
            </a:pPr>
            <a:r>
              <a:rPr lang="en-US" sz="1400" dirty="0" smtClean="0"/>
              <a:t>DS36x8-SR</a:t>
            </a:r>
            <a:r>
              <a:rPr lang="en-US" sz="1400" dirty="0"/>
              <a:t>: Standard </a:t>
            </a:r>
            <a:r>
              <a:rPr lang="en-US" sz="1400" dirty="0" smtClean="0"/>
              <a:t/>
            </a:r>
            <a:br>
              <a:rPr lang="en-US" sz="1400" dirty="0" smtClean="0"/>
            </a:br>
            <a:r>
              <a:rPr lang="en-US" sz="1400" dirty="0" smtClean="0"/>
              <a:t>range 1D/2D</a:t>
            </a:r>
            <a:endParaRPr lang="en-US" sz="1400" dirty="0"/>
          </a:p>
          <a:p>
            <a:pPr marL="285750" indent="-285750">
              <a:buFont typeface="Arial" charset="0"/>
              <a:buChar char="•"/>
            </a:pPr>
            <a:r>
              <a:rPr lang="en-US" sz="1400" dirty="0" smtClean="0"/>
              <a:t>DS36x8-HP</a:t>
            </a:r>
            <a:r>
              <a:rPr lang="en-US" sz="1400" dirty="0"/>
              <a:t>: 1D/2D, OCR, images, signatures, documents</a:t>
            </a:r>
          </a:p>
          <a:p>
            <a:pPr marL="285750" indent="-285750">
              <a:buFont typeface="Arial" charset="0"/>
              <a:buChar char="•"/>
            </a:pPr>
            <a:r>
              <a:rPr lang="en-US" sz="1400" dirty="0" smtClean="0"/>
              <a:t>DS36x8-ER</a:t>
            </a:r>
            <a:r>
              <a:rPr lang="en-US" sz="1400" dirty="0"/>
              <a:t>: Extended range 1D/2D</a:t>
            </a:r>
            <a:endParaRPr lang="en-US" altLang="en-US" sz="1400" i="1" dirty="0">
              <a:latin typeface="Arial" pitchFamily="34" charset="0"/>
              <a:cs typeface="Arial" pitchFamily="34" charset="0"/>
            </a:endParaRPr>
          </a:p>
        </p:txBody>
      </p:sp>
      <p:sp>
        <p:nvSpPr>
          <p:cNvPr id="4" name="object 4"/>
          <p:cNvSpPr/>
          <p:nvPr/>
        </p:nvSpPr>
        <p:spPr>
          <a:xfrm>
            <a:off x="-1" y="893"/>
            <a:ext cx="12188825" cy="672396"/>
          </a:xfrm>
          <a:custGeom>
            <a:avLst/>
            <a:gdLst/>
            <a:ahLst/>
            <a:cxnLst/>
            <a:rect l="l" t="t" r="r" b="b"/>
            <a:pathLst>
              <a:path w="14630400" h="807085">
                <a:moveTo>
                  <a:pt x="0" y="806665"/>
                </a:moveTo>
                <a:lnTo>
                  <a:pt x="14630400" y="806665"/>
                </a:lnTo>
                <a:lnTo>
                  <a:pt x="14630400" y="0"/>
                </a:lnTo>
                <a:lnTo>
                  <a:pt x="0" y="0"/>
                </a:lnTo>
                <a:lnTo>
                  <a:pt x="0" y="806665"/>
                </a:lnTo>
                <a:close/>
              </a:path>
            </a:pathLst>
          </a:custGeom>
          <a:solidFill>
            <a:srgbClr val="333E47"/>
          </a:solidFill>
        </p:spPr>
        <p:txBody>
          <a:bodyPr wrap="square" lIns="0" tIns="0" rIns="0" bIns="0" rtlCol="0"/>
          <a:lstStyle/>
          <a:p>
            <a:endParaRPr sz="1500"/>
          </a:p>
        </p:txBody>
      </p:sp>
      <p:sp>
        <p:nvSpPr>
          <p:cNvPr id="23" name="object 23"/>
          <p:cNvSpPr txBox="1">
            <a:spLocks noGrp="1"/>
          </p:cNvSpPr>
          <p:nvPr>
            <p:ph type="title"/>
          </p:nvPr>
        </p:nvSpPr>
        <p:spPr>
          <a:xfrm>
            <a:off x="258929" y="1090969"/>
            <a:ext cx="8965282" cy="577081"/>
          </a:xfrm>
          <a:prstGeom prst="rect">
            <a:avLst/>
          </a:prstGeom>
        </p:spPr>
        <p:txBody>
          <a:bodyPr vert="horz" wrap="square" lIns="0" tIns="0" rIns="0" bIns="0" rtlCol="0" anchor="b" anchorCtr="0">
            <a:spAutoFit/>
          </a:bodyPr>
          <a:lstStyle/>
          <a:p>
            <a:pPr marL="10580" marR="541186">
              <a:lnSpc>
                <a:spcPts val="4532"/>
              </a:lnSpc>
            </a:pPr>
            <a:r>
              <a:rPr lang="en-US" sz="3999" dirty="0" smtClean="0">
                <a:solidFill>
                  <a:srgbClr val="333E47"/>
                </a:solidFill>
              </a:rPr>
              <a:t>Vertical Markets</a:t>
            </a:r>
            <a:r>
              <a:rPr sz="3999" spc="-4" dirty="0" smtClean="0">
                <a:solidFill>
                  <a:srgbClr val="333E47"/>
                </a:solidFill>
              </a:rPr>
              <a:t>:</a:t>
            </a:r>
            <a:r>
              <a:rPr lang="en-US" sz="3999" spc="-4" dirty="0" smtClean="0">
                <a:solidFill>
                  <a:srgbClr val="333E47"/>
                </a:solidFill>
              </a:rPr>
              <a:t> </a:t>
            </a:r>
            <a:r>
              <a:rPr lang="en-US" sz="3999" spc="-4" dirty="0" smtClean="0">
                <a:solidFill>
                  <a:srgbClr val="007CB0"/>
                </a:solidFill>
              </a:rPr>
              <a:t>Warehousing</a:t>
            </a:r>
            <a:endParaRPr sz="3999" dirty="0"/>
          </a:p>
        </p:txBody>
      </p:sp>
      <p:pic>
        <p:nvPicPr>
          <p:cNvPr id="27" name="Picture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6854" y="168762"/>
            <a:ext cx="1190950" cy="383440"/>
          </a:xfrm>
          <a:prstGeom prst="rect">
            <a:avLst/>
          </a:prstGeom>
        </p:spPr>
      </p:pic>
      <p:sp>
        <p:nvSpPr>
          <p:cNvPr id="14" name="Slide Number Placeholder 4"/>
          <p:cNvSpPr txBox="1">
            <a:spLocks/>
          </p:cNvSpPr>
          <p:nvPr/>
        </p:nvSpPr>
        <p:spPr bwMode="auto">
          <a:xfrm>
            <a:off x="11798697" y="6485729"/>
            <a:ext cx="352333"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5CF28775-EA3E-BC40-9F77-D96A639C1814}" type="slidenum">
              <a:rPr lang="en-US" altLang="en-US" sz="800" smtClean="0">
                <a:solidFill>
                  <a:srgbClr val="898989"/>
                </a:solidFill>
                <a:ea typeface="Avenir Roman" charset="0"/>
                <a:cs typeface="Avenir Roman" charset="0"/>
              </a:rPr>
              <a:t>26</a:t>
            </a:fld>
            <a:endParaRPr lang="en-US" altLang="en-US" sz="800" dirty="0">
              <a:solidFill>
                <a:srgbClr val="898989"/>
              </a:solidFill>
              <a:ea typeface="Avenir Roman" charset="0"/>
              <a:cs typeface="Avenir Roman" charset="0"/>
            </a:endParaRPr>
          </a:p>
        </p:txBody>
      </p:sp>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r="-14"/>
          <a:stretch/>
        </p:blipFill>
        <p:spPr>
          <a:xfrm>
            <a:off x="1" y="2101772"/>
            <a:ext cx="6272462" cy="4765029"/>
          </a:xfrm>
          <a:prstGeom prst="rect">
            <a:avLst/>
          </a:prstGeom>
        </p:spPr>
      </p:pic>
      <p:sp>
        <p:nvSpPr>
          <p:cNvPr id="13" name="TextBox 12"/>
          <p:cNvSpPr txBox="1"/>
          <p:nvPr/>
        </p:nvSpPr>
        <p:spPr>
          <a:xfrm>
            <a:off x="6336631" y="2101365"/>
            <a:ext cx="5804067" cy="505198"/>
          </a:xfrm>
          <a:prstGeom prst="rect">
            <a:avLst/>
          </a:prstGeom>
          <a:solidFill>
            <a:schemeClr val="accent6"/>
          </a:solidFill>
          <a:ln>
            <a:noFill/>
          </a:ln>
        </p:spPr>
        <p:txBody>
          <a:bodyPr wrap="square" lIns="182880" tIns="182880" rIns="182880" bIns="228600" rtlCol="0" anchor="ctr" anchorCtr="1">
            <a:noAutofit/>
          </a:bodyPr>
          <a:lstStyle/>
          <a:p>
            <a:r>
              <a:rPr lang="en-US" altLang="en-US" b="1" dirty="0" smtClean="0">
                <a:latin typeface="Arial" pitchFamily="34" charset="0"/>
                <a:cs typeface="Arial" pitchFamily="34" charset="0"/>
              </a:rPr>
              <a:t>WAREHOUSING APPLICATIONS</a:t>
            </a:r>
            <a:endParaRPr lang="en-US" altLang="en-US" sz="1200" b="1" i="1" dirty="0">
              <a:latin typeface="Arial" pitchFamily="34" charset="0"/>
              <a:cs typeface="Arial" pitchFamily="34" charset="0"/>
            </a:endParaRPr>
          </a:p>
        </p:txBody>
      </p:sp>
      <p:sp>
        <p:nvSpPr>
          <p:cNvPr id="15" name="TextBox 14"/>
          <p:cNvSpPr txBox="1"/>
          <p:nvPr/>
        </p:nvSpPr>
        <p:spPr>
          <a:xfrm>
            <a:off x="6336632" y="2590912"/>
            <a:ext cx="5804067" cy="1588169"/>
          </a:xfrm>
          <a:prstGeom prst="rect">
            <a:avLst/>
          </a:prstGeom>
          <a:solidFill>
            <a:schemeClr val="bg2"/>
          </a:solidFill>
          <a:ln>
            <a:noFill/>
          </a:ln>
        </p:spPr>
        <p:txBody>
          <a:bodyPr wrap="square" lIns="182880" tIns="182880" rIns="182880" bIns="228600" numCol="2" rtlCol="0" anchor="ctr" anchorCtr="1">
            <a:noAutofit/>
          </a:bodyPr>
          <a:lstStyle/>
          <a:p>
            <a:pPr marL="285750" indent="-285750">
              <a:buFont typeface="Arial" charset="0"/>
              <a:buChar char="•"/>
            </a:pPr>
            <a:r>
              <a:rPr lang="en-US" sz="1400" dirty="0" smtClean="0"/>
              <a:t>Receiving </a:t>
            </a:r>
            <a:r>
              <a:rPr lang="en-US" sz="1400" dirty="0"/>
              <a:t>and </a:t>
            </a:r>
            <a:r>
              <a:rPr lang="en-US" sz="1400" dirty="0" err="1"/>
              <a:t>putaway</a:t>
            </a:r>
            <a:endParaRPr lang="en-US" sz="1400" dirty="0"/>
          </a:p>
          <a:p>
            <a:pPr marL="285750" indent="-285750">
              <a:buFont typeface="Arial" charset="0"/>
              <a:buChar char="•"/>
            </a:pPr>
            <a:r>
              <a:rPr lang="en-US" sz="1400" dirty="0" smtClean="0"/>
              <a:t>Inventory </a:t>
            </a:r>
            <a:r>
              <a:rPr lang="en-US" sz="1400" dirty="0"/>
              <a:t>and materials </a:t>
            </a:r>
            <a:r>
              <a:rPr lang="en-US" sz="1400" dirty="0" smtClean="0"/>
              <a:t>management: cycle </a:t>
            </a:r>
            <a:r>
              <a:rPr lang="en-US" sz="1400" dirty="0"/>
              <a:t>counting, replenishment</a:t>
            </a:r>
          </a:p>
          <a:p>
            <a:pPr marL="285750" indent="-285750">
              <a:buFont typeface="Arial" charset="0"/>
              <a:buChar char="•"/>
            </a:pPr>
            <a:r>
              <a:rPr lang="en-US" sz="1400" dirty="0" smtClean="0"/>
              <a:t>Picking</a:t>
            </a:r>
            <a:endParaRPr lang="en-US" sz="1400" dirty="0"/>
          </a:p>
          <a:p>
            <a:pPr marL="285750" indent="-285750">
              <a:buFont typeface="Arial" charset="0"/>
              <a:buChar char="•"/>
            </a:pPr>
            <a:r>
              <a:rPr lang="en-US" sz="1400" dirty="0"/>
              <a:t>S</a:t>
            </a:r>
            <a:r>
              <a:rPr lang="en-US" sz="1400" dirty="0" smtClean="0"/>
              <a:t>hipping</a:t>
            </a:r>
            <a:endParaRPr lang="en-US" sz="1400" dirty="0"/>
          </a:p>
          <a:p>
            <a:pPr marL="285750" indent="-285750">
              <a:buFont typeface="Arial" charset="0"/>
              <a:buChar char="•"/>
            </a:pPr>
            <a:r>
              <a:rPr lang="en-US" sz="1400" dirty="0" smtClean="0"/>
              <a:t>Cross-docking</a:t>
            </a:r>
            <a:endParaRPr lang="en-US" sz="1400" dirty="0"/>
          </a:p>
          <a:p>
            <a:pPr marL="285750" indent="-285750">
              <a:buFont typeface="Arial" charset="0"/>
              <a:buChar char="•"/>
            </a:pPr>
            <a:r>
              <a:rPr lang="en-US" sz="1400" dirty="0" smtClean="0"/>
              <a:t>Reverse </a:t>
            </a:r>
            <a:r>
              <a:rPr lang="en-US" sz="1400" dirty="0"/>
              <a:t>Logistics (processing of goods that are returned)</a:t>
            </a:r>
          </a:p>
          <a:p>
            <a:pPr marL="285750" indent="-285750">
              <a:buFont typeface="Arial" charset="0"/>
              <a:buChar char="•"/>
            </a:pPr>
            <a:r>
              <a:rPr lang="en-US" sz="1400" dirty="0" smtClean="0"/>
              <a:t>Yard </a:t>
            </a:r>
            <a:r>
              <a:rPr lang="en-US" sz="1400" dirty="0"/>
              <a:t>Management</a:t>
            </a:r>
            <a:endParaRPr lang="en-US" altLang="en-US" sz="1400" i="1" dirty="0">
              <a:latin typeface="Arial" pitchFamily="34" charset="0"/>
              <a:cs typeface="Arial" pitchFamily="34" charset="0"/>
            </a:endParaRPr>
          </a:p>
        </p:txBody>
      </p:sp>
      <p:cxnSp>
        <p:nvCxnSpPr>
          <p:cNvPr id="6" name="Straight Connector 5"/>
          <p:cNvCxnSpPr/>
          <p:nvPr/>
        </p:nvCxnSpPr>
        <p:spPr>
          <a:xfrm>
            <a:off x="6336631" y="2630908"/>
            <a:ext cx="580406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71024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p:cNvGraphicFramePr>
            <a:graphicFrameLocks/>
          </p:cNvGraphicFramePr>
          <p:nvPr>
            <p:extLst>
              <p:ext uri="{D42A27DB-BD31-4B8C-83A1-F6EECF244321}">
                <p14:modId xmlns:p14="http://schemas.microsoft.com/office/powerpoint/2010/main" val="1995842687"/>
              </p:ext>
            </p:extLst>
          </p:nvPr>
        </p:nvGraphicFramePr>
        <p:xfrm>
          <a:off x="481252" y="1592059"/>
          <a:ext cx="11351573" cy="4872910"/>
        </p:xfrm>
        <a:graphic>
          <a:graphicData uri="http://schemas.openxmlformats.org/drawingml/2006/table">
            <a:tbl>
              <a:tblPr firstRow="1" bandRow="1">
                <a:tableStyleId>{F5AB1C69-6EDB-4FF4-983F-18BD219EF322}</a:tableStyleId>
              </a:tblPr>
              <a:tblGrid>
                <a:gridCol w="2630916"/>
                <a:gridCol w="8720657"/>
              </a:tblGrid>
              <a:tr h="340099">
                <a:tc>
                  <a:txBody>
                    <a:bodyPr/>
                    <a:lstStyle/>
                    <a:p>
                      <a:pPr marL="0" marR="0" indent="0" algn="ctr">
                        <a:spcBef>
                          <a:spcPts val="0"/>
                        </a:spcBef>
                        <a:spcAft>
                          <a:spcPts val="0"/>
                        </a:spcAft>
                        <a:tabLst>
                          <a:tab pos="2743200" algn="ctr"/>
                          <a:tab pos="5486400" algn="r"/>
                          <a:tab pos="457200" algn="l"/>
                        </a:tabLst>
                      </a:pPr>
                      <a:r>
                        <a:rPr lang="fr-FR" sz="1600" b="1" cap="none" dirty="0" err="1" smtClean="0">
                          <a:solidFill>
                            <a:sysClr val="windowText" lastClr="000000"/>
                          </a:solidFill>
                          <a:effectLst/>
                          <a:latin typeface="Arial" charset="0"/>
                          <a:ea typeface="Arial" charset="0"/>
                          <a:cs typeface="Arial" charset="0"/>
                        </a:rPr>
                        <a:t>Feature</a:t>
                      </a:r>
                      <a:endParaRPr lang="en-US" sz="1600" b="1" cap="none" dirty="0">
                        <a:solidFill>
                          <a:sysClr val="windowText" lastClr="000000"/>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algn="ctr">
                        <a:spcBef>
                          <a:spcPts val="0"/>
                        </a:spcBef>
                        <a:spcAft>
                          <a:spcPts val="0"/>
                        </a:spcAft>
                      </a:pPr>
                      <a:r>
                        <a:rPr lang="en-US" sz="1600" b="1" cap="none" dirty="0" smtClean="0">
                          <a:solidFill>
                            <a:sysClr val="windowText" lastClr="000000"/>
                          </a:solidFill>
                          <a:effectLst/>
                          <a:latin typeface="Arial" charset="0"/>
                          <a:ea typeface="Arial" charset="0"/>
                          <a:cs typeface="Arial" charset="0"/>
                        </a:rPr>
                        <a:t>Why Your Customer Cares</a:t>
                      </a:r>
                      <a:endParaRPr lang="en-US" sz="1600" cap="none" dirty="0">
                        <a:solidFill>
                          <a:sysClr val="windowText" lastClr="000000"/>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r>
              <a:tr h="619472">
                <a:tc>
                  <a:txBody>
                    <a:bodyPr/>
                    <a:lstStyle/>
                    <a:p>
                      <a:r>
                        <a:rPr lang="en-US" sz="1200" b="1" i="0" u="none" strike="noStrike" kern="1200" baseline="0" dirty="0" smtClean="0">
                          <a:solidFill>
                            <a:schemeClr val="dk1"/>
                          </a:solidFill>
                          <a:latin typeface="+mn-lt"/>
                          <a:ea typeface="+mn-ea"/>
                          <a:cs typeface="+mn-cs"/>
                        </a:rPr>
                        <a:t>Dustproof, </a:t>
                      </a:r>
                      <a:r>
                        <a:rPr lang="en-US" sz="1200" b="1" i="0" u="none" strike="noStrike" kern="1200" baseline="0" dirty="0" err="1" smtClean="0">
                          <a:solidFill>
                            <a:schemeClr val="dk1"/>
                          </a:solidFill>
                          <a:latin typeface="+mn-lt"/>
                          <a:ea typeface="+mn-ea"/>
                          <a:cs typeface="+mn-cs"/>
                        </a:rPr>
                        <a:t>sprayproof</a:t>
                      </a:r>
                      <a:endParaRPr lang="en-US" sz="1200" b="1" i="0" u="none" strike="noStrike" kern="1200" baseline="0" dirty="0" smtClean="0">
                        <a:solidFill>
                          <a:schemeClr val="dk1"/>
                        </a:solidFill>
                        <a:latin typeface="+mn-lt"/>
                        <a:ea typeface="+mn-ea"/>
                        <a:cs typeface="+mn-cs"/>
                      </a:endParaRPr>
                    </a:p>
                    <a:p>
                      <a:r>
                        <a:rPr lang="en-US" sz="1200" b="1" i="0" u="none" strike="noStrike" kern="1200" baseline="0" dirty="0" smtClean="0">
                          <a:solidFill>
                            <a:schemeClr val="dk1"/>
                          </a:solidFill>
                          <a:latin typeface="+mn-lt"/>
                          <a:ea typeface="+mn-ea"/>
                          <a:cs typeface="+mn-cs"/>
                        </a:rPr>
                        <a:t>and waterproof</a:t>
                      </a:r>
                      <a:endParaRPr lang="en-US" sz="1200" b="1"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baseline="0" dirty="0" smtClean="0">
                          <a:solidFill>
                            <a:schemeClr val="dk1"/>
                          </a:solidFill>
                          <a:latin typeface="+mn-lt"/>
                          <a:ea typeface="+mn-ea"/>
                          <a:cs typeface="+mn-cs"/>
                        </a:rPr>
                        <a:t>The 3600 Series is the only device in its class with a waterproof IP67 sealing rating, and the only scanner family to offer a second rating of IP65. It’s ready for virtually every challenging warehouse environment, from dusty aisles and outdoor yards to pouring rain out on the loading dock, spilled coffee and spray downs with a high-pressure hose.</a:t>
                      </a:r>
                      <a:endParaRPr lang="en-US" sz="12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590309">
                <a:tc>
                  <a:txBody>
                    <a:bodyPr/>
                    <a:lstStyle/>
                    <a:p>
                      <a:pPr marL="0" marR="0" indent="0" algn="l" defTabSz="914400" rtl="0" eaLnBrk="1" fontAlgn="auto" latinLnBrk="0" hangingPunct="1">
                        <a:lnSpc>
                          <a:spcPct val="100000"/>
                        </a:lnSpc>
                        <a:spcBef>
                          <a:spcPts val="0"/>
                        </a:spcBef>
                        <a:spcAft>
                          <a:spcPts val="0"/>
                        </a:spcAft>
                        <a:buClrTx/>
                        <a:buSzTx/>
                        <a:buFontTx/>
                        <a:buNone/>
                        <a:tabLst>
                          <a:tab pos="2743200" algn="ctr"/>
                          <a:tab pos="5486400" algn="r"/>
                          <a:tab pos="457200" algn="l"/>
                        </a:tabLst>
                        <a:defRPr/>
                      </a:pPr>
                      <a:r>
                        <a:rPr lang="en-US" sz="1200" b="1" i="0" u="none" strike="noStrike" kern="1200" baseline="0" dirty="0" smtClean="0">
                          <a:solidFill>
                            <a:schemeClr val="dk1"/>
                          </a:solidFill>
                          <a:latin typeface="+mn-lt"/>
                          <a:ea typeface="+mn-ea"/>
                          <a:cs typeface="+mn-cs"/>
                        </a:rPr>
                        <a:t>Cradle with IP65 sealing</a:t>
                      </a:r>
                      <a:endParaRPr lang="en-US" sz="1200" b="1"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200" b="0" i="0" u="none" strike="noStrike" kern="1200" baseline="0" dirty="0" smtClean="0">
                          <a:solidFill>
                            <a:schemeClr val="dk1"/>
                          </a:solidFill>
                          <a:latin typeface="+mn-lt"/>
                          <a:ea typeface="+mn-ea"/>
                          <a:cs typeface="+mn-cs"/>
                        </a:rPr>
                        <a:t>We sealed our Bluetooth cradle to IP65 to match the scanners, creating the only complete rugged cordless solution for your customer’s forklift and other material handling equipment drivers.</a:t>
                      </a:r>
                      <a:endParaRPr lang="en-US" sz="12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717630">
                <a:tc>
                  <a:txBody>
                    <a:bodyPr/>
                    <a:lstStyle/>
                    <a:p>
                      <a:r>
                        <a:rPr lang="en-US" sz="1200" b="1" i="0" u="none" strike="noStrike" kern="1200" baseline="0" dirty="0" smtClean="0">
                          <a:solidFill>
                            <a:schemeClr val="dk1"/>
                          </a:solidFill>
                          <a:latin typeface="+mn-lt"/>
                          <a:ea typeface="+mn-ea"/>
                          <a:cs typeface="+mn-cs"/>
                        </a:rPr>
                        <a:t>Built to handle drops to</a:t>
                      </a:r>
                    </a:p>
                    <a:p>
                      <a:r>
                        <a:rPr lang="en-US" sz="1200" b="1" i="0" u="none" strike="noStrike" kern="1200" baseline="0" dirty="0" smtClean="0">
                          <a:solidFill>
                            <a:schemeClr val="dk1"/>
                          </a:solidFill>
                          <a:latin typeface="+mn-lt"/>
                          <a:ea typeface="+mn-ea"/>
                          <a:cs typeface="+mn-cs"/>
                        </a:rPr>
                        <a:t>the concrete floor</a:t>
                      </a:r>
                      <a:endParaRPr lang="en-US" sz="1200" b="1"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baseline="0" dirty="0" smtClean="0">
                          <a:solidFill>
                            <a:schemeClr val="dk1"/>
                          </a:solidFill>
                          <a:latin typeface="+mn-lt"/>
                          <a:ea typeface="+mn-ea"/>
                          <a:cs typeface="+mn-cs"/>
                        </a:rPr>
                        <a:t>Many device failures in the warehouse occur when the device is dropped on the concrete floor. That’s why all models in the 3600 Series offer a best-in-class 8 ft./2.4 m drop to concrete impact rating — 23 percent more durable than any other scanner in this class.</a:t>
                      </a:r>
                      <a:endParaRPr lang="en-US" sz="12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600137">
                <a:tc>
                  <a:txBody>
                    <a:bodyPr/>
                    <a:lstStyle/>
                    <a:p>
                      <a:r>
                        <a:rPr lang="en-US" sz="1200" b="1" i="0" u="none" strike="noStrike" kern="1200" baseline="0" dirty="0" smtClean="0">
                          <a:solidFill>
                            <a:schemeClr val="dk1"/>
                          </a:solidFill>
                          <a:latin typeface="+mn-lt"/>
                          <a:ea typeface="+mn-ea"/>
                          <a:cs typeface="+mn-cs"/>
                        </a:rPr>
                        <a:t>Scan nearer and farther</a:t>
                      </a:r>
                    </a:p>
                    <a:p>
                      <a:r>
                        <a:rPr lang="en-US" sz="1200" b="1" i="0" u="none" strike="noStrike" kern="1200" baseline="0" dirty="0" smtClean="0">
                          <a:solidFill>
                            <a:schemeClr val="dk1"/>
                          </a:solidFill>
                          <a:latin typeface="+mn-lt"/>
                          <a:ea typeface="+mn-ea"/>
                          <a:cs typeface="+mn-cs"/>
                        </a:rPr>
                        <a:t>with one device</a:t>
                      </a:r>
                      <a:endParaRPr lang="en-US" sz="1200" b="1"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200" b="0" i="0" u="none" strike="noStrike" kern="1200" baseline="0" dirty="0" smtClean="0">
                          <a:solidFill>
                            <a:schemeClr val="dk1"/>
                          </a:solidFill>
                          <a:latin typeface="+mn-lt"/>
                          <a:ea typeface="+mn-ea"/>
                          <a:cs typeface="+mn-cs"/>
                        </a:rPr>
                        <a:t>With expanded working ranges in every model in the 3600 Series, workers can stay in one spot and capture more barcodes. All models offer 30 percent more working range than competitive devices.</a:t>
                      </a:r>
                      <a:endParaRPr lang="en-US" sz="12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704126">
                <a:tc>
                  <a:txBody>
                    <a:bodyPr/>
                    <a:lstStyle/>
                    <a:p>
                      <a:r>
                        <a:rPr lang="en-US" sz="1200" b="1" i="0" u="none" strike="noStrike" kern="1200" baseline="0" dirty="0" smtClean="0">
                          <a:solidFill>
                            <a:schemeClr val="dk1"/>
                          </a:solidFill>
                          <a:latin typeface="+mn-lt"/>
                          <a:ea typeface="+mn-ea"/>
                          <a:cs typeface="+mn-cs"/>
                        </a:rPr>
                        <a:t>Industry-leading</a:t>
                      </a:r>
                    </a:p>
                    <a:p>
                      <a:r>
                        <a:rPr lang="en-US" sz="1200" b="1" i="0" u="none" strike="noStrike" kern="1200" baseline="0" dirty="0" smtClean="0">
                          <a:solidFill>
                            <a:schemeClr val="dk1"/>
                          </a:solidFill>
                          <a:latin typeface="+mn-lt"/>
                          <a:ea typeface="+mn-ea"/>
                          <a:cs typeface="+mn-cs"/>
                        </a:rPr>
                        <a:t>extended range models</a:t>
                      </a:r>
                      <a:endParaRPr lang="en-US" sz="1200" b="1"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baseline="0" dirty="0" smtClean="0">
                          <a:solidFill>
                            <a:schemeClr val="dk1"/>
                          </a:solidFill>
                          <a:latin typeface="+mn-lt"/>
                          <a:ea typeface="+mn-ea"/>
                          <a:cs typeface="+mn-cs"/>
                        </a:rPr>
                        <a:t>For workers that need maximum range, our extended range scanners can capture extra-wide barcodes just a hands-length away, as well as barcodes on the uppermost warehouse shelves up to 70 ft./21 m away (DS36x8-ER) or 56 ft./17.1 m away (LI36x8-ER).</a:t>
                      </a:r>
                      <a:endParaRPr lang="en-US" sz="12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698828">
                <a:tc>
                  <a:txBody>
                    <a:bodyPr/>
                    <a:lstStyle/>
                    <a:p>
                      <a:r>
                        <a:rPr lang="en-US" sz="1200" b="1" i="0" u="none" strike="noStrike" kern="1200" baseline="0" dirty="0" smtClean="0">
                          <a:solidFill>
                            <a:schemeClr val="dk1"/>
                          </a:solidFill>
                          <a:latin typeface="+mn-lt"/>
                          <a:ea typeface="+mn-ea"/>
                          <a:cs typeface="+mn-cs"/>
                        </a:rPr>
                        <a:t>First-time capture of</a:t>
                      </a:r>
                    </a:p>
                    <a:p>
                      <a:r>
                        <a:rPr lang="en-US" sz="1200" b="1" i="0" u="none" strike="noStrike" kern="1200" baseline="0" dirty="0" smtClean="0">
                          <a:solidFill>
                            <a:schemeClr val="dk1"/>
                          </a:solidFill>
                          <a:latin typeface="+mn-lt"/>
                          <a:ea typeface="+mn-ea"/>
                          <a:cs typeface="+mn-cs"/>
                        </a:rPr>
                        <a:t>imperfect barcodes</a:t>
                      </a:r>
                      <a:endParaRPr lang="en-US" sz="1200" b="1" i="0" kern="1200" baseline="0" dirty="0" smtClean="0">
                        <a:solidFill>
                          <a:schemeClr val="dk1"/>
                        </a:solidFill>
                        <a:latin typeface="Arial"/>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200" b="0" i="0" u="none" strike="noStrike" kern="1200" baseline="0" dirty="0" smtClean="0">
                          <a:solidFill>
                            <a:schemeClr val="dk1"/>
                          </a:solidFill>
                          <a:latin typeface="+mn-lt"/>
                          <a:ea typeface="+mn-ea"/>
                          <a:cs typeface="+mn-cs"/>
                        </a:rPr>
                        <a:t>Barcodes that can’t be scanned instantly lower productivity levels. But even the most damaged barcodes are no match for our advanced scanning algorithms — whether barcodes are torn, dirty, smudged, poorly printed or under a layer of frost, workers can capture it all with one press of the scan trigger.</a:t>
                      </a:r>
                      <a:endParaRPr lang="en-US" sz="1200" b="0" i="0" kern="1200" baseline="0" dirty="0" smtClean="0">
                        <a:solidFill>
                          <a:schemeClr val="dk1"/>
                        </a:solidFill>
                        <a:latin typeface="Arial"/>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602309">
                <a:tc>
                  <a:txBody>
                    <a:bodyPr/>
                    <a:lstStyle/>
                    <a:p>
                      <a:r>
                        <a:rPr lang="en-US" sz="1200" b="1" i="0" u="none" strike="noStrike" kern="1200" baseline="0" dirty="0" smtClean="0">
                          <a:solidFill>
                            <a:schemeClr val="dk1"/>
                          </a:solidFill>
                          <a:latin typeface="+mn-lt"/>
                          <a:ea typeface="+mn-ea"/>
                          <a:cs typeface="+mn-cs"/>
                        </a:rPr>
                        <a:t>Multi-code feature</a:t>
                      </a:r>
                      <a:endParaRPr lang="en-US" sz="1200" b="1" i="0" kern="1200" baseline="0" dirty="0" smtClean="0">
                        <a:solidFill>
                          <a:schemeClr val="dk1"/>
                        </a:solidFill>
                        <a:latin typeface="Arial"/>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baseline="0" dirty="0" smtClean="0">
                          <a:solidFill>
                            <a:schemeClr val="dk1"/>
                          </a:solidFill>
                          <a:latin typeface="+mn-lt"/>
                          <a:ea typeface="+mn-ea"/>
                          <a:cs typeface="+mn-cs"/>
                        </a:rPr>
                        <a:t>Many labels in the warehouse contain multiple bar codes — and with our Multi-code feature (available on DS3600 Series 2D imagers), workers can capture up to 20 barcodes in the time it takes to press the scan trigger.</a:t>
                      </a:r>
                      <a:endParaRPr lang="en-US" sz="1200" b="0" i="0" kern="1200" baseline="0" dirty="0" smtClean="0">
                        <a:solidFill>
                          <a:schemeClr val="dk1"/>
                        </a:solidFill>
                        <a:latin typeface="Arial"/>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bl>
          </a:graphicData>
        </a:graphic>
      </p:graphicFrame>
      <p:sp>
        <p:nvSpPr>
          <p:cNvPr id="6" name="Title 1"/>
          <p:cNvSpPr txBox="1">
            <a:spLocks/>
          </p:cNvSpPr>
          <p:nvPr/>
        </p:nvSpPr>
        <p:spPr bwMode="auto">
          <a:xfrm>
            <a:off x="366983" y="861301"/>
            <a:ext cx="9523740" cy="50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MS PGothic" charset="-128"/>
                <a:cs typeface="MS PGothic" charset="-128"/>
                <a:sym typeface="Arial" charset="0"/>
              </a:defRPr>
            </a:lvl1pPr>
            <a:lvl2pPr marL="37931725" indent="-37474525" eaLnBrk="0" hangingPunct="0">
              <a:defRPr sz="2400">
                <a:solidFill>
                  <a:schemeClr val="tx1"/>
                </a:solidFill>
                <a:latin typeface="Arial" charset="0"/>
                <a:ea typeface="MS PGothic" charset="-128"/>
                <a:cs typeface="MS PGothic" charset="-128"/>
                <a:sym typeface="Arial" charset="0"/>
              </a:defRPr>
            </a:lvl2pPr>
            <a:lvl3pPr eaLnBrk="0" hangingPunct="0">
              <a:defRPr sz="2400">
                <a:solidFill>
                  <a:schemeClr val="tx1"/>
                </a:solidFill>
                <a:latin typeface="Arial" charset="0"/>
                <a:ea typeface="MS PGothic" charset="-128"/>
                <a:cs typeface="MS PGothic" charset="-128"/>
                <a:sym typeface="Arial" charset="0"/>
              </a:defRPr>
            </a:lvl3pPr>
            <a:lvl4pPr eaLnBrk="0" hangingPunct="0">
              <a:defRPr sz="2400">
                <a:solidFill>
                  <a:schemeClr val="tx1"/>
                </a:solidFill>
                <a:latin typeface="Arial" charset="0"/>
                <a:ea typeface="MS PGothic" charset="-128"/>
                <a:cs typeface="MS PGothic" charset="-128"/>
                <a:sym typeface="Arial" charset="0"/>
              </a:defRPr>
            </a:lvl4pPr>
            <a:lvl5pPr eaLnBrk="0" hangingPunct="0">
              <a:defRPr sz="2400">
                <a:solidFill>
                  <a:schemeClr val="tx1"/>
                </a:solidFill>
                <a:latin typeface="Arial" charset="0"/>
                <a:ea typeface="MS PGothic" charset="-128"/>
                <a:cs typeface="MS PGothic" charset="-128"/>
                <a:sym typeface="Arial" charset="0"/>
              </a:defRPr>
            </a:lvl5pPr>
            <a:lvl6pPr marL="4572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6pPr>
            <a:lvl7pPr marL="9144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7pPr>
            <a:lvl8pPr marL="13716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8pPr>
            <a:lvl9pPr marL="18288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9pPr>
          </a:lstStyle>
          <a:p>
            <a:pPr eaLnBrk="1" hangingPunct="1"/>
            <a:r>
              <a:rPr lang="en-US" altLang="en-US" sz="2799" b="1" dirty="0" smtClean="0">
                <a:ea typeface="ＭＳ Ｐゴシック" charset="-128"/>
              </a:rPr>
              <a:t>Differentiating Features in Warehouse Opportunities</a:t>
            </a:r>
            <a:endParaRPr lang="en-US" altLang="en-US" sz="2199" b="1" dirty="0">
              <a:ea typeface="ＭＳ Ｐゴシック" charset="-128"/>
            </a:endParaRPr>
          </a:p>
        </p:txBody>
      </p:sp>
      <p:sp>
        <p:nvSpPr>
          <p:cNvPr id="8" name="Slide Number Placeholder 4"/>
          <p:cNvSpPr txBox="1">
            <a:spLocks/>
          </p:cNvSpPr>
          <p:nvPr/>
        </p:nvSpPr>
        <p:spPr bwMode="auto">
          <a:xfrm>
            <a:off x="11832825" y="6485730"/>
            <a:ext cx="352241"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BFBFBF"/>
                </a:solidFill>
                <a:ea typeface="Avenir Roman" charset="0"/>
                <a:cs typeface="Avenir Roman" charset="0"/>
              </a:rPr>
              <a:pPr algn="ctr" eaLnBrk="1" hangingPunct="1"/>
              <a:t>27</a:t>
            </a:fld>
            <a:endParaRPr lang="en-US" altLang="en-US" sz="800" dirty="0">
              <a:solidFill>
                <a:srgbClr val="BFBFBF"/>
              </a:solidFill>
              <a:ea typeface="Avenir Roman" charset="0"/>
              <a:cs typeface="Avenir Roman" charset="0"/>
            </a:endParaRPr>
          </a:p>
        </p:txBody>
      </p:sp>
    </p:spTree>
    <p:extLst>
      <p:ext uri="{BB962C8B-B14F-4D97-AF65-F5344CB8AC3E}">
        <p14:creationId xmlns:p14="http://schemas.microsoft.com/office/powerpoint/2010/main" val="10856601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6336631" y="4276132"/>
            <a:ext cx="5804067" cy="505198"/>
          </a:xfrm>
          <a:prstGeom prst="rect">
            <a:avLst/>
          </a:prstGeom>
          <a:solidFill>
            <a:schemeClr val="accent6"/>
          </a:solidFill>
          <a:ln>
            <a:noFill/>
          </a:ln>
        </p:spPr>
        <p:txBody>
          <a:bodyPr wrap="square" lIns="182880" tIns="182880" rIns="182880" bIns="228600" rtlCol="0" anchor="ctr" anchorCtr="1">
            <a:noAutofit/>
          </a:bodyPr>
          <a:lstStyle/>
          <a:p>
            <a:r>
              <a:rPr lang="en-US" altLang="en-US" b="1" dirty="0" smtClean="0">
                <a:latin typeface="Arial" pitchFamily="34" charset="0"/>
                <a:cs typeface="Arial" pitchFamily="34" charset="0"/>
              </a:rPr>
              <a:t>3600 SERIES MODELS</a:t>
            </a:r>
            <a:endParaRPr lang="en-US" altLang="en-US" sz="1200" b="1" i="1" dirty="0">
              <a:latin typeface="Arial" pitchFamily="34" charset="0"/>
              <a:cs typeface="Arial" pitchFamily="34" charset="0"/>
            </a:endParaRPr>
          </a:p>
        </p:txBody>
      </p:sp>
      <p:sp>
        <p:nvSpPr>
          <p:cNvPr id="18" name="TextBox 17"/>
          <p:cNvSpPr txBox="1"/>
          <p:nvPr/>
        </p:nvSpPr>
        <p:spPr>
          <a:xfrm>
            <a:off x="6336632" y="4813415"/>
            <a:ext cx="5804067" cy="1672314"/>
          </a:xfrm>
          <a:prstGeom prst="rect">
            <a:avLst/>
          </a:prstGeom>
          <a:solidFill>
            <a:schemeClr val="bg2"/>
          </a:solidFill>
          <a:ln>
            <a:noFill/>
          </a:ln>
        </p:spPr>
        <p:txBody>
          <a:bodyPr wrap="square" lIns="182880" tIns="182880" rIns="182880" bIns="228600" numCol="2" rtlCol="0" anchor="ctr" anchorCtr="1">
            <a:noAutofit/>
          </a:bodyPr>
          <a:lstStyle/>
          <a:p>
            <a:pPr marL="285750" indent="-285750">
              <a:buFont typeface="Arial" charset="0"/>
              <a:buChar char="•"/>
            </a:pPr>
            <a:r>
              <a:rPr lang="en-US" sz="1400" dirty="0" smtClean="0"/>
              <a:t>LI36x8-SR: Standard </a:t>
            </a:r>
            <a:br>
              <a:rPr lang="en-US" sz="1400" dirty="0" smtClean="0"/>
            </a:br>
            <a:r>
              <a:rPr lang="en-US" sz="1400" dirty="0" smtClean="0"/>
              <a:t>range 1D </a:t>
            </a:r>
          </a:p>
          <a:p>
            <a:pPr marL="285750" indent="-285750">
              <a:buFont typeface="Arial" charset="0"/>
              <a:buChar char="•"/>
            </a:pPr>
            <a:r>
              <a:rPr lang="en-US" sz="1400" dirty="0" smtClean="0"/>
              <a:t>LI36x8-ER: Extended </a:t>
            </a:r>
            <a:br>
              <a:rPr lang="en-US" sz="1400" dirty="0" smtClean="0"/>
            </a:br>
            <a:r>
              <a:rPr lang="en-US" sz="1400" dirty="0" smtClean="0"/>
              <a:t>range 1D</a:t>
            </a:r>
          </a:p>
          <a:p>
            <a:pPr marL="285750" indent="-285750">
              <a:buFont typeface="Arial" charset="0"/>
              <a:buChar char="•"/>
            </a:pPr>
            <a:r>
              <a:rPr lang="en-US" sz="1400" dirty="0" smtClean="0"/>
              <a:t>DS36x8-SR</a:t>
            </a:r>
            <a:r>
              <a:rPr lang="en-US" sz="1400" dirty="0"/>
              <a:t>: Standard </a:t>
            </a:r>
            <a:r>
              <a:rPr lang="en-US" sz="1400" dirty="0" smtClean="0"/>
              <a:t/>
            </a:r>
            <a:br>
              <a:rPr lang="en-US" sz="1400" dirty="0" smtClean="0"/>
            </a:br>
            <a:r>
              <a:rPr lang="en-US" sz="1400" dirty="0" smtClean="0"/>
              <a:t>range 1D/2D</a:t>
            </a:r>
            <a:endParaRPr lang="en-US" sz="1400" dirty="0"/>
          </a:p>
          <a:p>
            <a:pPr marL="285750" indent="-285750">
              <a:buFont typeface="Arial" charset="0"/>
              <a:buChar char="•"/>
            </a:pPr>
            <a:r>
              <a:rPr lang="en-US" sz="1400" dirty="0" smtClean="0"/>
              <a:t>DS36x8-HP</a:t>
            </a:r>
            <a:r>
              <a:rPr lang="en-US" sz="1400" dirty="0"/>
              <a:t>: 1D/2D, OCR, images, signatures, documents</a:t>
            </a:r>
          </a:p>
          <a:p>
            <a:pPr marL="285750" indent="-285750">
              <a:buFont typeface="Arial" charset="0"/>
              <a:buChar char="•"/>
            </a:pPr>
            <a:r>
              <a:rPr lang="en-US" sz="1400" dirty="0" smtClean="0"/>
              <a:t>DS36x8-ER</a:t>
            </a:r>
            <a:r>
              <a:rPr lang="en-US" sz="1400" dirty="0"/>
              <a:t>: Extended </a:t>
            </a:r>
            <a:r>
              <a:rPr lang="en-US" sz="1400" dirty="0" smtClean="0"/>
              <a:t/>
            </a:r>
            <a:br>
              <a:rPr lang="en-US" sz="1400" dirty="0" smtClean="0"/>
            </a:br>
            <a:r>
              <a:rPr lang="en-US" sz="1400" dirty="0" smtClean="0"/>
              <a:t>range </a:t>
            </a:r>
            <a:r>
              <a:rPr lang="en-US" sz="1400" dirty="0"/>
              <a:t>1D/2D</a:t>
            </a:r>
            <a:endParaRPr lang="en-US" altLang="en-US" sz="1400" i="1" dirty="0">
              <a:latin typeface="Arial" pitchFamily="34" charset="0"/>
              <a:cs typeface="Arial" pitchFamily="34" charset="0"/>
            </a:endParaRPr>
          </a:p>
        </p:txBody>
      </p:sp>
      <p:sp>
        <p:nvSpPr>
          <p:cNvPr id="4" name="object 4"/>
          <p:cNvSpPr/>
          <p:nvPr/>
        </p:nvSpPr>
        <p:spPr>
          <a:xfrm>
            <a:off x="-1" y="893"/>
            <a:ext cx="12188825" cy="672396"/>
          </a:xfrm>
          <a:custGeom>
            <a:avLst/>
            <a:gdLst/>
            <a:ahLst/>
            <a:cxnLst/>
            <a:rect l="l" t="t" r="r" b="b"/>
            <a:pathLst>
              <a:path w="14630400" h="807085">
                <a:moveTo>
                  <a:pt x="0" y="806665"/>
                </a:moveTo>
                <a:lnTo>
                  <a:pt x="14630400" y="806665"/>
                </a:lnTo>
                <a:lnTo>
                  <a:pt x="14630400" y="0"/>
                </a:lnTo>
                <a:lnTo>
                  <a:pt x="0" y="0"/>
                </a:lnTo>
                <a:lnTo>
                  <a:pt x="0" y="806665"/>
                </a:lnTo>
                <a:close/>
              </a:path>
            </a:pathLst>
          </a:custGeom>
          <a:solidFill>
            <a:srgbClr val="333E47"/>
          </a:solidFill>
        </p:spPr>
        <p:txBody>
          <a:bodyPr wrap="square" lIns="0" tIns="0" rIns="0" bIns="0" rtlCol="0"/>
          <a:lstStyle/>
          <a:p>
            <a:endParaRPr sz="1500"/>
          </a:p>
        </p:txBody>
      </p:sp>
      <p:sp>
        <p:nvSpPr>
          <p:cNvPr id="23" name="object 23"/>
          <p:cNvSpPr txBox="1">
            <a:spLocks noGrp="1"/>
          </p:cNvSpPr>
          <p:nvPr>
            <p:ph type="title"/>
          </p:nvPr>
        </p:nvSpPr>
        <p:spPr>
          <a:xfrm>
            <a:off x="258929" y="1090969"/>
            <a:ext cx="8965282" cy="577081"/>
          </a:xfrm>
          <a:prstGeom prst="rect">
            <a:avLst/>
          </a:prstGeom>
        </p:spPr>
        <p:txBody>
          <a:bodyPr vert="horz" wrap="square" lIns="0" tIns="0" rIns="0" bIns="0" rtlCol="0" anchor="b" anchorCtr="0">
            <a:spAutoFit/>
          </a:bodyPr>
          <a:lstStyle/>
          <a:p>
            <a:pPr marL="10580" marR="541186">
              <a:lnSpc>
                <a:spcPts val="4532"/>
              </a:lnSpc>
            </a:pPr>
            <a:r>
              <a:rPr lang="en-US" sz="3999" dirty="0" smtClean="0">
                <a:solidFill>
                  <a:srgbClr val="333E47"/>
                </a:solidFill>
              </a:rPr>
              <a:t>Vertical Markets</a:t>
            </a:r>
            <a:r>
              <a:rPr sz="3999" spc="-4" dirty="0" smtClean="0">
                <a:solidFill>
                  <a:srgbClr val="333E47"/>
                </a:solidFill>
              </a:rPr>
              <a:t>:</a:t>
            </a:r>
            <a:r>
              <a:rPr lang="en-US" sz="3999" spc="-4" dirty="0" smtClean="0">
                <a:solidFill>
                  <a:srgbClr val="333E47"/>
                </a:solidFill>
              </a:rPr>
              <a:t> </a:t>
            </a:r>
            <a:r>
              <a:rPr lang="en-US" sz="3999" spc="-4" dirty="0" smtClean="0">
                <a:solidFill>
                  <a:srgbClr val="007CB0"/>
                </a:solidFill>
              </a:rPr>
              <a:t>Cold Storage</a:t>
            </a:r>
            <a:endParaRPr sz="3999" dirty="0"/>
          </a:p>
        </p:txBody>
      </p:sp>
      <p:pic>
        <p:nvPicPr>
          <p:cNvPr id="27" name="Picture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6854" y="168762"/>
            <a:ext cx="1190950" cy="383440"/>
          </a:xfrm>
          <a:prstGeom prst="rect">
            <a:avLst/>
          </a:prstGeom>
        </p:spPr>
      </p:pic>
      <p:sp>
        <p:nvSpPr>
          <p:cNvPr id="14" name="Slide Number Placeholder 4"/>
          <p:cNvSpPr txBox="1">
            <a:spLocks/>
          </p:cNvSpPr>
          <p:nvPr/>
        </p:nvSpPr>
        <p:spPr bwMode="auto">
          <a:xfrm>
            <a:off x="11798697" y="6485729"/>
            <a:ext cx="352333"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5CF28775-EA3E-BC40-9F77-D96A639C1814}" type="slidenum">
              <a:rPr lang="en-US" altLang="en-US" sz="800" smtClean="0">
                <a:solidFill>
                  <a:srgbClr val="898989"/>
                </a:solidFill>
                <a:ea typeface="Avenir Roman" charset="0"/>
                <a:cs typeface="Avenir Roman" charset="0"/>
              </a:rPr>
              <a:t>28</a:t>
            </a:fld>
            <a:endParaRPr lang="en-US" altLang="en-US" sz="800" dirty="0">
              <a:solidFill>
                <a:srgbClr val="898989"/>
              </a:solidFill>
              <a:ea typeface="Avenir Roman" charset="0"/>
              <a:cs typeface="Avenir Roman" charset="0"/>
            </a:endParaRPr>
          </a:p>
        </p:txBody>
      </p:sp>
      <p:sp>
        <p:nvSpPr>
          <p:cNvPr id="13" name="TextBox 12"/>
          <p:cNvSpPr txBox="1"/>
          <p:nvPr/>
        </p:nvSpPr>
        <p:spPr>
          <a:xfrm>
            <a:off x="6336631" y="2101365"/>
            <a:ext cx="5804067" cy="505198"/>
          </a:xfrm>
          <a:prstGeom prst="rect">
            <a:avLst/>
          </a:prstGeom>
          <a:solidFill>
            <a:schemeClr val="accent6"/>
          </a:solidFill>
          <a:ln>
            <a:noFill/>
          </a:ln>
        </p:spPr>
        <p:txBody>
          <a:bodyPr wrap="square" lIns="182880" tIns="182880" rIns="182880" bIns="228600" rtlCol="0" anchor="ctr" anchorCtr="1">
            <a:noAutofit/>
          </a:bodyPr>
          <a:lstStyle/>
          <a:p>
            <a:r>
              <a:rPr lang="en-US" altLang="en-US" b="1" dirty="0" smtClean="0">
                <a:latin typeface="Arial" pitchFamily="34" charset="0"/>
                <a:cs typeface="Arial" pitchFamily="34" charset="0"/>
              </a:rPr>
              <a:t>COLD STORAGE APPLICATIONS</a:t>
            </a:r>
            <a:endParaRPr lang="en-US" altLang="en-US" sz="1200" b="1" i="1" dirty="0">
              <a:latin typeface="Arial" pitchFamily="34" charset="0"/>
              <a:cs typeface="Arial" pitchFamily="34" charset="0"/>
            </a:endParaRPr>
          </a:p>
        </p:txBody>
      </p:sp>
      <p:sp>
        <p:nvSpPr>
          <p:cNvPr id="15" name="TextBox 14"/>
          <p:cNvSpPr txBox="1"/>
          <p:nvPr/>
        </p:nvSpPr>
        <p:spPr>
          <a:xfrm>
            <a:off x="6336632" y="2590912"/>
            <a:ext cx="5804067" cy="1588169"/>
          </a:xfrm>
          <a:prstGeom prst="rect">
            <a:avLst/>
          </a:prstGeom>
          <a:solidFill>
            <a:schemeClr val="bg2"/>
          </a:solidFill>
          <a:ln>
            <a:noFill/>
          </a:ln>
        </p:spPr>
        <p:txBody>
          <a:bodyPr wrap="square" lIns="182880" tIns="182880" rIns="182880" bIns="228600" numCol="2" rtlCol="0" anchor="ctr" anchorCtr="1">
            <a:noAutofit/>
          </a:bodyPr>
          <a:lstStyle/>
          <a:p>
            <a:pPr marL="285750" indent="-285750">
              <a:buFont typeface="Arial" charset="0"/>
              <a:buChar char="•"/>
            </a:pPr>
            <a:r>
              <a:rPr lang="en-US" sz="1400" dirty="0" smtClean="0"/>
              <a:t>Receiving </a:t>
            </a:r>
            <a:r>
              <a:rPr lang="en-US" sz="1400" dirty="0"/>
              <a:t>and </a:t>
            </a:r>
            <a:r>
              <a:rPr lang="en-US" sz="1400" dirty="0" err="1"/>
              <a:t>putaway</a:t>
            </a:r>
            <a:endParaRPr lang="en-US" sz="1400" dirty="0"/>
          </a:p>
          <a:p>
            <a:pPr marL="285750" indent="-285750">
              <a:buFont typeface="Arial" charset="0"/>
              <a:buChar char="•"/>
            </a:pPr>
            <a:r>
              <a:rPr lang="en-US" sz="1400" dirty="0" smtClean="0"/>
              <a:t>Inventory </a:t>
            </a:r>
            <a:r>
              <a:rPr lang="en-US" sz="1400" dirty="0"/>
              <a:t>and materials </a:t>
            </a:r>
            <a:r>
              <a:rPr lang="en-US" sz="1400" dirty="0" smtClean="0"/>
              <a:t>management: cycle </a:t>
            </a:r>
            <a:r>
              <a:rPr lang="en-US" sz="1400" dirty="0"/>
              <a:t>counting, replenishment</a:t>
            </a:r>
          </a:p>
          <a:p>
            <a:pPr marL="285750" indent="-285750">
              <a:buFont typeface="Arial" charset="0"/>
              <a:buChar char="•"/>
            </a:pPr>
            <a:r>
              <a:rPr lang="en-US" sz="1400" dirty="0" smtClean="0"/>
              <a:t>Picking</a:t>
            </a:r>
            <a:endParaRPr lang="en-US" sz="1400" dirty="0"/>
          </a:p>
          <a:p>
            <a:pPr marL="285750" indent="-285750">
              <a:buFont typeface="Arial" charset="0"/>
              <a:buChar char="•"/>
            </a:pPr>
            <a:r>
              <a:rPr lang="en-US" sz="1400" dirty="0"/>
              <a:t>S</a:t>
            </a:r>
            <a:r>
              <a:rPr lang="en-US" sz="1400" dirty="0" smtClean="0"/>
              <a:t>hipping</a:t>
            </a:r>
            <a:endParaRPr lang="en-US" sz="1400" dirty="0"/>
          </a:p>
          <a:p>
            <a:pPr marL="285750" indent="-285750">
              <a:buFont typeface="Arial" charset="0"/>
              <a:buChar char="•"/>
            </a:pPr>
            <a:r>
              <a:rPr lang="en-US" sz="1400" dirty="0" smtClean="0"/>
              <a:t>Cross-docking</a:t>
            </a:r>
            <a:endParaRPr lang="en-US" sz="1400" dirty="0"/>
          </a:p>
          <a:p>
            <a:pPr marL="285750" indent="-285750">
              <a:buFont typeface="Arial" charset="0"/>
              <a:buChar char="•"/>
            </a:pPr>
            <a:r>
              <a:rPr lang="en-US" sz="1400" dirty="0" smtClean="0"/>
              <a:t>Reverse </a:t>
            </a:r>
            <a:r>
              <a:rPr lang="en-US" sz="1400" dirty="0"/>
              <a:t>Logistics (processing of goods that are returned)</a:t>
            </a:r>
          </a:p>
          <a:p>
            <a:pPr marL="285750" indent="-285750">
              <a:buFont typeface="Arial" charset="0"/>
              <a:buChar char="•"/>
            </a:pPr>
            <a:r>
              <a:rPr lang="en-US" sz="1400" dirty="0" smtClean="0"/>
              <a:t>Yard </a:t>
            </a:r>
            <a:r>
              <a:rPr lang="en-US" sz="1400" dirty="0"/>
              <a:t>Management</a:t>
            </a:r>
            <a:endParaRPr lang="en-US" altLang="en-US" sz="1400" i="1" dirty="0">
              <a:latin typeface="Arial" pitchFamily="34" charset="0"/>
              <a:cs typeface="Arial" pitchFamily="34" charset="0"/>
            </a:endParaRPr>
          </a:p>
        </p:txBody>
      </p:sp>
      <p:cxnSp>
        <p:nvCxnSpPr>
          <p:cNvPr id="6" name="Straight Connector 5"/>
          <p:cNvCxnSpPr/>
          <p:nvPr/>
        </p:nvCxnSpPr>
        <p:spPr>
          <a:xfrm>
            <a:off x="6336631" y="2630908"/>
            <a:ext cx="580406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r="-31" b="55"/>
          <a:stretch/>
        </p:blipFill>
        <p:spPr>
          <a:xfrm>
            <a:off x="0" y="2085473"/>
            <a:ext cx="6256421" cy="4764505"/>
          </a:xfrm>
          <a:prstGeom prst="rect">
            <a:avLst/>
          </a:prstGeom>
        </p:spPr>
      </p:pic>
    </p:spTree>
    <p:extLst>
      <p:ext uri="{BB962C8B-B14F-4D97-AF65-F5344CB8AC3E}">
        <p14:creationId xmlns:p14="http://schemas.microsoft.com/office/powerpoint/2010/main" val="18271707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p:cNvGraphicFramePr>
            <a:graphicFrameLocks/>
          </p:cNvGraphicFramePr>
          <p:nvPr>
            <p:extLst>
              <p:ext uri="{D42A27DB-BD31-4B8C-83A1-F6EECF244321}">
                <p14:modId xmlns:p14="http://schemas.microsoft.com/office/powerpoint/2010/main" val="1699364947"/>
              </p:ext>
            </p:extLst>
          </p:nvPr>
        </p:nvGraphicFramePr>
        <p:xfrm>
          <a:off x="465210" y="1494564"/>
          <a:ext cx="11351573" cy="5227079"/>
        </p:xfrm>
        <a:graphic>
          <a:graphicData uri="http://schemas.openxmlformats.org/drawingml/2006/table">
            <a:tbl>
              <a:tblPr firstRow="1" bandRow="1">
                <a:tableStyleId>{F5AB1C69-6EDB-4FF4-983F-18BD219EF322}</a:tableStyleId>
              </a:tblPr>
              <a:tblGrid>
                <a:gridCol w="2630916"/>
                <a:gridCol w="8720657"/>
              </a:tblGrid>
              <a:tr h="352381">
                <a:tc>
                  <a:txBody>
                    <a:bodyPr/>
                    <a:lstStyle/>
                    <a:p>
                      <a:pPr marL="0" marR="0" indent="0" algn="ctr">
                        <a:spcBef>
                          <a:spcPts val="0"/>
                        </a:spcBef>
                        <a:spcAft>
                          <a:spcPts val="0"/>
                        </a:spcAft>
                        <a:tabLst>
                          <a:tab pos="2743200" algn="ctr"/>
                          <a:tab pos="5486400" algn="r"/>
                          <a:tab pos="457200" algn="l"/>
                        </a:tabLst>
                      </a:pPr>
                      <a:r>
                        <a:rPr lang="fr-FR" sz="1600" b="1" cap="none" dirty="0" err="1" smtClean="0">
                          <a:solidFill>
                            <a:sysClr val="windowText" lastClr="000000"/>
                          </a:solidFill>
                          <a:effectLst/>
                          <a:latin typeface="Arial" charset="0"/>
                          <a:ea typeface="Arial" charset="0"/>
                          <a:cs typeface="Arial" charset="0"/>
                        </a:rPr>
                        <a:t>Feature</a:t>
                      </a:r>
                      <a:endParaRPr lang="en-US" sz="1600" b="1" cap="none" dirty="0">
                        <a:solidFill>
                          <a:sysClr val="windowText" lastClr="000000"/>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algn="ctr">
                        <a:spcBef>
                          <a:spcPts val="0"/>
                        </a:spcBef>
                        <a:spcAft>
                          <a:spcPts val="0"/>
                        </a:spcAft>
                      </a:pPr>
                      <a:r>
                        <a:rPr lang="en-US" sz="1600" b="1" cap="none" dirty="0" smtClean="0">
                          <a:solidFill>
                            <a:sysClr val="windowText" lastClr="000000"/>
                          </a:solidFill>
                          <a:effectLst/>
                          <a:latin typeface="Arial" charset="0"/>
                          <a:ea typeface="Arial" charset="0"/>
                          <a:cs typeface="Arial" charset="0"/>
                        </a:rPr>
                        <a:t>Why Your Customer Cares</a:t>
                      </a:r>
                      <a:endParaRPr lang="en-US" sz="1600" cap="none" dirty="0">
                        <a:solidFill>
                          <a:sysClr val="windowText" lastClr="000000"/>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r>
              <a:tr h="723981">
                <a:tc>
                  <a:txBody>
                    <a:bodyPr/>
                    <a:lstStyle/>
                    <a:p>
                      <a:r>
                        <a:rPr lang="en-US" sz="1200" b="1" i="0" u="none" strike="noStrike" kern="1200" baseline="0" dirty="0" smtClean="0">
                          <a:solidFill>
                            <a:schemeClr val="dk1"/>
                          </a:solidFill>
                          <a:latin typeface="+mn-lt"/>
                          <a:ea typeface="+mn-ea"/>
                          <a:cs typeface="+mn-cs"/>
                        </a:rPr>
                        <a:t>Sub-zero temperature rating</a:t>
                      </a:r>
                      <a:endParaRPr lang="en-US" sz="1200" b="1"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baseline="0" dirty="0" smtClean="0">
                          <a:solidFill>
                            <a:schemeClr val="dk1"/>
                          </a:solidFill>
                          <a:latin typeface="+mn-lt"/>
                          <a:ea typeface="+mn-ea"/>
                          <a:cs typeface="+mn-cs"/>
                        </a:rPr>
                        <a:t>We engineered the 3600 Series with an extreme working temperature range: -22º F to 122º F /-30º C to 50º C (corded) and -4º F to 122º F /-20º C to 50º C (cordless). Unique plastics, cables and components are designed to handle freezing temperatures without becoming brittle.</a:t>
                      </a:r>
                      <a:endParaRPr lang="en-US" sz="12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713753">
                <a:tc>
                  <a:txBody>
                    <a:bodyPr/>
                    <a:lstStyle/>
                    <a:p>
                      <a:r>
                        <a:rPr lang="en-US" sz="1200" b="1" i="0" u="none" strike="noStrike" kern="1200" baseline="0" dirty="0" smtClean="0">
                          <a:solidFill>
                            <a:schemeClr val="dk1"/>
                          </a:solidFill>
                          <a:latin typeface="+mn-lt"/>
                          <a:ea typeface="+mn-ea"/>
                          <a:cs typeface="+mn-cs"/>
                        </a:rPr>
                        <a:t>A battery that’s rated </a:t>
                      </a:r>
                      <a:br>
                        <a:rPr lang="en-US" sz="1200" b="1" i="0" u="none" strike="noStrike" kern="1200" baseline="0" dirty="0" smtClean="0">
                          <a:solidFill>
                            <a:schemeClr val="dk1"/>
                          </a:solidFill>
                          <a:latin typeface="+mn-lt"/>
                          <a:ea typeface="+mn-ea"/>
                          <a:cs typeface="+mn-cs"/>
                        </a:rPr>
                      </a:br>
                      <a:r>
                        <a:rPr lang="en-US" sz="1200" b="1" i="0" u="none" strike="noStrike" kern="1200" baseline="0" dirty="0" smtClean="0">
                          <a:solidFill>
                            <a:schemeClr val="dk1"/>
                          </a:solidFill>
                          <a:latin typeface="+mn-lt"/>
                          <a:ea typeface="+mn-ea"/>
                          <a:cs typeface="+mn-cs"/>
                        </a:rPr>
                        <a:t>for the freezer</a:t>
                      </a:r>
                      <a:endParaRPr lang="en-US" sz="1200" b="1"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200" b="0" i="0" u="none" strike="noStrike" kern="1200" baseline="0" dirty="0" smtClean="0">
                          <a:solidFill>
                            <a:schemeClr val="dk1"/>
                          </a:solidFill>
                          <a:latin typeface="+mn-lt"/>
                          <a:ea typeface="+mn-ea"/>
                          <a:cs typeface="+mn-cs"/>
                        </a:rPr>
                        <a:t>Battery performance often erodes as the temperature drops, but our unique </a:t>
                      </a:r>
                      <a:r>
                        <a:rPr lang="en-US" sz="1200" b="0" i="0" u="none" strike="noStrike" kern="1200" baseline="0" dirty="0" err="1" smtClean="0">
                          <a:solidFill>
                            <a:schemeClr val="dk1"/>
                          </a:solidFill>
                          <a:latin typeface="+mn-lt"/>
                          <a:ea typeface="+mn-ea"/>
                          <a:cs typeface="+mn-cs"/>
                        </a:rPr>
                        <a:t>PowerPrecision</a:t>
                      </a:r>
                      <a:r>
                        <a:rPr lang="en-US" sz="1200" b="0" i="0" u="none" strike="noStrike" kern="1200" baseline="0" dirty="0" smtClean="0">
                          <a:solidFill>
                            <a:schemeClr val="dk1"/>
                          </a:solidFill>
                          <a:latin typeface="+mn-lt"/>
                          <a:ea typeface="+mn-ea"/>
                          <a:cs typeface="+mn-cs"/>
                        </a:rPr>
                        <a:t>+ battery is rated for the freezer, with zero performance degradation at -4º F/-20º C. Your customers can give their workers the freedom of wireless in the freezer, without worrying about battery and reliability issues.</a:t>
                      </a:r>
                      <a:endParaRPr lang="en-US" sz="12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582719">
                <a:tc>
                  <a:txBody>
                    <a:bodyPr/>
                    <a:lstStyle/>
                    <a:p>
                      <a:r>
                        <a:rPr lang="en-US" sz="1200" b="1" i="0" u="none" strike="noStrike" kern="1200" baseline="0" dirty="0" smtClean="0">
                          <a:solidFill>
                            <a:schemeClr val="dk1"/>
                          </a:solidFill>
                          <a:latin typeface="+mn-lt"/>
                          <a:ea typeface="+mn-ea"/>
                          <a:cs typeface="+mn-cs"/>
                        </a:rPr>
                        <a:t>Heated scanner holder to avoid condensation</a:t>
                      </a:r>
                      <a:endParaRPr lang="en-US" sz="1200" b="1"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baseline="0" dirty="0" smtClean="0">
                          <a:solidFill>
                            <a:schemeClr val="dk1"/>
                          </a:solidFill>
                          <a:latin typeface="+mn-lt"/>
                          <a:ea typeface="+mn-ea"/>
                          <a:cs typeface="+mn-cs"/>
                        </a:rPr>
                        <a:t>If workers frequently travel in and out of the freezer, the heated scanner holder keeps the scanner head warm to prevent the buildup of condensation on the scanner head. Performance is still unstoppable — in spite of constant temperature shocks.</a:t>
                      </a:r>
                      <a:endParaRPr lang="en-US" sz="12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621810">
                <a:tc>
                  <a:txBody>
                    <a:bodyPr/>
                    <a:lstStyle/>
                    <a:p>
                      <a:r>
                        <a:rPr lang="en-US" sz="1200" b="1" i="0" u="none" strike="noStrike" kern="1200" baseline="0" dirty="0" smtClean="0">
                          <a:solidFill>
                            <a:schemeClr val="dk1"/>
                          </a:solidFill>
                          <a:latin typeface="+mn-lt"/>
                          <a:ea typeface="+mn-ea"/>
                          <a:cs typeface="+mn-cs"/>
                        </a:rPr>
                        <a:t>Freezer-rated cables</a:t>
                      </a:r>
                      <a:endParaRPr lang="en-US" sz="1200" b="1"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200" b="0" i="0" u="none" strike="noStrike" kern="1200" baseline="0" dirty="0" smtClean="0">
                          <a:solidFill>
                            <a:schemeClr val="dk1"/>
                          </a:solidFill>
                          <a:latin typeface="+mn-lt"/>
                          <a:ea typeface="+mn-ea"/>
                          <a:cs typeface="+mn-cs"/>
                        </a:rPr>
                        <a:t>Unlike many other rugged devices on the market, the 3600 Series offers cables with special jacketing to maintain flexibility in subzero temperatures, preventing costly cable failure and work interruptions.</a:t>
                      </a:r>
                      <a:endParaRPr lang="en-US" sz="12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729555">
                <a:tc>
                  <a:txBody>
                    <a:bodyPr/>
                    <a:lstStyle/>
                    <a:p>
                      <a:r>
                        <a:rPr lang="en-US" sz="1200" b="1" i="0" u="none" strike="noStrike" kern="1200" baseline="0" dirty="0" smtClean="0">
                          <a:solidFill>
                            <a:schemeClr val="dk1"/>
                          </a:solidFill>
                          <a:latin typeface="+mn-lt"/>
                          <a:ea typeface="+mn-ea"/>
                          <a:cs typeface="+mn-cs"/>
                        </a:rPr>
                        <a:t>Maximum scanning speed on every type of barcode</a:t>
                      </a:r>
                      <a:endParaRPr lang="en-US" sz="1200" b="1"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baseline="0" dirty="0" smtClean="0">
                          <a:solidFill>
                            <a:schemeClr val="dk1"/>
                          </a:solidFill>
                          <a:latin typeface="+mn-lt"/>
                          <a:ea typeface="+mn-ea"/>
                          <a:cs typeface="+mn-cs"/>
                        </a:rPr>
                        <a:t>Whether workers are scanning 1D or 2D barcodes, they get an advanced scan engine optimized to provide maximum scanning speed. This boosts productivity, and ensures that workers aren’t spending more time than needed in the freezer, improving both their comfort and safety.</a:t>
                      </a:r>
                      <a:endParaRPr lang="en-US" sz="12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766524">
                <a:tc>
                  <a:txBody>
                    <a:bodyPr/>
                    <a:lstStyle/>
                    <a:p>
                      <a:r>
                        <a:rPr lang="en-US" sz="1200" b="1" i="0" u="none" strike="noStrike" kern="1200" baseline="0" dirty="0" smtClean="0">
                          <a:solidFill>
                            <a:schemeClr val="dk1"/>
                          </a:solidFill>
                          <a:latin typeface="+mn-lt"/>
                          <a:ea typeface="+mn-ea"/>
                          <a:cs typeface="+mn-cs"/>
                        </a:rPr>
                        <a:t>First-time capture of</a:t>
                      </a:r>
                    </a:p>
                    <a:p>
                      <a:r>
                        <a:rPr lang="en-US" sz="1200" b="1" i="0" u="none" strike="noStrike" kern="1200" baseline="0" dirty="0" smtClean="0">
                          <a:solidFill>
                            <a:schemeClr val="dk1"/>
                          </a:solidFill>
                          <a:latin typeface="+mn-lt"/>
                          <a:ea typeface="+mn-ea"/>
                          <a:cs typeface="+mn-cs"/>
                        </a:rPr>
                        <a:t>imperfect barcodes,</a:t>
                      </a:r>
                    </a:p>
                    <a:p>
                      <a:r>
                        <a:rPr lang="en-US" sz="1200" b="1" i="0" u="none" strike="noStrike" kern="1200" baseline="0" dirty="0" smtClean="0">
                          <a:solidFill>
                            <a:schemeClr val="dk1"/>
                          </a:solidFill>
                          <a:latin typeface="+mn-lt"/>
                          <a:ea typeface="+mn-ea"/>
                          <a:cs typeface="+mn-cs"/>
                        </a:rPr>
                        <a:t>including frosted barcodes</a:t>
                      </a:r>
                      <a:endParaRPr lang="en-US" sz="1200" b="1" i="0" kern="1200" baseline="0" dirty="0" smtClean="0">
                        <a:solidFill>
                          <a:schemeClr val="dk1"/>
                        </a:solidFill>
                        <a:latin typeface="Arial"/>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200" b="0" i="0" u="none" strike="noStrike" kern="1200" baseline="0" dirty="0" smtClean="0">
                          <a:solidFill>
                            <a:schemeClr val="dk1"/>
                          </a:solidFill>
                          <a:latin typeface="+mn-lt"/>
                          <a:ea typeface="+mn-ea"/>
                          <a:cs typeface="+mn-cs"/>
                        </a:rPr>
                        <a:t>Cold storage is a tough place for a barcode label. And barcodes that can’t be scanned instantly lower productivity levels. But even the most damaged barcodes are no match for our advanced scanning algorithms — whether barcodes are torn, dirty, smudged, poorly printed or under a layer of frost, workers can capture it all with one press of the scan trigger.</a:t>
                      </a:r>
                      <a:endParaRPr lang="en-US" sz="1200" b="0" i="0" kern="1200" baseline="0" dirty="0" smtClean="0">
                        <a:solidFill>
                          <a:schemeClr val="dk1"/>
                        </a:solidFill>
                        <a:latin typeface="Arial"/>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736356">
                <a:tc>
                  <a:txBody>
                    <a:bodyPr/>
                    <a:lstStyle/>
                    <a:p>
                      <a:r>
                        <a:rPr lang="en-US" sz="1200" b="1" i="0" u="none" strike="noStrike" kern="1200" baseline="0" dirty="0" smtClean="0">
                          <a:solidFill>
                            <a:schemeClr val="dk1"/>
                          </a:solidFill>
                          <a:latin typeface="+mn-lt"/>
                          <a:ea typeface="+mn-ea"/>
                          <a:cs typeface="+mn-cs"/>
                        </a:rPr>
                        <a:t>Ergonomics for the freezer</a:t>
                      </a:r>
                      <a:endParaRPr lang="en-US" sz="1200" b="1" i="0" kern="1200" baseline="0" dirty="0" smtClean="0">
                        <a:solidFill>
                          <a:schemeClr val="dk1"/>
                        </a:solidFill>
                        <a:latin typeface="Arial"/>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baseline="0" dirty="0" smtClean="0">
                          <a:solidFill>
                            <a:schemeClr val="dk1"/>
                          </a:solidFill>
                          <a:latin typeface="+mn-lt"/>
                          <a:ea typeface="+mn-ea"/>
                          <a:cs typeface="+mn-cs"/>
                        </a:rPr>
                        <a:t>The 3600 Series features an oversized scan trigger to make scanning easy even with the thickest gloves. A user-controllable, extra-loud beeper volume, combined with vibration feedback, ensures that workers instantly know a scan was successful — no matter how loud the environment might be.</a:t>
                      </a:r>
                      <a:endParaRPr lang="en-US" sz="1200" b="0" i="0" kern="1200" baseline="0" dirty="0" smtClean="0">
                        <a:solidFill>
                          <a:schemeClr val="dk1"/>
                        </a:solidFill>
                        <a:latin typeface="Arial"/>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bl>
          </a:graphicData>
        </a:graphic>
      </p:graphicFrame>
      <p:sp>
        <p:nvSpPr>
          <p:cNvPr id="6" name="Title 1"/>
          <p:cNvSpPr txBox="1">
            <a:spLocks/>
          </p:cNvSpPr>
          <p:nvPr/>
        </p:nvSpPr>
        <p:spPr bwMode="auto">
          <a:xfrm>
            <a:off x="366983" y="861301"/>
            <a:ext cx="9523740" cy="50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MS PGothic" charset="-128"/>
                <a:cs typeface="MS PGothic" charset="-128"/>
                <a:sym typeface="Arial" charset="0"/>
              </a:defRPr>
            </a:lvl1pPr>
            <a:lvl2pPr marL="37931725" indent="-37474525" eaLnBrk="0" hangingPunct="0">
              <a:defRPr sz="2400">
                <a:solidFill>
                  <a:schemeClr val="tx1"/>
                </a:solidFill>
                <a:latin typeface="Arial" charset="0"/>
                <a:ea typeface="MS PGothic" charset="-128"/>
                <a:cs typeface="MS PGothic" charset="-128"/>
                <a:sym typeface="Arial" charset="0"/>
              </a:defRPr>
            </a:lvl2pPr>
            <a:lvl3pPr eaLnBrk="0" hangingPunct="0">
              <a:defRPr sz="2400">
                <a:solidFill>
                  <a:schemeClr val="tx1"/>
                </a:solidFill>
                <a:latin typeface="Arial" charset="0"/>
                <a:ea typeface="MS PGothic" charset="-128"/>
                <a:cs typeface="MS PGothic" charset="-128"/>
                <a:sym typeface="Arial" charset="0"/>
              </a:defRPr>
            </a:lvl3pPr>
            <a:lvl4pPr eaLnBrk="0" hangingPunct="0">
              <a:defRPr sz="2400">
                <a:solidFill>
                  <a:schemeClr val="tx1"/>
                </a:solidFill>
                <a:latin typeface="Arial" charset="0"/>
                <a:ea typeface="MS PGothic" charset="-128"/>
                <a:cs typeface="MS PGothic" charset="-128"/>
                <a:sym typeface="Arial" charset="0"/>
              </a:defRPr>
            </a:lvl4pPr>
            <a:lvl5pPr eaLnBrk="0" hangingPunct="0">
              <a:defRPr sz="2400">
                <a:solidFill>
                  <a:schemeClr val="tx1"/>
                </a:solidFill>
                <a:latin typeface="Arial" charset="0"/>
                <a:ea typeface="MS PGothic" charset="-128"/>
                <a:cs typeface="MS PGothic" charset="-128"/>
                <a:sym typeface="Arial" charset="0"/>
              </a:defRPr>
            </a:lvl5pPr>
            <a:lvl6pPr marL="4572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6pPr>
            <a:lvl7pPr marL="9144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7pPr>
            <a:lvl8pPr marL="13716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8pPr>
            <a:lvl9pPr marL="18288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9pPr>
          </a:lstStyle>
          <a:p>
            <a:pPr eaLnBrk="1" hangingPunct="1"/>
            <a:r>
              <a:rPr lang="en-US" altLang="en-US" sz="2799" b="1" dirty="0" smtClean="0">
                <a:ea typeface="ＭＳ Ｐゴシック" charset="-128"/>
              </a:rPr>
              <a:t>Differentiating</a:t>
            </a:r>
            <a:r>
              <a:rPr lang="en-US" altLang="en-US" sz="2799" b="1" dirty="0" smtClean="0">
                <a:solidFill>
                  <a:srgbClr val="13648C"/>
                </a:solidFill>
                <a:ea typeface="ＭＳ Ｐゴシック" charset="-128"/>
              </a:rPr>
              <a:t> </a:t>
            </a:r>
            <a:r>
              <a:rPr lang="en-US" altLang="en-US" sz="2799" b="1" dirty="0" smtClean="0">
                <a:ea typeface="ＭＳ Ｐゴシック" charset="-128"/>
              </a:rPr>
              <a:t>Features in Cold Storage Opportunities</a:t>
            </a:r>
            <a:endParaRPr lang="en-US" altLang="en-US" sz="2199" b="1" dirty="0">
              <a:ea typeface="ＭＳ Ｐゴシック" charset="-128"/>
            </a:endParaRPr>
          </a:p>
        </p:txBody>
      </p:sp>
      <p:sp>
        <p:nvSpPr>
          <p:cNvPr id="8" name="Slide Number Placeholder 4"/>
          <p:cNvSpPr txBox="1">
            <a:spLocks/>
          </p:cNvSpPr>
          <p:nvPr/>
        </p:nvSpPr>
        <p:spPr bwMode="auto">
          <a:xfrm>
            <a:off x="11832825" y="6485730"/>
            <a:ext cx="352241"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BFBFBF"/>
                </a:solidFill>
                <a:ea typeface="Avenir Roman" charset="0"/>
                <a:cs typeface="Avenir Roman" charset="0"/>
              </a:rPr>
              <a:pPr algn="ctr" eaLnBrk="1" hangingPunct="1"/>
              <a:t>29</a:t>
            </a:fld>
            <a:endParaRPr lang="en-US" altLang="en-US" sz="800" dirty="0">
              <a:solidFill>
                <a:srgbClr val="BFBFBF"/>
              </a:solidFill>
              <a:ea typeface="Avenir Roman" charset="0"/>
              <a:cs typeface="Avenir Roman" charset="0"/>
            </a:endParaRPr>
          </a:p>
        </p:txBody>
      </p:sp>
    </p:spTree>
    <p:extLst>
      <p:ext uri="{BB962C8B-B14F-4D97-AF65-F5344CB8AC3E}">
        <p14:creationId xmlns:p14="http://schemas.microsoft.com/office/powerpoint/2010/main" val="21068642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88825" cy="6858000"/>
          </a:xfrm>
          <a:prstGeom prst="rect">
            <a:avLst/>
          </a:prstGeom>
          <a:solidFill>
            <a:schemeClr val="tx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7" name="Slide Number Placeholder 4"/>
          <p:cNvSpPr txBox="1">
            <a:spLocks/>
          </p:cNvSpPr>
          <p:nvPr/>
        </p:nvSpPr>
        <p:spPr bwMode="auto">
          <a:xfrm>
            <a:off x="11814739" y="6486526"/>
            <a:ext cx="352333"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smtClean="0">
                <a:solidFill>
                  <a:schemeClr val="bg1">
                    <a:lumMod val="50000"/>
                  </a:schemeClr>
                </a:solidFill>
                <a:ea typeface="Avenir Roman" charset="0"/>
                <a:cs typeface="Avenir Roman" charset="0"/>
              </a:rPr>
              <a:pPr algn="ctr" eaLnBrk="1" hangingPunct="1"/>
              <a:t>3</a:t>
            </a:fld>
            <a:endParaRPr lang="en-US" altLang="en-US" sz="800" dirty="0">
              <a:solidFill>
                <a:schemeClr val="bg1">
                  <a:lumMod val="50000"/>
                </a:schemeClr>
              </a:solidFill>
              <a:ea typeface="Avenir Roman" charset="0"/>
              <a:cs typeface="Avenir Roman" charset="0"/>
            </a:endParaRPr>
          </a:p>
        </p:txBody>
      </p:sp>
      <p:sp>
        <p:nvSpPr>
          <p:cNvPr id="5" name="TextBox 4"/>
          <p:cNvSpPr txBox="1"/>
          <p:nvPr/>
        </p:nvSpPr>
        <p:spPr>
          <a:xfrm>
            <a:off x="2431171" y="2811258"/>
            <a:ext cx="7326483" cy="1118255"/>
          </a:xfrm>
          <a:prstGeom prst="rect">
            <a:avLst/>
          </a:prstGeom>
          <a:noFill/>
          <a:ln>
            <a:noFill/>
          </a:ln>
        </p:spPr>
        <p:txBody>
          <a:bodyPr wrap="square" rtlCol="0" anchor="ctr" anchorCtr="1">
            <a:spAutoFit/>
          </a:bodyPr>
          <a:lstStyle/>
          <a:p>
            <a:pPr algn="ctr">
              <a:lnSpc>
                <a:spcPts val="4000"/>
              </a:lnSpc>
            </a:pPr>
            <a:r>
              <a:rPr lang="en-US" sz="3600" b="1" dirty="0" smtClean="0">
                <a:solidFill>
                  <a:srgbClr val="FFFFFF"/>
                </a:solidFill>
                <a:cs typeface="Arial Black"/>
              </a:rPr>
              <a:t>INTRODUCTION TO </a:t>
            </a:r>
            <a:br>
              <a:rPr lang="en-US" sz="3600" b="1" dirty="0" smtClean="0">
                <a:solidFill>
                  <a:srgbClr val="FFFFFF"/>
                </a:solidFill>
                <a:cs typeface="Arial Black"/>
              </a:rPr>
            </a:br>
            <a:r>
              <a:rPr lang="en-US" sz="3600" b="1" dirty="0" smtClean="0">
                <a:solidFill>
                  <a:srgbClr val="FFFFFF"/>
                </a:solidFill>
                <a:cs typeface="Arial Black"/>
              </a:rPr>
              <a:t>THE 3600 SERIES</a:t>
            </a:r>
          </a:p>
        </p:txBody>
      </p:sp>
    </p:spTree>
    <p:extLst>
      <p:ext uri="{BB962C8B-B14F-4D97-AF65-F5344CB8AC3E}">
        <p14:creationId xmlns:p14="http://schemas.microsoft.com/office/powerpoint/2010/main" val="652839743"/>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6336631" y="4276132"/>
            <a:ext cx="5804067" cy="505198"/>
          </a:xfrm>
          <a:prstGeom prst="rect">
            <a:avLst/>
          </a:prstGeom>
          <a:solidFill>
            <a:schemeClr val="accent6"/>
          </a:solidFill>
          <a:ln>
            <a:noFill/>
          </a:ln>
        </p:spPr>
        <p:txBody>
          <a:bodyPr wrap="square" lIns="182880" tIns="182880" rIns="182880" bIns="228600" rtlCol="0" anchor="ctr" anchorCtr="1">
            <a:noAutofit/>
          </a:bodyPr>
          <a:lstStyle/>
          <a:p>
            <a:r>
              <a:rPr lang="en-US" altLang="en-US" b="1" dirty="0" smtClean="0">
                <a:latin typeface="Arial" pitchFamily="34" charset="0"/>
                <a:cs typeface="Arial" pitchFamily="34" charset="0"/>
              </a:rPr>
              <a:t>3600 SERIES MODELS</a:t>
            </a:r>
            <a:endParaRPr lang="en-US" altLang="en-US" sz="1200" b="1" i="1" dirty="0">
              <a:latin typeface="Arial" pitchFamily="34" charset="0"/>
              <a:cs typeface="Arial" pitchFamily="34" charset="0"/>
            </a:endParaRPr>
          </a:p>
        </p:txBody>
      </p:sp>
      <p:sp>
        <p:nvSpPr>
          <p:cNvPr id="18" name="TextBox 17"/>
          <p:cNvSpPr txBox="1"/>
          <p:nvPr/>
        </p:nvSpPr>
        <p:spPr>
          <a:xfrm>
            <a:off x="6336632" y="4813415"/>
            <a:ext cx="5804067" cy="1672314"/>
          </a:xfrm>
          <a:prstGeom prst="rect">
            <a:avLst/>
          </a:prstGeom>
          <a:solidFill>
            <a:schemeClr val="bg2"/>
          </a:solidFill>
          <a:ln>
            <a:noFill/>
          </a:ln>
        </p:spPr>
        <p:txBody>
          <a:bodyPr wrap="square" lIns="182880" tIns="182880" rIns="182880" bIns="228600" numCol="2" rtlCol="0" anchor="ctr" anchorCtr="1">
            <a:noAutofit/>
          </a:bodyPr>
          <a:lstStyle/>
          <a:p>
            <a:pPr marL="285750" indent="-285750">
              <a:buFont typeface="Arial" charset="0"/>
              <a:buChar char="•"/>
            </a:pPr>
            <a:r>
              <a:rPr lang="en-US" sz="1400" dirty="0" smtClean="0"/>
              <a:t>LI36x8-SR: Standard </a:t>
            </a:r>
            <a:br>
              <a:rPr lang="en-US" sz="1400" dirty="0" smtClean="0"/>
            </a:br>
            <a:r>
              <a:rPr lang="en-US" sz="1400" dirty="0" smtClean="0"/>
              <a:t>range 1D </a:t>
            </a:r>
          </a:p>
          <a:p>
            <a:pPr marL="285750" indent="-285750">
              <a:buFont typeface="Arial" charset="0"/>
              <a:buChar char="•"/>
            </a:pPr>
            <a:r>
              <a:rPr lang="en-US" sz="1400" dirty="0" smtClean="0"/>
              <a:t>LI36x8-ER: Extended </a:t>
            </a:r>
            <a:br>
              <a:rPr lang="en-US" sz="1400" dirty="0" smtClean="0"/>
            </a:br>
            <a:r>
              <a:rPr lang="en-US" sz="1400" dirty="0" smtClean="0"/>
              <a:t>range 1D</a:t>
            </a:r>
          </a:p>
          <a:p>
            <a:pPr marL="285750" indent="-285750">
              <a:buFont typeface="Arial" charset="0"/>
              <a:buChar char="•"/>
            </a:pPr>
            <a:r>
              <a:rPr lang="en-US" sz="1400" dirty="0" smtClean="0"/>
              <a:t>DS36x8-SR</a:t>
            </a:r>
            <a:r>
              <a:rPr lang="en-US" sz="1400" dirty="0"/>
              <a:t>: Standard </a:t>
            </a:r>
            <a:r>
              <a:rPr lang="en-US" sz="1400" dirty="0" smtClean="0"/>
              <a:t/>
            </a:r>
            <a:br>
              <a:rPr lang="en-US" sz="1400" dirty="0" smtClean="0"/>
            </a:br>
            <a:r>
              <a:rPr lang="en-US" sz="1400" dirty="0" smtClean="0"/>
              <a:t>range 1D/2D</a:t>
            </a:r>
            <a:endParaRPr lang="en-US" sz="1400" dirty="0"/>
          </a:p>
          <a:p>
            <a:pPr marL="285750" indent="-285750">
              <a:buFont typeface="Arial" charset="0"/>
              <a:buChar char="•"/>
            </a:pPr>
            <a:r>
              <a:rPr lang="en-US" sz="1400" dirty="0" smtClean="0"/>
              <a:t>DS36x8-HP</a:t>
            </a:r>
            <a:r>
              <a:rPr lang="en-US" sz="1400" dirty="0"/>
              <a:t>: 1D/2D, OCR, images, signatures, documents</a:t>
            </a:r>
          </a:p>
          <a:p>
            <a:pPr marL="285750" indent="-285750">
              <a:buFont typeface="Arial" charset="0"/>
              <a:buChar char="•"/>
            </a:pPr>
            <a:r>
              <a:rPr lang="en-US" sz="1400" dirty="0" smtClean="0"/>
              <a:t>DS36x8-ER</a:t>
            </a:r>
            <a:r>
              <a:rPr lang="en-US" sz="1400" dirty="0"/>
              <a:t>: Extended range 1D/2D</a:t>
            </a:r>
            <a:endParaRPr lang="en-US" altLang="en-US" sz="1400" i="1" dirty="0">
              <a:latin typeface="Arial" pitchFamily="34" charset="0"/>
              <a:cs typeface="Arial" pitchFamily="34" charset="0"/>
            </a:endParaRPr>
          </a:p>
        </p:txBody>
      </p:sp>
      <p:sp>
        <p:nvSpPr>
          <p:cNvPr id="4" name="object 4"/>
          <p:cNvSpPr/>
          <p:nvPr/>
        </p:nvSpPr>
        <p:spPr>
          <a:xfrm>
            <a:off x="-1" y="893"/>
            <a:ext cx="12188825" cy="672396"/>
          </a:xfrm>
          <a:custGeom>
            <a:avLst/>
            <a:gdLst/>
            <a:ahLst/>
            <a:cxnLst/>
            <a:rect l="l" t="t" r="r" b="b"/>
            <a:pathLst>
              <a:path w="14630400" h="807085">
                <a:moveTo>
                  <a:pt x="0" y="806665"/>
                </a:moveTo>
                <a:lnTo>
                  <a:pt x="14630400" y="806665"/>
                </a:lnTo>
                <a:lnTo>
                  <a:pt x="14630400" y="0"/>
                </a:lnTo>
                <a:lnTo>
                  <a:pt x="0" y="0"/>
                </a:lnTo>
                <a:lnTo>
                  <a:pt x="0" y="806665"/>
                </a:lnTo>
                <a:close/>
              </a:path>
            </a:pathLst>
          </a:custGeom>
          <a:solidFill>
            <a:srgbClr val="333E47"/>
          </a:solidFill>
        </p:spPr>
        <p:txBody>
          <a:bodyPr wrap="square" lIns="0" tIns="0" rIns="0" bIns="0" rtlCol="0"/>
          <a:lstStyle/>
          <a:p>
            <a:endParaRPr sz="1500"/>
          </a:p>
        </p:txBody>
      </p:sp>
      <p:sp>
        <p:nvSpPr>
          <p:cNvPr id="23" name="object 23"/>
          <p:cNvSpPr txBox="1">
            <a:spLocks noGrp="1"/>
          </p:cNvSpPr>
          <p:nvPr>
            <p:ph type="title"/>
          </p:nvPr>
        </p:nvSpPr>
        <p:spPr>
          <a:xfrm>
            <a:off x="258928" y="1090969"/>
            <a:ext cx="11034713" cy="577081"/>
          </a:xfrm>
          <a:prstGeom prst="rect">
            <a:avLst/>
          </a:prstGeom>
        </p:spPr>
        <p:txBody>
          <a:bodyPr vert="horz" wrap="square" lIns="0" tIns="0" rIns="0" bIns="0" rtlCol="0" anchor="b" anchorCtr="0">
            <a:spAutoFit/>
          </a:bodyPr>
          <a:lstStyle/>
          <a:p>
            <a:pPr marL="10580" marR="541186">
              <a:lnSpc>
                <a:spcPts val="4532"/>
              </a:lnSpc>
            </a:pPr>
            <a:r>
              <a:rPr lang="en-US" sz="3999" dirty="0" smtClean="0">
                <a:solidFill>
                  <a:srgbClr val="333E47"/>
                </a:solidFill>
              </a:rPr>
              <a:t>Vertical Markets</a:t>
            </a:r>
            <a:r>
              <a:rPr sz="3999" spc="-4" dirty="0" smtClean="0">
                <a:solidFill>
                  <a:srgbClr val="333E47"/>
                </a:solidFill>
              </a:rPr>
              <a:t>:</a:t>
            </a:r>
            <a:r>
              <a:rPr lang="en-US" sz="3999" spc="-4" dirty="0" smtClean="0">
                <a:solidFill>
                  <a:srgbClr val="333E47"/>
                </a:solidFill>
              </a:rPr>
              <a:t> </a:t>
            </a:r>
            <a:r>
              <a:rPr lang="en-US" sz="3999" spc="-4" dirty="0" smtClean="0">
                <a:solidFill>
                  <a:srgbClr val="007CB0"/>
                </a:solidFill>
              </a:rPr>
              <a:t>Outdoor Yards and Ports</a:t>
            </a:r>
            <a:endParaRPr sz="3999" dirty="0"/>
          </a:p>
        </p:txBody>
      </p:sp>
      <p:pic>
        <p:nvPicPr>
          <p:cNvPr id="27" name="Picture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6854" y="168762"/>
            <a:ext cx="1190950" cy="383440"/>
          </a:xfrm>
          <a:prstGeom prst="rect">
            <a:avLst/>
          </a:prstGeom>
        </p:spPr>
      </p:pic>
      <p:sp>
        <p:nvSpPr>
          <p:cNvPr id="14" name="Slide Number Placeholder 4"/>
          <p:cNvSpPr txBox="1">
            <a:spLocks/>
          </p:cNvSpPr>
          <p:nvPr/>
        </p:nvSpPr>
        <p:spPr bwMode="auto">
          <a:xfrm>
            <a:off x="11798697" y="6485729"/>
            <a:ext cx="352333"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5CF28775-EA3E-BC40-9F77-D96A639C1814}" type="slidenum">
              <a:rPr lang="en-US" altLang="en-US" sz="800" smtClean="0">
                <a:solidFill>
                  <a:srgbClr val="898989"/>
                </a:solidFill>
                <a:ea typeface="Avenir Roman" charset="0"/>
                <a:cs typeface="Avenir Roman" charset="0"/>
              </a:rPr>
              <a:t>30</a:t>
            </a:fld>
            <a:endParaRPr lang="en-US" altLang="en-US" sz="800" dirty="0">
              <a:solidFill>
                <a:srgbClr val="898989"/>
              </a:solidFill>
              <a:ea typeface="Avenir Roman" charset="0"/>
              <a:cs typeface="Avenir Roman" charset="0"/>
            </a:endParaRPr>
          </a:p>
        </p:txBody>
      </p:sp>
      <p:sp>
        <p:nvSpPr>
          <p:cNvPr id="13" name="TextBox 12"/>
          <p:cNvSpPr txBox="1"/>
          <p:nvPr/>
        </p:nvSpPr>
        <p:spPr>
          <a:xfrm>
            <a:off x="6336631" y="2101365"/>
            <a:ext cx="5804067" cy="505198"/>
          </a:xfrm>
          <a:prstGeom prst="rect">
            <a:avLst/>
          </a:prstGeom>
          <a:solidFill>
            <a:schemeClr val="accent6"/>
          </a:solidFill>
          <a:ln>
            <a:noFill/>
          </a:ln>
        </p:spPr>
        <p:txBody>
          <a:bodyPr wrap="square" lIns="182880" tIns="182880" rIns="182880" bIns="228600" rtlCol="0" anchor="ctr" anchorCtr="1">
            <a:noAutofit/>
          </a:bodyPr>
          <a:lstStyle/>
          <a:p>
            <a:r>
              <a:rPr lang="en-US" altLang="en-US" b="1" dirty="0" smtClean="0">
                <a:latin typeface="Arial" pitchFamily="34" charset="0"/>
                <a:cs typeface="Arial" pitchFamily="34" charset="0"/>
              </a:rPr>
              <a:t>WAREHOUSING APPLICATIONS</a:t>
            </a:r>
            <a:endParaRPr lang="en-US" altLang="en-US" sz="1200" b="1" i="1" dirty="0">
              <a:latin typeface="Arial" pitchFamily="34" charset="0"/>
              <a:cs typeface="Arial" pitchFamily="34" charset="0"/>
            </a:endParaRPr>
          </a:p>
        </p:txBody>
      </p:sp>
      <p:sp>
        <p:nvSpPr>
          <p:cNvPr id="15" name="TextBox 14"/>
          <p:cNvSpPr txBox="1"/>
          <p:nvPr/>
        </p:nvSpPr>
        <p:spPr>
          <a:xfrm>
            <a:off x="6336632" y="2590912"/>
            <a:ext cx="5804067" cy="1588169"/>
          </a:xfrm>
          <a:prstGeom prst="rect">
            <a:avLst/>
          </a:prstGeom>
          <a:solidFill>
            <a:schemeClr val="bg2"/>
          </a:solidFill>
          <a:ln>
            <a:noFill/>
          </a:ln>
        </p:spPr>
        <p:txBody>
          <a:bodyPr wrap="square" lIns="182880" tIns="182880" rIns="182880" bIns="228600" numCol="2" rtlCol="0" anchor="ctr" anchorCtr="1">
            <a:noAutofit/>
          </a:bodyPr>
          <a:lstStyle/>
          <a:p>
            <a:pPr marL="285750" indent="-285750">
              <a:buFont typeface="Arial" charset="0"/>
              <a:buChar char="•"/>
            </a:pPr>
            <a:r>
              <a:rPr lang="en-US" sz="1400" dirty="0" smtClean="0"/>
              <a:t>Receiving </a:t>
            </a:r>
            <a:r>
              <a:rPr lang="en-US" sz="1400" dirty="0"/>
              <a:t>and </a:t>
            </a:r>
            <a:r>
              <a:rPr lang="en-US" sz="1400" dirty="0" err="1"/>
              <a:t>putaway</a:t>
            </a:r>
            <a:endParaRPr lang="en-US" sz="1400" dirty="0"/>
          </a:p>
          <a:p>
            <a:pPr marL="285750" indent="-285750">
              <a:buFont typeface="Arial" charset="0"/>
              <a:buChar char="•"/>
            </a:pPr>
            <a:r>
              <a:rPr lang="en-US" sz="1400" dirty="0" smtClean="0"/>
              <a:t>Inventory </a:t>
            </a:r>
            <a:r>
              <a:rPr lang="en-US" sz="1400" dirty="0"/>
              <a:t>and materials </a:t>
            </a:r>
            <a:r>
              <a:rPr lang="en-US" sz="1400" dirty="0" smtClean="0"/>
              <a:t>management: cycle </a:t>
            </a:r>
            <a:r>
              <a:rPr lang="en-US" sz="1400" dirty="0"/>
              <a:t>counting, replenishment</a:t>
            </a:r>
          </a:p>
          <a:p>
            <a:pPr marL="285750" indent="-285750">
              <a:buFont typeface="Arial" charset="0"/>
              <a:buChar char="•"/>
            </a:pPr>
            <a:r>
              <a:rPr lang="en-US" sz="1400" dirty="0" smtClean="0"/>
              <a:t>Picking</a:t>
            </a:r>
            <a:endParaRPr lang="en-US" sz="1400" dirty="0"/>
          </a:p>
          <a:p>
            <a:pPr marL="285750" indent="-285750">
              <a:buFont typeface="Arial" charset="0"/>
              <a:buChar char="•"/>
            </a:pPr>
            <a:r>
              <a:rPr lang="en-US" sz="1400" dirty="0"/>
              <a:t>S</a:t>
            </a:r>
            <a:r>
              <a:rPr lang="en-US" sz="1400" dirty="0" smtClean="0"/>
              <a:t>hipping</a:t>
            </a:r>
            <a:endParaRPr lang="en-US" sz="1400" dirty="0"/>
          </a:p>
          <a:p>
            <a:pPr marL="285750" indent="-285750">
              <a:buFont typeface="Arial" charset="0"/>
              <a:buChar char="•"/>
            </a:pPr>
            <a:r>
              <a:rPr lang="en-US" sz="1400" dirty="0" smtClean="0"/>
              <a:t>Cross-docking</a:t>
            </a:r>
            <a:endParaRPr lang="en-US" sz="1400" dirty="0"/>
          </a:p>
          <a:p>
            <a:pPr marL="285750" indent="-285750">
              <a:buFont typeface="Arial" charset="0"/>
              <a:buChar char="•"/>
            </a:pPr>
            <a:r>
              <a:rPr lang="en-US" sz="1400" dirty="0" smtClean="0"/>
              <a:t>Reverse </a:t>
            </a:r>
            <a:r>
              <a:rPr lang="en-US" sz="1400" dirty="0"/>
              <a:t>Logistics (processing of goods that are returned)</a:t>
            </a:r>
          </a:p>
          <a:p>
            <a:pPr marL="285750" indent="-285750">
              <a:buFont typeface="Arial" charset="0"/>
              <a:buChar char="•"/>
            </a:pPr>
            <a:r>
              <a:rPr lang="en-US" sz="1400" dirty="0" smtClean="0"/>
              <a:t>Yard </a:t>
            </a:r>
            <a:r>
              <a:rPr lang="en-US" sz="1400" dirty="0"/>
              <a:t>Management</a:t>
            </a:r>
            <a:endParaRPr lang="en-US" altLang="en-US" sz="1400" i="1" dirty="0">
              <a:latin typeface="Arial" pitchFamily="34" charset="0"/>
              <a:cs typeface="Arial" pitchFamily="34" charset="0"/>
            </a:endParaRPr>
          </a:p>
        </p:txBody>
      </p:sp>
      <p:cxnSp>
        <p:nvCxnSpPr>
          <p:cNvPr id="6" name="Straight Connector 5"/>
          <p:cNvCxnSpPr/>
          <p:nvPr/>
        </p:nvCxnSpPr>
        <p:spPr>
          <a:xfrm>
            <a:off x="6336631" y="2630908"/>
            <a:ext cx="580406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r="22"/>
          <a:stretch/>
        </p:blipFill>
        <p:spPr>
          <a:xfrm>
            <a:off x="0" y="2117406"/>
            <a:ext cx="6277476" cy="4751805"/>
          </a:xfrm>
          <a:prstGeom prst="rect">
            <a:avLst/>
          </a:prstGeom>
        </p:spPr>
      </p:pic>
    </p:spTree>
    <p:extLst>
      <p:ext uri="{BB962C8B-B14F-4D97-AF65-F5344CB8AC3E}">
        <p14:creationId xmlns:p14="http://schemas.microsoft.com/office/powerpoint/2010/main" val="10289361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p:cNvGraphicFramePr>
            <a:graphicFrameLocks/>
          </p:cNvGraphicFramePr>
          <p:nvPr>
            <p:extLst>
              <p:ext uri="{D42A27DB-BD31-4B8C-83A1-F6EECF244321}">
                <p14:modId xmlns:p14="http://schemas.microsoft.com/office/powerpoint/2010/main" val="1312969209"/>
              </p:ext>
            </p:extLst>
          </p:nvPr>
        </p:nvGraphicFramePr>
        <p:xfrm>
          <a:off x="481252" y="1558732"/>
          <a:ext cx="11351573" cy="4960648"/>
        </p:xfrm>
        <a:graphic>
          <a:graphicData uri="http://schemas.openxmlformats.org/drawingml/2006/table">
            <a:tbl>
              <a:tblPr firstRow="1" bandRow="1">
                <a:tableStyleId>{F5AB1C69-6EDB-4FF4-983F-18BD219EF322}</a:tableStyleId>
              </a:tblPr>
              <a:tblGrid>
                <a:gridCol w="2630916"/>
                <a:gridCol w="8720657"/>
              </a:tblGrid>
              <a:tr h="352381">
                <a:tc>
                  <a:txBody>
                    <a:bodyPr/>
                    <a:lstStyle/>
                    <a:p>
                      <a:pPr marL="0" marR="0" indent="0" algn="ctr">
                        <a:spcBef>
                          <a:spcPts val="0"/>
                        </a:spcBef>
                        <a:spcAft>
                          <a:spcPts val="0"/>
                        </a:spcAft>
                        <a:tabLst>
                          <a:tab pos="2743200" algn="ctr"/>
                          <a:tab pos="5486400" algn="r"/>
                          <a:tab pos="457200" algn="l"/>
                        </a:tabLst>
                      </a:pPr>
                      <a:r>
                        <a:rPr lang="fr-FR" sz="1600" b="1" cap="none" dirty="0" err="1" smtClean="0">
                          <a:solidFill>
                            <a:sysClr val="windowText" lastClr="000000"/>
                          </a:solidFill>
                          <a:effectLst/>
                          <a:latin typeface="Arial" charset="0"/>
                          <a:ea typeface="Arial" charset="0"/>
                          <a:cs typeface="Arial" charset="0"/>
                        </a:rPr>
                        <a:t>Feature</a:t>
                      </a:r>
                      <a:endParaRPr lang="en-US" sz="1600" b="1" cap="none" dirty="0">
                        <a:solidFill>
                          <a:sysClr val="windowText" lastClr="000000"/>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algn="ctr">
                        <a:spcBef>
                          <a:spcPts val="0"/>
                        </a:spcBef>
                        <a:spcAft>
                          <a:spcPts val="0"/>
                        </a:spcAft>
                      </a:pPr>
                      <a:r>
                        <a:rPr lang="en-US" sz="1600" b="1" cap="none" dirty="0" smtClean="0">
                          <a:solidFill>
                            <a:sysClr val="windowText" lastClr="000000"/>
                          </a:solidFill>
                          <a:effectLst/>
                          <a:latin typeface="Arial" charset="0"/>
                          <a:ea typeface="Arial" charset="0"/>
                          <a:cs typeface="Arial" charset="0"/>
                        </a:rPr>
                        <a:t>Why Your Customer Cares</a:t>
                      </a:r>
                      <a:endParaRPr lang="en-US" sz="1600" cap="none" dirty="0">
                        <a:solidFill>
                          <a:sysClr val="windowText" lastClr="000000"/>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r>
              <a:tr h="723981">
                <a:tc>
                  <a:txBody>
                    <a:bodyPr/>
                    <a:lstStyle/>
                    <a:p>
                      <a:r>
                        <a:rPr lang="en-US" sz="1200" b="1" i="0" u="none" strike="noStrike" kern="1200" baseline="0" dirty="0" smtClean="0">
                          <a:solidFill>
                            <a:schemeClr val="dk1"/>
                          </a:solidFill>
                          <a:latin typeface="+mn-lt"/>
                          <a:ea typeface="+mn-ea"/>
                          <a:cs typeface="+mn-cs"/>
                        </a:rPr>
                        <a:t>Dustproof, </a:t>
                      </a:r>
                      <a:r>
                        <a:rPr lang="en-US" sz="1200" b="1" i="0" u="none" strike="noStrike" kern="1200" baseline="0" dirty="0" err="1" smtClean="0">
                          <a:solidFill>
                            <a:schemeClr val="dk1"/>
                          </a:solidFill>
                          <a:latin typeface="+mn-lt"/>
                          <a:ea typeface="+mn-ea"/>
                          <a:cs typeface="+mn-cs"/>
                        </a:rPr>
                        <a:t>sprayproof</a:t>
                      </a:r>
                      <a:endParaRPr lang="en-US" sz="1200" b="1" i="0" u="none" strike="noStrike" kern="1200" baseline="0" dirty="0" smtClean="0">
                        <a:solidFill>
                          <a:schemeClr val="dk1"/>
                        </a:solidFill>
                        <a:latin typeface="+mn-lt"/>
                        <a:ea typeface="+mn-ea"/>
                        <a:cs typeface="+mn-cs"/>
                      </a:endParaRPr>
                    </a:p>
                    <a:p>
                      <a:r>
                        <a:rPr lang="en-US" sz="1200" b="1" i="0" u="none" strike="noStrike" kern="1200" baseline="0" dirty="0" smtClean="0">
                          <a:solidFill>
                            <a:schemeClr val="dk1"/>
                          </a:solidFill>
                          <a:latin typeface="+mn-lt"/>
                          <a:ea typeface="+mn-ea"/>
                          <a:cs typeface="+mn-cs"/>
                        </a:rPr>
                        <a:t>and waterproof</a:t>
                      </a:r>
                      <a:endParaRPr lang="en-US" sz="1200" b="1"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baseline="0" dirty="0" smtClean="0">
                          <a:solidFill>
                            <a:schemeClr val="dk1"/>
                          </a:solidFill>
                          <a:latin typeface="+mn-lt"/>
                          <a:ea typeface="+mn-ea"/>
                          <a:cs typeface="+mn-cs"/>
                        </a:rPr>
                        <a:t>The 3600 Series is the only device in its class with a waterproof IP67 sealing rating, and the only scanner family to offer a second rating of IP65. It’s ready for virtually every challenging outdoor environment, from puddles and mud to pouring rain, spilled coffee and spray downs with a high-pressure hose.</a:t>
                      </a:r>
                      <a:endParaRPr lang="en-US" sz="12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589369">
                <a:tc>
                  <a:txBody>
                    <a:bodyPr/>
                    <a:lstStyle/>
                    <a:p>
                      <a:r>
                        <a:rPr lang="en-US" sz="1200" b="1" i="0" u="none" strike="noStrike" kern="1200" baseline="0" dirty="0" smtClean="0">
                          <a:solidFill>
                            <a:schemeClr val="dk1"/>
                          </a:solidFill>
                          <a:latin typeface="+mn-lt"/>
                          <a:ea typeface="+mn-ea"/>
                          <a:cs typeface="+mn-cs"/>
                        </a:rPr>
                        <a:t>Cradle with IP65 sealing</a:t>
                      </a:r>
                      <a:endParaRPr lang="en-US" sz="1200" b="1"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200" b="0" i="0" u="none" strike="noStrike" kern="1200" baseline="0" dirty="0" smtClean="0">
                          <a:solidFill>
                            <a:schemeClr val="dk1"/>
                          </a:solidFill>
                          <a:latin typeface="+mn-lt"/>
                          <a:ea typeface="+mn-ea"/>
                          <a:cs typeface="+mn-cs"/>
                        </a:rPr>
                        <a:t>We sealed our Bluetooth cradle to IP65 to match the scanners, creating the only complete rugged cordless solution for your customer’s forklift and other material handling equipment drivers.</a:t>
                      </a:r>
                      <a:endParaRPr lang="en-US" sz="12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513348">
                <a:tc>
                  <a:txBody>
                    <a:bodyPr/>
                    <a:lstStyle/>
                    <a:p>
                      <a:r>
                        <a:rPr lang="en-US" sz="1200" b="1" i="0" u="none" strike="noStrike" kern="1200" baseline="0" dirty="0" smtClean="0">
                          <a:solidFill>
                            <a:schemeClr val="dk1"/>
                          </a:solidFill>
                          <a:latin typeface="+mn-lt"/>
                          <a:ea typeface="+mn-ea"/>
                          <a:cs typeface="+mn-cs"/>
                        </a:rPr>
                        <a:t>Built to handle drops to the concrete floor</a:t>
                      </a:r>
                      <a:endParaRPr lang="en-US" sz="1200" b="1"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baseline="0" dirty="0" smtClean="0">
                          <a:solidFill>
                            <a:schemeClr val="dk1"/>
                          </a:solidFill>
                          <a:latin typeface="+mn-lt"/>
                          <a:ea typeface="+mn-ea"/>
                          <a:cs typeface="+mn-cs"/>
                        </a:rPr>
                        <a:t>All models in the 3600 Series offer a best-in-class 8 ft./2.4 m drop to concrete impact rating — 23 percent more durable than any other scanner in this class.</a:t>
                      </a:r>
                      <a:endParaRPr lang="en-US" sz="12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621810">
                <a:tc>
                  <a:txBody>
                    <a:bodyPr/>
                    <a:lstStyle/>
                    <a:p>
                      <a:r>
                        <a:rPr lang="en-US" sz="1200" b="1" i="0" u="none" strike="noStrike" kern="1200" baseline="0" dirty="0" smtClean="0">
                          <a:solidFill>
                            <a:schemeClr val="dk1"/>
                          </a:solidFill>
                          <a:latin typeface="+mn-lt"/>
                          <a:ea typeface="+mn-ea"/>
                          <a:cs typeface="+mn-cs"/>
                        </a:rPr>
                        <a:t>Extreme temperature range</a:t>
                      </a:r>
                      <a:endParaRPr lang="en-US" sz="1200" b="1"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200" b="0" i="0" u="none" strike="noStrike" kern="1200" baseline="0" dirty="0" smtClean="0">
                          <a:solidFill>
                            <a:schemeClr val="dk1"/>
                          </a:solidFill>
                          <a:latin typeface="+mn-lt"/>
                          <a:ea typeface="+mn-ea"/>
                          <a:cs typeface="+mn-cs"/>
                        </a:rPr>
                        <a:t>Scanners need to be able to handle life outdoors in all four seasons — the 3600 Series offers an extreme working temperature range: -22º F to 122º F /-30º C to 50º C (corded) and -4º F to 122º F /-20º C to 50º C (cordless).</a:t>
                      </a:r>
                      <a:endParaRPr lang="en-US" sz="12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656879">
                <a:tc>
                  <a:txBody>
                    <a:bodyPr/>
                    <a:lstStyle/>
                    <a:p>
                      <a:r>
                        <a:rPr lang="en-US" sz="1200" b="1" i="0" u="none" strike="noStrike" kern="1200" baseline="0" dirty="0" smtClean="0">
                          <a:solidFill>
                            <a:schemeClr val="dk1"/>
                          </a:solidFill>
                          <a:latin typeface="+mn-lt"/>
                          <a:ea typeface="+mn-ea"/>
                          <a:cs typeface="+mn-cs"/>
                        </a:rPr>
                        <a:t>Industry-leading extended</a:t>
                      </a:r>
                    </a:p>
                    <a:p>
                      <a:r>
                        <a:rPr lang="en-US" sz="1200" b="1" i="0" u="none" strike="noStrike" kern="1200" baseline="0" dirty="0" smtClean="0">
                          <a:solidFill>
                            <a:schemeClr val="dk1"/>
                          </a:solidFill>
                          <a:latin typeface="+mn-lt"/>
                          <a:ea typeface="+mn-ea"/>
                          <a:cs typeface="+mn-cs"/>
                        </a:rPr>
                        <a:t>range models</a:t>
                      </a:r>
                      <a:endParaRPr lang="en-US" sz="1200" b="1" i="0" kern="1200" baseline="0" dirty="0" smtClean="0">
                        <a:solidFill>
                          <a:schemeClr val="dk1"/>
                        </a:solidFill>
                        <a:latin typeface="Arial"/>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baseline="0" dirty="0" smtClean="0">
                          <a:solidFill>
                            <a:schemeClr val="dk1"/>
                          </a:solidFill>
                          <a:latin typeface="+mn-lt"/>
                          <a:ea typeface="+mn-ea"/>
                          <a:cs typeface="+mn-cs"/>
                        </a:rPr>
                        <a:t>For workers that need maximum range, our extended range scanners can capture extra-wide barcodes just a hands-length away, as well as barcodes on the uppermost warehouse shelves up to 70 ft./21 m away (DS36x8-ER) or 56 ft./17.1 m away (LI36x8-ER).</a:t>
                      </a:r>
                      <a:endParaRPr lang="en-US" sz="1200" b="0" i="0" kern="1200" baseline="0" dirty="0" smtClean="0">
                        <a:solidFill>
                          <a:schemeClr val="dk1"/>
                        </a:solidFill>
                        <a:latin typeface="Arial"/>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766524">
                <a:tc>
                  <a:txBody>
                    <a:bodyPr/>
                    <a:lstStyle/>
                    <a:p>
                      <a:r>
                        <a:rPr lang="en-US" sz="1200" b="1" i="0" u="none" strike="noStrike" kern="1200" baseline="0" dirty="0" smtClean="0">
                          <a:solidFill>
                            <a:schemeClr val="dk1"/>
                          </a:solidFill>
                          <a:latin typeface="+mn-lt"/>
                          <a:ea typeface="+mn-ea"/>
                          <a:cs typeface="+mn-cs"/>
                        </a:rPr>
                        <a:t>First-time capture of</a:t>
                      </a:r>
                    </a:p>
                    <a:p>
                      <a:r>
                        <a:rPr lang="en-US" sz="1200" b="1" i="0" u="none" strike="noStrike" kern="1200" baseline="0" dirty="0" smtClean="0">
                          <a:solidFill>
                            <a:schemeClr val="dk1"/>
                          </a:solidFill>
                          <a:latin typeface="+mn-lt"/>
                          <a:ea typeface="+mn-ea"/>
                          <a:cs typeface="+mn-cs"/>
                        </a:rPr>
                        <a:t>imperfect barcodes,</a:t>
                      </a:r>
                    </a:p>
                    <a:p>
                      <a:r>
                        <a:rPr lang="en-US" sz="1200" b="1" i="0" u="none" strike="noStrike" kern="1200" baseline="0" dirty="0" smtClean="0">
                          <a:solidFill>
                            <a:schemeClr val="dk1"/>
                          </a:solidFill>
                          <a:latin typeface="+mn-lt"/>
                          <a:ea typeface="+mn-ea"/>
                          <a:cs typeface="+mn-cs"/>
                        </a:rPr>
                        <a:t>including frosted barcodes</a:t>
                      </a:r>
                      <a:endParaRPr lang="en-US" sz="1200" b="1" i="0" kern="1200" baseline="0" dirty="0" smtClean="0">
                        <a:solidFill>
                          <a:schemeClr val="dk1"/>
                        </a:solidFill>
                        <a:latin typeface="Arial"/>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200" b="0" i="0" u="none" strike="noStrike" kern="1200" baseline="0" dirty="0" smtClean="0">
                          <a:solidFill>
                            <a:schemeClr val="dk1"/>
                          </a:solidFill>
                          <a:latin typeface="+mn-lt"/>
                          <a:ea typeface="+mn-ea"/>
                          <a:cs typeface="+mn-cs"/>
                        </a:rPr>
                        <a:t>Barcodes that can’t be scanned instantly lower productivity levels. But even the most damaged barcodes are no match for our advanced scanning algorithms — whether barcodes are torn, dirty, smudged, poorly printed or under a layer of frost, workers can capture it all with one press of the scan trigger.</a:t>
                      </a:r>
                      <a:endParaRPr lang="en-US" sz="1200" b="0" i="0" kern="1200" baseline="0" dirty="0" smtClean="0">
                        <a:solidFill>
                          <a:schemeClr val="dk1"/>
                        </a:solidFill>
                        <a:latin typeface="Arial"/>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736356">
                <a:tc>
                  <a:txBody>
                    <a:bodyPr/>
                    <a:lstStyle/>
                    <a:p>
                      <a:r>
                        <a:rPr lang="en-US" sz="1200" b="1" i="0" u="none" strike="noStrike" kern="1200" baseline="0" dirty="0" smtClean="0">
                          <a:solidFill>
                            <a:schemeClr val="dk1"/>
                          </a:solidFill>
                          <a:latin typeface="+mn-lt"/>
                          <a:ea typeface="+mn-ea"/>
                          <a:cs typeface="+mn-cs"/>
                        </a:rPr>
                        <a:t>Easy aiming, even in</a:t>
                      </a:r>
                    </a:p>
                    <a:p>
                      <a:r>
                        <a:rPr lang="en-US" sz="1200" b="1" i="0" u="none" strike="noStrike" kern="1200" baseline="0" dirty="0" smtClean="0">
                          <a:solidFill>
                            <a:schemeClr val="dk1"/>
                          </a:solidFill>
                          <a:latin typeface="+mn-lt"/>
                          <a:ea typeface="+mn-ea"/>
                          <a:cs typeface="+mn-cs"/>
                        </a:rPr>
                        <a:t>bright sunlight</a:t>
                      </a:r>
                      <a:endParaRPr lang="en-US" sz="1200" b="1" i="0" kern="1200" baseline="0" dirty="0" smtClean="0">
                        <a:solidFill>
                          <a:schemeClr val="dk1"/>
                        </a:solidFill>
                        <a:latin typeface="Arial"/>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baseline="0" dirty="0" smtClean="0">
                          <a:solidFill>
                            <a:schemeClr val="dk1"/>
                          </a:solidFill>
                          <a:latin typeface="+mn-lt"/>
                          <a:ea typeface="+mn-ea"/>
                          <a:cs typeface="+mn-cs"/>
                        </a:rPr>
                        <a:t>Every model offers the superior aiming technology your workers need to capture any size barcode at any length, in any lighting condition, from the bright noon sun to the haze and fog that are common at seaports.</a:t>
                      </a:r>
                      <a:endParaRPr lang="en-US" sz="1200" b="0" i="0" kern="1200" baseline="0" dirty="0" smtClean="0">
                        <a:solidFill>
                          <a:schemeClr val="dk1"/>
                        </a:solidFill>
                        <a:latin typeface="Arial"/>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bl>
          </a:graphicData>
        </a:graphic>
      </p:graphicFrame>
      <p:sp>
        <p:nvSpPr>
          <p:cNvPr id="6" name="Title 1"/>
          <p:cNvSpPr txBox="1">
            <a:spLocks/>
          </p:cNvSpPr>
          <p:nvPr/>
        </p:nvSpPr>
        <p:spPr bwMode="auto">
          <a:xfrm>
            <a:off x="366982" y="861301"/>
            <a:ext cx="10878533" cy="50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MS PGothic" charset="-128"/>
                <a:cs typeface="MS PGothic" charset="-128"/>
                <a:sym typeface="Arial" charset="0"/>
              </a:defRPr>
            </a:lvl1pPr>
            <a:lvl2pPr marL="37931725" indent="-37474525" eaLnBrk="0" hangingPunct="0">
              <a:defRPr sz="2400">
                <a:solidFill>
                  <a:schemeClr val="tx1"/>
                </a:solidFill>
                <a:latin typeface="Arial" charset="0"/>
                <a:ea typeface="MS PGothic" charset="-128"/>
                <a:cs typeface="MS PGothic" charset="-128"/>
                <a:sym typeface="Arial" charset="0"/>
              </a:defRPr>
            </a:lvl2pPr>
            <a:lvl3pPr eaLnBrk="0" hangingPunct="0">
              <a:defRPr sz="2400">
                <a:solidFill>
                  <a:schemeClr val="tx1"/>
                </a:solidFill>
                <a:latin typeface="Arial" charset="0"/>
                <a:ea typeface="MS PGothic" charset="-128"/>
                <a:cs typeface="MS PGothic" charset="-128"/>
                <a:sym typeface="Arial" charset="0"/>
              </a:defRPr>
            </a:lvl3pPr>
            <a:lvl4pPr eaLnBrk="0" hangingPunct="0">
              <a:defRPr sz="2400">
                <a:solidFill>
                  <a:schemeClr val="tx1"/>
                </a:solidFill>
                <a:latin typeface="Arial" charset="0"/>
                <a:ea typeface="MS PGothic" charset="-128"/>
                <a:cs typeface="MS PGothic" charset="-128"/>
                <a:sym typeface="Arial" charset="0"/>
              </a:defRPr>
            </a:lvl4pPr>
            <a:lvl5pPr eaLnBrk="0" hangingPunct="0">
              <a:defRPr sz="2400">
                <a:solidFill>
                  <a:schemeClr val="tx1"/>
                </a:solidFill>
                <a:latin typeface="Arial" charset="0"/>
                <a:ea typeface="MS PGothic" charset="-128"/>
                <a:cs typeface="MS PGothic" charset="-128"/>
                <a:sym typeface="Arial" charset="0"/>
              </a:defRPr>
            </a:lvl5pPr>
            <a:lvl6pPr marL="4572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6pPr>
            <a:lvl7pPr marL="9144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7pPr>
            <a:lvl8pPr marL="13716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8pPr>
            <a:lvl9pPr marL="18288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9pPr>
          </a:lstStyle>
          <a:p>
            <a:pPr eaLnBrk="1" hangingPunct="1"/>
            <a:r>
              <a:rPr lang="en-US" altLang="en-US" sz="2799" b="1" dirty="0" smtClean="0">
                <a:ea typeface="ＭＳ Ｐゴシック" charset="-128"/>
              </a:rPr>
              <a:t>Differentiating Features in Outdoor Yard/Port Opportunities</a:t>
            </a:r>
            <a:endParaRPr lang="en-US" altLang="en-US" sz="2199" b="1" dirty="0">
              <a:ea typeface="ＭＳ Ｐゴシック" charset="-128"/>
            </a:endParaRPr>
          </a:p>
        </p:txBody>
      </p:sp>
      <p:sp>
        <p:nvSpPr>
          <p:cNvPr id="8" name="Slide Number Placeholder 4"/>
          <p:cNvSpPr txBox="1">
            <a:spLocks/>
          </p:cNvSpPr>
          <p:nvPr/>
        </p:nvSpPr>
        <p:spPr bwMode="auto">
          <a:xfrm>
            <a:off x="11832825" y="6485730"/>
            <a:ext cx="352241"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BFBFBF"/>
                </a:solidFill>
                <a:ea typeface="Avenir Roman" charset="0"/>
                <a:cs typeface="Avenir Roman" charset="0"/>
              </a:rPr>
              <a:pPr algn="ctr" eaLnBrk="1" hangingPunct="1"/>
              <a:t>31</a:t>
            </a:fld>
            <a:endParaRPr lang="en-US" altLang="en-US" sz="800" dirty="0">
              <a:solidFill>
                <a:srgbClr val="BFBFBF"/>
              </a:solidFill>
              <a:ea typeface="Avenir Roman" charset="0"/>
              <a:cs typeface="Avenir Roman" charset="0"/>
            </a:endParaRPr>
          </a:p>
        </p:txBody>
      </p:sp>
    </p:spTree>
    <p:extLst>
      <p:ext uri="{BB962C8B-B14F-4D97-AF65-F5344CB8AC3E}">
        <p14:creationId xmlns:p14="http://schemas.microsoft.com/office/powerpoint/2010/main" val="11851926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6336631" y="4276132"/>
            <a:ext cx="5804067" cy="505198"/>
          </a:xfrm>
          <a:prstGeom prst="rect">
            <a:avLst/>
          </a:prstGeom>
          <a:solidFill>
            <a:schemeClr val="accent6"/>
          </a:solidFill>
          <a:ln>
            <a:noFill/>
          </a:ln>
        </p:spPr>
        <p:txBody>
          <a:bodyPr wrap="square" lIns="182880" tIns="182880" rIns="182880" bIns="228600" rtlCol="0" anchor="ctr" anchorCtr="1">
            <a:noAutofit/>
          </a:bodyPr>
          <a:lstStyle/>
          <a:p>
            <a:r>
              <a:rPr lang="en-US" altLang="en-US" b="1" dirty="0" smtClean="0">
                <a:latin typeface="Arial" pitchFamily="34" charset="0"/>
                <a:cs typeface="Arial" pitchFamily="34" charset="0"/>
              </a:rPr>
              <a:t>3600 SERIES MODELS</a:t>
            </a:r>
            <a:endParaRPr lang="en-US" altLang="en-US" sz="1200" b="1" i="1" dirty="0">
              <a:latin typeface="Arial" pitchFamily="34" charset="0"/>
              <a:cs typeface="Arial" pitchFamily="34" charset="0"/>
            </a:endParaRPr>
          </a:p>
        </p:txBody>
      </p:sp>
      <p:sp>
        <p:nvSpPr>
          <p:cNvPr id="18" name="TextBox 17"/>
          <p:cNvSpPr txBox="1"/>
          <p:nvPr/>
        </p:nvSpPr>
        <p:spPr>
          <a:xfrm>
            <a:off x="6336632" y="4813415"/>
            <a:ext cx="5804067" cy="1672314"/>
          </a:xfrm>
          <a:prstGeom prst="rect">
            <a:avLst/>
          </a:prstGeom>
          <a:solidFill>
            <a:schemeClr val="bg2"/>
          </a:solidFill>
          <a:ln>
            <a:noFill/>
          </a:ln>
        </p:spPr>
        <p:txBody>
          <a:bodyPr wrap="square" lIns="182880" tIns="182880" rIns="182880" bIns="228600" numCol="2" rtlCol="0" anchor="ctr" anchorCtr="1">
            <a:noAutofit/>
          </a:bodyPr>
          <a:lstStyle/>
          <a:p>
            <a:pPr marL="285750" indent="-285750">
              <a:buFont typeface="Arial" charset="0"/>
              <a:buChar char="•"/>
            </a:pPr>
            <a:r>
              <a:rPr lang="en-US" sz="1400" dirty="0" smtClean="0"/>
              <a:t>LI36x8-SR: Standard </a:t>
            </a:r>
            <a:br>
              <a:rPr lang="en-US" sz="1400" dirty="0" smtClean="0"/>
            </a:br>
            <a:r>
              <a:rPr lang="en-US" sz="1400" dirty="0" smtClean="0"/>
              <a:t>range 1D </a:t>
            </a:r>
          </a:p>
          <a:p>
            <a:pPr marL="285750" indent="-285750">
              <a:buFont typeface="Arial" charset="0"/>
              <a:buChar char="•"/>
            </a:pPr>
            <a:r>
              <a:rPr lang="en-US" sz="1400" dirty="0" smtClean="0"/>
              <a:t>DS36x8-SR</a:t>
            </a:r>
            <a:r>
              <a:rPr lang="en-US" sz="1400" dirty="0"/>
              <a:t>: Standard </a:t>
            </a:r>
            <a:r>
              <a:rPr lang="en-US" sz="1400" dirty="0" smtClean="0"/>
              <a:t/>
            </a:r>
            <a:br>
              <a:rPr lang="en-US" sz="1400" dirty="0" smtClean="0"/>
            </a:br>
            <a:r>
              <a:rPr lang="en-US" sz="1400" dirty="0" smtClean="0"/>
              <a:t>range 1D/2D</a:t>
            </a:r>
            <a:endParaRPr lang="en-US" sz="1400" dirty="0"/>
          </a:p>
          <a:p>
            <a:pPr marL="285750" indent="-285750">
              <a:buFont typeface="Arial" charset="0"/>
              <a:buChar char="•"/>
            </a:pPr>
            <a:r>
              <a:rPr lang="en-US" sz="1400" dirty="0" smtClean="0"/>
              <a:t>DS36x8-HP</a:t>
            </a:r>
            <a:r>
              <a:rPr lang="en-US" sz="1400" dirty="0"/>
              <a:t>: 1D/2D, OCR, images, signatures, </a:t>
            </a:r>
            <a:r>
              <a:rPr lang="en-US" sz="1400" dirty="0" smtClean="0"/>
              <a:t>documents</a:t>
            </a:r>
            <a:endParaRPr lang="en-US" sz="1400" dirty="0"/>
          </a:p>
          <a:p>
            <a:pPr marL="285750" indent="-285750">
              <a:buFont typeface="Arial" charset="0"/>
              <a:buChar char="•"/>
            </a:pPr>
            <a:r>
              <a:rPr lang="en-US" sz="1400" dirty="0" smtClean="0"/>
              <a:t>DS36x8-DP</a:t>
            </a:r>
            <a:r>
              <a:rPr lang="en-US" sz="1400" dirty="0"/>
              <a:t>: </a:t>
            </a:r>
            <a:r>
              <a:rPr lang="en-US" sz="1400" dirty="0" smtClean="0"/>
              <a:t>1D/2D</a:t>
            </a:r>
            <a:r>
              <a:rPr lang="en-US" sz="1400" dirty="0"/>
              <a:t>, direct part marks for track and trace </a:t>
            </a:r>
            <a:r>
              <a:rPr lang="en-US" sz="1400" dirty="0" smtClean="0"/>
              <a:t>in industrial </a:t>
            </a:r>
            <a:r>
              <a:rPr lang="en-US" sz="1400" dirty="0"/>
              <a:t>manufacturing</a:t>
            </a:r>
          </a:p>
          <a:p>
            <a:pPr marL="285750" indent="-285750">
              <a:buFont typeface="Arial" charset="0"/>
              <a:buChar char="•"/>
            </a:pPr>
            <a:r>
              <a:rPr lang="en-US" sz="1400" dirty="0" smtClean="0"/>
              <a:t>DS36x8-HD</a:t>
            </a:r>
            <a:r>
              <a:rPr lang="en-US" sz="1400" dirty="0"/>
              <a:t>: 1D/2D, tiny dense codes that are common </a:t>
            </a:r>
            <a:r>
              <a:rPr lang="en-US" sz="1400" dirty="0" smtClean="0"/>
              <a:t>in electronics </a:t>
            </a:r>
            <a:r>
              <a:rPr lang="en-US" sz="1400" dirty="0"/>
              <a:t>and medical equipment.</a:t>
            </a:r>
            <a:endParaRPr lang="en-US" altLang="en-US" sz="1400" i="1" dirty="0">
              <a:latin typeface="Arial" pitchFamily="34" charset="0"/>
              <a:cs typeface="Arial" pitchFamily="34" charset="0"/>
            </a:endParaRPr>
          </a:p>
        </p:txBody>
      </p:sp>
      <p:sp>
        <p:nvSpPr>
          <p:cNvPr id="4" name="object 4"/>
          <p:cNvSpPr/>
          <p:nvPr/>
        </p:nvSpPr>
        <p:spPr>
          <a:xfrm>
            <a:off x="-1" y="893"/>
            <a:ext cx="12188825" cy="672396"/>
          </a:xfrm>
          <a:custGeom>
            <a:avLst/>
            <a:gdLst/>
            <a:ahLst/>
            <a:cxnLst/>
            <a:rect l="l" t="t" r="r" b="b"/>
            <a:pathLst>
              <a:path w="14630400" h="807085">
                <a:moveTo>
                  <a:pt x="0" y="806665"/>
                </a:moveTo>
                <a:lnTo>
                  <a:pt x="14630400" y="806665"/>
                </a:lnTo>
                <a:lnTo>
                  <a:pt x="14630400" y="0"/>
                </a:lnTo>
                <a:lnTo>
                  <a:pt x="0" y="0"/>
                </a:lnTo>
                <a:lnTo>
                  <a:pt x="0" y="806665"/>
                </a:lnTo>
                <a:close/>
              </a:path>
            </a:pathLst>
          </a:custGeom>
          <a:solidFill>
            <a:srgbClr val="333E47"/>
          </a:solidFill>
        </p:spPr>
        <p:txBody>
          <a:bodyPr wrap="square" lIns="0" tIns="0" rIns="0" bIns="0" rtlCol="0"/>
          <a:lstStyle/>
          <a:p>
            <a:endParaRPr sz="1500"/>
          </a:p>
        </p:txBody>
      </p:sp>
      <p:sp>
        <p:nvSpPr>
          <p:cNvPr id="23" name="object 23"/>
          <p:cNvSpPr txBox="1">
            <a:spLocks noGrp="1"/>
          </p:cNvSpPr>
          <p:nvPr>
            <p:ph type="title"/>
          </p:nvPr>
        </p:nvSpPr>
        <p:spPr>
          <a:xfrm>
            <a:off x="258929" y="1090969"/>
            <a:ext cx="8965282" cy="577081"/>
          </a:xfrm>
          <a:prstGeom prst="rect">
            <a:avLst/>
          </a:prstGeom>
        </p:spPr>
        <p:txBody>
          <a:bodyPr vert="horz" wrap="square" lIns="0" tIns="0" rIns="0" bIns="0" rtlCol="0" anchor="b" anchorCtr="0">
            <a:spAutoFit/>
          </a:bodyPr>
          <a:lstStyle/>
          <a:p>
            <a:pPr marL="10580" marR="541186">
              <a:lnSpc>
                <a:spcPts val="4532"/>
              </a:lnSpc>
            </a:pPr>
            <a:r>
              <a:rPr lang="en-US" sz="3999" dirty="0" smtClean="0">
                <a:solidFill>
                  <a:srgbClr val="333E47"/>
                </a:solidFill>
              </a:rPr>
              <a:t>Vertical Markets</a:t>
            </a:r>
            <a:r>
              <a:rPr sz="3999" spc="-4" dirty="0" smtClean="0">
                <a:solidFill>
                  <a:srgbClr val="333E47"/>
                </a:solidFill>
              </a:rPr>
              <a:t>:</a:t>
            </a:r>
            <a:r>
              <a:rPr lang="en-US" sz="3999" spc="-4" dirty="0" smtClean="0">
                <a:solidFill>
                  <a:srgbClr val="333E47"/>
                </a:solidFill>
              </a:rPr>
              <a:t> </a:t>
            </a:r>
            <a:r>
              <a:rPr lang="en-US" sz="3999" spc="-4" dirty="0" smtClean="0">
                <a:solidFill>
                  <a:srgbClr val="007CB0"/>
                </a:solidFill>
              </a:rPr>
              <a:t>Manufacturing</a:t>
            </a:r>
            <a:endParaRPr sz="3999" dirty="0"/>
          </a:p>
        </p:txBody>
      </p:sp>
      <p:pic>
        <p:nvPicPr>
          <p:cNvPr id="27" name="Picture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6854" y="168762"/>
            <a:ext cx="1190950" cy="383440"/>
          </a:xfrm>
          <a:prstGeom prst="rect">
            <a:avLst/>
          </a:prstGeom>
        </p:spPr>
      </p:pic>
      <p:sp>
        <p:nvSpPr>
          <p:cNvPr id="14" name="Slide Number Placeholder 4"/>
          <p:cNvSpPr txBox="1">
            <a:spLocks/>
          </p:cNvSpPr>
          <p:nvPr/>
        </p:nvSpPr>
        <p:spPr bwMode="auto">
          <a:xfrm>
            <a:off x="11798697" y="6485729"/>
            <a:ext cx="352333"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5CF28775-EA3E-BC40-9F77-D96A639C1814}" type="slidenum">
              <a:rPr lang="en-US" altLang="en-US" sz="800" smtClean="0">
                <a:solidFill>
                  <a:srgbClr val="898989"/>
                </a:solidFill>
                <a:ea typeface="Avenir Roman" charset="0"/>
                <a:cs typeface="Avenir Roman" charset="0"/>
              </a:rPr>
              <a:t>32</a:t>
            </a:fld>
            <a:endParaRPr lang="en-US" altLang="en-US" sz="800" dirty="0">
              <a:solidFill>
                <a:srgbClr val="898989"/>
              </a:solidFill>
              <a:ea typeface="Avenir Roman" charset="0"/>
              <a:cs typeface="Avenir Roman" charset="0"/>
            </a:endParaRPr>
          </a:p>
        </p:txBody>
      </p:sp>
      <p:sp>
        <p:nvSpPr>
          <p:cNvPr id="13" name="TextBox 12"/>
          <p:cNvSpPr txBox="1"/>
          <p:nvPr/>
        </p:nvSpPr>
        <p:spPr>
          <a:xfrm>
            <a:off x="6336631" y="2101365"/>
            <a:ext cx="5804067" cy="505198"/>
          </a:xfrm>
          <a:prstGeom prst="rect">
            <a:avLst/>
          </a:prstGeom>
          <a:solidFill>
            <a:schemeClr val="accent6"/>
          </a:solidFill>
          <a:ln>
            <a:noFill/>
          </a:ln>
        </p:spPr>
        <p:txBody>
          <a:bodyPr wrap="square" lIns="182880" tIns="182880" rIns="182880" bIns="228600" rtlCol="0" anchor="ctr" anchorCtr="1">
            <a:noAutofit/>
          </a:bodyPr>
          <a:lstStyle/>
          <a:p>
            <a:r>
              <a:rPr lang="en-US" altLang="en-US" b="1" dirty="0" smtClean="0">
                <a:latin typeface="Arial" pitchFamily="34" charset="0"/>
                <a:cs typeface="Arial" pitchFamily="34" charset="0"/>
              </a:rPr>
              <a:t>MANUFACTURING APPLICATIONS</a:t>
            </a:r>
            <a:endParaRPr lang="en-US" altLang="en-US" sz="1200" b="1" i="1" dirty="0">
              <a:latin typeface="Arial" pitchFamily="34" charset="0"/>
              <a:cs typeface="Arial" pitchFamily="34" charset="0"/>
            </a:endParaRPr>
          </a:p>
        </p:txBody>
      </p:sp>
      <p:sp>
        <p:nvSpPr>
          <p:cNvPr id="15" name="TextBox 14"/>
          <p:cNvSpPr txBox="1"/>
          <p:nvPr/>
        </p:nvSpPr>
        <p:spPr>
          <a:xfrm>
            <a:off x="6336632" y="2590912"/>
            <a:ext cx="5804067" cy="1588169"/>
          </a:xfrm>
          <a:prstGeom prst="rect">
            <a:avLst/>
          </a:prstGeom>
          <a:solidFill>
            <a:schemeClr val="bg2"/>
          </a:solidFill>
          <a:ln>
            <a:noFill/>
          </a:ln>
        </p:spPr>
        <p:txBody>
          <a:bodyPr wrap="square" lIns="182880" tIns="182880" rIns="182880" bIns="228600" numCol="2" rtlCol="0" anchor="ctr" anchorCtr="1">
            <a:noAutofit/>
          </a:bodyPr>
          <a:lstStyle/>
          <a:p>
            <a:pPr marL="285750" indent="-285750">
              <a:buFont typeface="Arial" charset="0"/>
              <a:buChar char="•"/>
            </a:pPr>
            <a:r>
              <a:rPr lang="en-US" sz="1400" dirty="0" smtClean="0"/>
              <a:t>Traceability</a:t>
            </a:r>
          </a:p>
          <a:p>
            <a:pPr marL="285750" indent="-285750">
              <a:buFont typeface="Arial" charset="0"/>
              <a:buChar char="•"/>
            </a:pPr>
            <a:r>
              <a:rPr lang="en-US" sz="1400" dirty="0" smtClean="0"/>
              <a:t>Quality Assurance</a:t>
            </a:r>
          </a:p>
          <a:p>
            <a:pPr marL="285750" indent="-285750">
              <a:buFont typeface="Arial" charset="0"/>
              <a:buChar char="•"/>
            </a:pPr>
            <a:r>
              <a:rPr lang="en-US" sz="1400" dirty="0" smtClean="0"/>
              <a:t>Inventory and materials management: cycle counting, replenishment</a:t>
            </a:r>
            <a:endParaRPr lang="en-US" sz="1400" dirty="0"/>
          </a:p>
          <a:p>
            <a:pPr marL="285750" indent="-285750">
              <a:buFont typeface="Arial" charset="0"/>
              <a:buChar char="•"/>
            </a:pPr>
            <a:r>
              <a:rPr lang="en-US" sz="1400" dirty="0" smtClean="0"/>
              <a:t>Picking</a:t>
            </a:r>
          </a:p>
          <a:p>
            <a:pPr marL="285750" indent="-285750">
              <a:buFont typeface="Arial" charset="0"/>
              <a:buChar char="•"/>
            </a:pPr>
            <a:r>
              <a:rPr lang="en-US" sz="1400" dirty="0" smtClean="0"/>
              <a:t>Shipping</a:t>
            </a:r>
            <a:endParaRPr lang="en-US" sz="1400" dirty="0"/>
          </a:p>
        </p:txBody>
      </p:sp>
      <p:cxnSp>
        <p:nvCxnSpPr>
          <p:cNvPr id="6" name="Straight Connector 5"/>
          <p:cNvCxnSpPr/>
          <p:nvPr/>
        </p:nvCxnSpPr>
        <p:spPr>
          <a:xfrm>
            <a:off x="6336631" y="2630908"/>
            <a:ext cx="580406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6" name="Picture 6"/>
          <p:cNvPicPr>
            <a:picLocks noChangeAspect="1" noChangeArrowheads="1"/>
          </p:cNvPicPr>
          <p:nvPr/>
        </p:nvPicPr>
        <p:blipFill rotWithShape="1">
          <a:blip r:embed="rId4" cstate="print"/>
          <a:srcRect r="-5" b="16"/>
          <a:stretch/>
        </p:blipFill>
        <p:spPr bwMode="auto">
          <a:xfrm>
            <a:off x="-16042" y="2101516"/>
            <a:ext cx="6288505" cy="4756484"/>
          </a:xfrm>
          <a:prstGeom prst="rect">
            <a:avLst/>
          </a:prstGeom>
          <a:noFill/>
          <a:ln w="9525">
            <a:noFill/>
            <a:miter lim="800000"/>
            <a:headEnd/>
            <a:tailEnd/>
          </a:ln>
        </p:spPr>
      </p:pic>
    </p:spTree>
    <p:extLst>
      <p:ext uri="{BB962C8B-B14F-4D97-AF65-F5344CB8AC3E}">
        <p14:creationId xmlns:p14="http://schemas.microsoft.com/office/powerpoint/2010/main" val="20440128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p:cNvGraphicFramePr>
            <a:graphicFrameLocks/>
          </p:cNvGraphicFramePr>
          <p:nvPr>
            <p:extLst>
              <p:ext uri="{D42A27DB-BD31-4B8C-83A1-F6EECF244321}">
                <p14:modId xmlns:p14="http://schemas.microsoft.com/office/powerpoint/2010/main" val="1157155292"/>
              </p:ext>
            </p:extLst>
          </p:nvPr>
        </p:nvGraphicFramePr>
        <p:xfrm>
          <a:off x="481252" y="1592059"/>
          <a:ext cx="11351573" cy="4904994"/>
        </p:xfrm>
        <a:graphic>
          <a:graphicData uri="http://schemas.openxmlformats.org/drawingml/2006/table">
            <a:tbl>
              <a:tblPr firstRow="1" bandRow="1">
                <a:tableStyleId>{F5AB1C69-6EDB-4FF4-983F-18BD219EF322}</a:tableStyleId>
              </a:tblPr>
              <a:tblGrid>
                <a:gridCol w="2630916"/>
                <a:gridCol w="8720657"/>
              </a:tblGrid>
              <a:tr h="340099">
                <a:tc>
                  <a:txBody>
                    <a:bodyPr/>
                    <a:lstStyle/>
                    <a:p>
                      <a:pPr marL="0" marR="0" indent="0" algn="ctr">
                        <a:spcBef>
                          <a:spcPts val="0"/>
                        </a:spcBef>
                        <a:spcAft>
                          <a:spcPts val="0"/>
                        </a:spcAft>
                        <a:tabLst>
                          <a:tab pos="2743200" algn="ctr"/>
                          <a:tab pos="5486400" algn="r"/>
                          <a:tab pos="457200" algn="l"/>
                        </a:tabLst>
                      </a:pPr>
                      <a:r>
                        <a:rPr lang="fr-FR" sz="1600" b="1" cap="none" dirty="0" err="1" smtClean="0">
                          <a:solidFill>
                            <a:schemeClr val="tx1"/>
                          </a:solidFill>
                          <a:effectLst/>
                          <a:latin typeface="Arial" charset="0"/>
                          <a:ea typeface="Arial" charset="0"/>
                          <a:cs typeface="Arial" charset="0"/>
                        </a:rPr>
                        <a:t>Feature</a:t>
                      </a:r>
                      <a:endParaRPr lang="en-US" sz="1600" b="1"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algn="ctr">
                        <a:spcBef>
                          <a:spcPts val="0"/>
                        </a:spcBef>
                        <a:spcAft>
                          <a:spcPts val="0"/>
                        </a:spcAft>
                      </a:pPr>
                      <a:r>
                        <a:rPr lang="en-US" sz="1600" b="1" cap="none" dirty="0" smtClean="0">
                          <a:solidFill>
                            <a:schemeClr val="tx1"/>
                          </a:solidFill>
                          <a:effectLst/>
                          <a:latin typeface="Arial" charset="0"/>
                          <a:ea typeface="Arial" charset="0"/>
                          <a:cs typeface="Arial" charset="0"/>
                        </a:rPr>
                        <a:t>Why Your Customer Cares</a:t>
                      </a:r>
                      <a:endParaRPr lang="en-US" sz="16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r>
              <a:tr h="619472">
                <a:tc>
                  <a:txBody>
                    <a:bodyPr/>
                    <a:lstStyle/>
                    <a:p>
                      <a:r>
                        <a:rPr lang="en-US" sz="1200" b="1" i="0" u="none" strike="noStrike" kern="1200" baseline="0" dirty="0" smtClean="0">
                          <a:solidFill>
                            <a:schemeClr val="dk1"/>
                          </a:solidFill>
                          <a:latin typeface="+mn-lt"/>
                          <a:ea typeface="+mn-ea"/>
                          <a:cs typeface="+mn-cs"/>
                        </a:rPr>
                        <a:t>Dustproof, </a:t>
                      </a:r>
                      <a:r>
                        <a:rPr lang="en-US" sz="1200" b="1" i="0" u="none" strike="noStrike" kern="1200" baseline="0" dirty="0" err="1" smtClean="0">
                          <a:solidFill>
                            <a:schemeClr val="dk1"/>
                          </a:solidFill>
                          <a:latin typeface="+mn-lt"/>
                          <a:ea typeface="+mn-ea"/>
                          <a:cs typeface="+mn-cs"/>
                        </a:rPr>
                        <a:t>sprayproof</a:t>
                      </a:r>
                      <a:endParaRPr lang="en-US" sz="1200" b="1" i="0" u="none" strike="noStrike" kern="1200" baseline="0" dirty="0" smtClean="0">
                        <a:solidFill>
                          <a:schemeClr val="dk1"/>
                        </a:solidFill>
                        <a:latin typeface="+mn-lt"/>
                        <a:ea typeface="+mn-ea"/>
                        <a:cs typeface="+mn-cs"/>
                      </a:endParaRPr>
                    </a:p>
                    <a:p>
                      <a:r>
                        <a:rPr lang="en-US" sz="1200" b="1" i="0" u="none" strike="noStrike" kern="1200" baseline="0" dirty="0" smtClean="0">
                          <a:solidFill>
                            <a:schemeClr val="dk1"/>
                          </a:solidFill>
                          <a:latin typeface="+mn-lt"/>
                          <a:ea typeface="+mn-ea"/>
                          <a:cs typeface="+mn-cs"/>
                        </a:rPr>
                        <a:t>and waterproof</a:t>
                      </a:r>
                      <a:endParaRPr lang="en-US" sz="1200" b="1"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baseline="0" dirty="0" smtClean="0">
                          <a:solidFill>
                            <a:schemeClr val="dk1"/>
                          </a:solidFill>
                          <a:latin typeface="+mn-lt"/>
                          <a:ea typeface="+mn-ea"/>
                          <a:cs typeface="+mn-cs"/>
                        </a:rPr>
                        <a:t>The 3600 Series is the only device in its class with a waterproof IP67 sealing rating, and the only scanner family to offer a second rating of IP65. It’s ready for virtually every challenging manufacturing plant environment, from dusty aisles and</a:t>
                      </a:r>
                    </a:p>
                    <a:p>
                      <a:r>
                        <a:rPr lang="en-US" sz="1200" b="0" i="0" u="none" strike="noStrike" kern="1200" baseline="0" dirty="0" smtClean="0">
                          <a:solidFill>
                            <a:schemeClr val="dk1"/>
                          </a:solidFill>
                          <a:latin typeface="+mn-lt"/>
                          <a:ea typeface="+mn-ea"/>
                          <a:cs typeface="+mn-cs"/>
                        </a:rPr>
                        <a:t>outdoor yards to pouring rain out on the loading dock, spilled coffee and spray downs with a high-pressure hose.</a:t>
                      </a:r>
                      <a:endParaRPr lang="en-US" sz="12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590309">
                <a:tc>
                  <a:txBody>
                    <a:bodyPr/>
                    <a:lstStyle/>
                    <a:p>
                      <a:pPr marL="0" marR="0" indent="0" algn="l" defTabSz="914400" rtl="0" eaLnBrk="1" fontAlgn="auto" latinLnBrk="0" hangingPunct="1">
                        <a:lnSpc>
                          <a:spcPct val="100000"/>
                        </a:lnSpc>
                        <a:spcBef>
                          <a:spcPts val="0"/>
                        </a:spcBef>
                        <a:spcAft>
                          <a:spcPts val="0"/>
                        </a:spcAft>
                        <a:buClrTx/>
                        <a:buSzTx/>
                        <a:buFontTx/>
                        <a:buNone/>
                        <a:tabLst>
                          <a:tab pos="2743200" algn="ctr"/>
                          <a:tab pos="5486400" algn="r"/>
                          <a:tab pos="457200" algn="l"/>
                        </a:tabLst>
                        <a:defRPr/>
                      </a:pPr>
                      <a:r>
                        <a:rPr lang="en-US" sz="1200" b="1" i="0" u="none" strike="noStrike" kern="1200" baseline="0" dirty="0" smtClean="0">
                          <a:solidFill>
                            <a:schemeClr val="dk1"/>
                          </a:solidFill>
                          <a:latin typeface="+mn-lt"/>
                          <a:ea typeface="+mn-ea"/>
                          <a:cs typeface="+mn-cs"/>
                        </a:rPr>
                        <a:t>Cradle with IP65 sealing</a:t>
                      </a:r>
                      <a:endParaRPr lang="en-US" sz="1200" b="1"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200" b="0" i="0" u="none" strike="noStrike" kern="1200" baseline="0" dirty="0" smtClean="0">
                          <a:solidFill>
                            <a:schemeClr val="dk1"/>
                          </a:solidFill>
                          <a:latin typeface="+mn-lt"/>
                          <a:ea typeface="+mn-ea"/>
                          <a:cs typeface="+mn-cs"/>
                        </a:rPr>
                        <a:t>We sealed our Bluetooth cradle to IP65 to match the scanners, creating the only complete rugged cordless solution for your customer’s forklift and other material handling equipment drivers.</a:t>
                      </a:r>
                      <a:endParaRPr lang="en-US" sz="12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717630">
                <a:tc>
                  <a:txBody>
                    <a:bodyPr/>
                    <a:lstStyle/>
                    <a:p>
                      <a:r>
                        <a:rPr lang="en-US" sz="1200" b="1" i="0" u="none" strike="noStrike" kern="1200" baseline="0" dirty="0" smtClean="0">
                          <a:solidFill>
                            <a:schemeClr val="dk1"/>
                          </a:solidFill>
                          <a:latin typeface="+mn-lt"/>
                          <a:ea typeface="+mn-ea"/>
                          <a:cs typeface="+mn-cs"/>
                        </a:rPr>
                        <a:t>Built to handle drops to</a:t>
                      </a:r>
                    </a:p>
                    <a:p>
                      <a:r>
                        <a:rPr lang="en-US" sz="1200" b="1" i="0" u="none" strike="noStrike" kern="1200" baseline="0" dirty="0" smtClean="0">
                          <a:solidFill>
                            <a:schemeClr val="dk1"/>
                          </a:solidFill>
                          <a:latin typeface="+mn-lt"/>
                          <a:ea typeface="+mn-ea"/>
                          <a:cs typeface="+mn-cs"/>
                        </a:rPr>
                        <a:t>the concrete floor</a:t>
                      </a:r>
                      <a:endParaRPr lang="en-US" sz="1200" b="1"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baseline="0" dirty="0" smtClean="0">
                          <a:solidFill>
                            <a:schemeClr val="dk1"/>
                          </a:solidFill>
                          <a:latin typeface="+mn-lt"/>
                          <a:ea typeface="+mn-ea"/>
                          <a:cs typeface="+mn-cs"/>
                        </a:rPr>
                        <a:t>Many device failures in manufacturing occur when the device is dropped on the concrete floor. That’s why all models in the 3600 Series offer a best-in-class 8 ft./2.4 m drop to concrete impact rating — 23 percent more durable than any other scanner in this class.</a:t>
                      </a:r>
                      <a:endParaRPr lang="en-US" sz="12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72852">
                <a:tc>
                  <a:txBody>
                    <a:bodyPr/>
                    <a:lstStyle/>
                    <a:p>
                      <a:r>
                        <a:rPr lang="en-US" sz="1200" b="1" i="0" u="none" strike="noStrike" kern="1200" baseline="0" dirty="0" smtClean="0">
                          <a:solidFill>
                            <a:schemeClr val="dk1"/>
                          </a:solidFill>
                          <a:latin typeface="+mn-lt"/>
                          <a:ea typeface="+mn-ea"/>
                          <a:cs typeface="+mn-cs"/>
                        </a:rPr>
                        <a:t>Peak productivity for track and trace applications</a:t>
                      </a:r>
                      <a:endParaRPr lang="en-US" sz="1200" b="1"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200" b="0" i="0" u="none" strike="noStrike" kern="1200" baseline="0" dirty="0" smtClean="0">
                          <a:solidFill>
                            <a:schemeClr val="dk1"/>
                          </a:solidFill>
                          <a:latin typeface="+mn-lt"/>
                          <a:ea typeface="+mn-ea"/>
                          <a:cs typeface="+mn-cs"/>
                        </a:rPr>
                        <a:t>The 3600 Series can capture literally every type of DPM code, regardless of size, surface, contrast or density — including dot peen, laser etch, ink mark, chemical etch, inkjet mold, cast and thermal spray. Advanced illumination technology provides the multiple lighting effects required to capture marks on any type of surface, even challenging marks such as low contrast codes on a black surface, marks on a very shiny surface or codes on corroded steel.</a:t>
                      </a:r>
                      <a:endParaRPr lang="en-US" sz="12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882316">
                <a:tc>
                  <a:txBody>
                    <a:bodyPr/>
                    <a:lstStyle/>
                    <a:p>
                      <a:r>
                        <a:rPr lang="en-US" sz="1200" b="1" i="0" u="none" strike="noStrike" kern="1200" baseline="0" dirty="0" smtClean="0">
                          <a:solidFill>
                            <a:schemeClr val="dk1"/>
                          </a:solidFill>
                          <a:latin typeface="+mn-lt"/>
                          <a:ea typeface="+mn-ea"/>
                          <a:cs typeface="+mn-cs"/>
                        </a:rPr>
                        <a:t>Capture 1D/2D and DPM with one device</a:t>
                      </a:r>
                      <a:endParaRPr lang="en-US" sz="1200" b="1"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200" b="0" i="0" u="none" strike="noStrike" kern="1200" baseline="0" dirty="0" smtClean="0">
                          <a:solidFill>
                            <a:schemeClr val="dk1"/>
                          </a:solidFill>
                          <a:latin typeface="+mn-lt"/>
                          <a:ea typeface="+mn-ea"/>
                          <a:cs typeface="+mn-cs"/>
                        </a:rPr>
                        <a:t>If your customers need to capture direct part marks, our DPM model offers exceptional versatility, with the ability to capture 1D/2D bar codes, direct part marks and images in a single device. Instead of purchasing multiple scanners for specialized roles, they can deploy the same scanner to use on the production line for end-to-end track and trace of materials, for receiving applications in the warehouse and to track tools in the storeroom.</a:t>
                      </a:r>
                      <a:endParaRPr lang="en-US" sz="12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82316">
                <a:tc>
                  <a:txBody>
                    <a:bodyPr/>
                    <a:lstStyle/>
                    <a:p>
                      <a:r>
                        <a:rPr lang="en-US" sz="1200" b="1" i="0" u="none" strike="noStrike" kern="1200" baseline="0" dirty="0" smtClean="0">
                          <a:solidFill>
                            <a:schemeClr val="dk1"/>
                          </a:solidFill>
                          <a:latin typeface="+mn-lt"/>
                          <a:ea typeface="+mn-ea"/>
                          <a:cs typeface="+mn-cs"/>
                        </a:rPr>
                        <a:t>Bluetooth with</a:t>
                      </a:r>
                    </a:p>
                    <a:p>
                      <a:r>
                        <a:rPr lang="en-US" sz="1200" b="1" i="0" u="none" strike="noStrike" kern="1200" baseline="0" dirty="0" smtClean="0">
                          <a:solidFill>
                            <a:schemeClr val="dk1"/>
                          </a:solidFill>
                          <a:latin typeface="+mn-lt"/>
                          <a:ea typeface="+mn-ea"/>
                          <a:cs typeface="+mn-cs"/>
                        </a:rPr>
                        <a:t>Wi-Fi Friendly mode</a:t>
                      </a:r>
                      <a:endParaRPr lang="en-US" sz="1200" b="1" i="0" kern="1200" baseline="0" dirty="0" smtClean="0">
                        <a:solidFill>
                          <a:schemeClr val="dk1"/>
                        </a:solidFill>
                        <a:latin typeface="Arial"/>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200" b="0" i="0" u="none" strike="noStrike" kern="1200" baseline="0" dirty="0" smtClean="0">
                          <a:solidFill>
                            <a:schemeClr val="dk1"/>
                          </a:solidFill>
                          <a:latin typeface="+mn-lt"/>
                          <a:ea typeface="+mn-ea"/>
                          <a:cs typeface="+mn-cs"/>
                        </a:rPr>
                        <a:t>Bluetooth devices can often create interference in Wi-Fi environments, disrupting workflows and impacting crucial data streams from nearby production line equipment. Now, your customers can just scan a single barcode to configure their</a:t>
                      </a:r>
                    </a:p>
                    <a:p>
                      <a:r>
                        <a:rPr lang="en-US" sz="1200" b="0" i="0" u="none" strike="noStrike" kern="1200" baseline="0" dirty="0" smtClean="0">
                          <a:solidFill>
                            <a:schemeClr val="dk1"/>
                          </a:solidFill>
                          <a:latin typeface="+mn-lt"/>
                          <a:ea typeface="+mn-ea"/>
                          <a:cs typeface="+mn-cs"/>
                        </a:rPr>
                        <a:t>cordless 3600 Bluetooth scanners with Zebra’s Wi-Fi Friendly mode, which completely eliminates any interference with their Wi-Fi infrastructure — guaranteed.</a:t>
                      </a:r>
                      <a:endParaRPr lang="en-US" sz="1200" b="0" i="0" kern="1200" baseline="0" dirty="0" smtClean="0">
                        <a:solidFill>
                          <a:schemeClr val="dk1"/>
                        </a:solidFill>
                        <a:latin typeface="Arial"/>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bl>
          </a:graphicData>
        </a:graphic>
      </p:graphicFrame>
      <p:sp>
        <p:nvSpPr>
          <p:cNvPr id="6" name="Title 1"/>
          <p:cNvSpPr txBox="1">
            <a:spLocks/>
          </p:cNvSpPr>
          <p:nvPr/>
        </p:nvSpPr>
        <p:spPr bwMode="auto">
          <a:xfrm>
            <a:off x="366983" y="861301"/>
            <a:ext cx="10830406" cy="50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MS PGothic" charset="-128"/>
                <a:cs typeface="MS PGothic" charset="-128"/>
                <a:sym typeface="Arial" charset="0"/>
              </a:defRPr>
            </a:lvl1pPr>
            <a:lvl2pPr marL="37931725" indent="-37474525" eaLnBrk="0" hangingPunct="0">
              <a:defRPr sz="2400">
                <a:solidFill>
                  <a:schemeClr val="tx1"/>
                </a:solidFill>
                <a:latin typeface="Arial" charset="0"/>
                <a:ea typeface="MS PGothic" charset="-128"/>
                <a:cs typeface="MS PGothic" charset="-128"/>
                <a:sym typeface="Arial" charset="0"/>
              </a:defRPr>
            </a:lvl2pPr>
            <a:lvl3pPr eaLnBrk="0" hangingPunct="0">
              <a:defRPr sz="2400">
                <a:solidFill>
                  <a:schemeClr val="tx1"/>
                </a:solidFill>
                <a:latin typeface="Arial" charset="0"/>
                <a:ea typeface="MS PGothic" charset="-128"/>
                <a:cs typeface="MS PGothic" charset="-128"/>
                <a:sym typeface="Arial" charset="0"/>
              </a:defRPr>
            </a:lvl3pPr>
            <a:lvl4pPr eaLnBrk="0" hangingPunct="0">
              <a:defRPr sz="2400">
                <a:solidFill>
                  <a:schemeClr val="tx1"/>
                </a:solidFill>
                <a:latin typeface="Arial" charset="0"/>
                <a:ea typeface="MS PGothic" charset="-128"/>
                <a:cs typeface="MS PGothic" charset="-128"/>
                <a:sym typeface="Arial" charset="0"/>
              </a:defRPr>
            </a:lvl4pPr>
            <a:lvl5pPr eaLnBrk="0" hangingPunct="0">
              <a:defRPr sz="2400">
                <a:solidFill>
                  <a:schemeClr val="tx1"/>
                </a:solidFill>
                <a:latin typeface="Arial" charset="0"/>
                <a:ea typeface="MS PGothic" charset="-128"/>
                <a:cs typeface="MS PGothic" charset="-128"/>
                <a:sym typeface="Arial" charset="0"/>
              </a:defRPr>
            </a:lvl5pPr>
            <a:lvl6pPr marL="4572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6pPr>
            <a:lvl7pPr marL="9144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7pPr>
            <a:lvl8pPr marL="13716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8pPr>
            <a:lvl9pPr marL="18288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9pPr>
          </a:lstStyle>
          <a:p>
            <a:pPr eaLnBrk="1" hangingPunct="1"/>
            <a:r>
              <a:rPr lang="en-US" altLang="en-US" sz="2799" b="1" dirty="0" smtClean="0">
                <a:ea typeface="ＭＳ Ｐゴシック" charset="-128"/>
              </a:rPr>
              <a:t>Differentiating Features in Manufacturing Opportunities</a:t>
            </a:r>
            <a:endParaRPr lang="en-US" altLang="en-US" sz="2199" b="1" dirty="0">
              <a:ea typeface="ＭＳ Ｐゴシック" charset="-128"/>
            </a:endParaRPr>
          </a:p>
        </p:txBody>
      </p:sp>
      <p:sp>
        <p:nvSpPr>
          <p:cNvPr id="8" name="Slide Number Placeholder 4"/>
          <p:cNvSpPr txBox="1">
            <a:spLocks/>
          </p:cNvSpPr>
          <p:nvPr/>
        </p:nvSpPr>
        <p:spPr bwMode="auto">
          <a:xfrm>
            <a:off x="11832825" y="6485730"/>
            <a:ext cx="352241"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BFBFBF"/>
                </a:solidFill>
                <a:ea typeface="Avenir Roman" charset="0"/>
                <a:cs typeface="Avenir Roman" charset="0"/>
              </a:rPr>
              <a:pPr algn="ctr" eaLnBrk="1" hangingPunct="1"/>
              <a:t>33</a:t>
            </a:fld>
            <a:endParaRPr lang="en-US" altLang="en-US" sz="800" dirty="0">
              <a:solidFill>
                <a:srgbClr val="BFBFBF"/>
              </a:solidFill>
              <a:ea typeface="Avenir Roman" charset="0"/>
              <a:cs typeface="Avenir Roman" charset="0"/>
            </a:endParaRPr>
          </a:p>
        </p:txBody>
      </p:sp>
    </p:spTree>
    <p:extLst>
      <p:ext uri="{BB962C8B-B14F-4D97-AF65-F5344CB8AC3E}">
        <p14:creationId xmlns:p14="http://schemas.microsoft.com/office/powerpoint/2010/main" val="4772278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88825" cy="6858000"/>
          </a:xfrm>
          <a:prstGeom prst="rect">
            <a:avLst/>
          </a:prstGeom>
          <a:solidFill>
            <a:schemeClr val="tx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7" name="Slide Number Placeholder 4"/>
          <p:cNvSpPr txBox="1">
            <a:spLocks/>
          </p:cNvSpPr>
          <p:nvPr/>
        </p:nvSpPr>
        <p:spPr bwMode="auto">
          <a:xfrm>
            <a:off x="11814739" y="6486526"/>
            <a:ext cx="352333"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smtClean="0">
                <a:solidFill>
                  <a:schemeClr val="bg1">
                    <a:lumMod val="50000"/>
                  </a:schemeClr>
                </a:solidFill>
                <a:ea typeface="Avenir Roman" charset="0"/>
                <a:cs typeface="Avenir Roman" charset="0"/>
              </a:rPr>
              <a:pPr algn="ctr" eaLnBrk="1" hangingPunct="1"/>
              <a:t>34</a:t>
            </a:fld>
            <a:endParaRPr lang="en-US" altLang="en-US" sz="800" dirty="0">
              <a:solidFill>
                <a:schemeClr val="bg1">
                  <a:lumMod val="50000"/>
                </a:schemeClr>
              </a:solidFill>
              <a:ea typeface="Avenir Roman" charset="0"/>
              <a:cs typeface="Avenir Roman" charset="0"/>
            </a:endParaRPr>
          </a:p>
        </p:txBody>
      </p:sp>
      <p:sp>
        <p:nvSpPr>
          <p:cNvPr id="5" name="TextBox 4"/>
          <p:cNvSpPr txBox="1"/>
          <p:nvPr/>
        </p:nvSpPr>
        <p:spPr>
          <a:xfrm>
            <a:off x="2431171" y="2554777"/>
            <a:ext cx="7326483" cy="1631216"/>
          </a:xfrm>
          <a:prstGeom prst="rect">
            <a:avLst/>
          </a:prstGeom>
          <a:noFill/>
          <a:ln>
            <a:noFill/>
          </a:ln>
        </p:spPr>
        <p:txBody>
          <a:bodyPr wrap="square" rtlCol="0" anchor="ctr" anchorCtr="1">
            <a:spAutoFit/>
          </a:bodyPr>
          <a:lstStyle/>
          <a:p>
            <a:pPr algn="ctr">
              <a:lnSpc>
                <a:spcPts val="4000"/>
              </a:lnSpc>
            </a:pPr>
            <a:r>
              <a:rPr lang="en-US" sz="3600" b="1" dirty="0" smtClean="0">
                <a:solidFill>
                  <a:srgbClr val="FFFFFF"/>
                </a:solidFill>
                <a:cs typeface="Arial Black"/>
              </a:rPr>
              <a:t>Customer Engagement Questions and </a:t>
            </a:r>
            <a:br>
              <a:rPr lang="en-US" sz="3600" b="1" dirty="0" smtClean="0">
                <a:solidFill>
                  <a:srgbClr val="FFFFFF"/>
                </a:solidFill>
                <a:cs typeface="Arial Black"/>
              </a:rPr>
            </a:br>
            <a:r>
              <a:rPr lang="en-US" sz="3600" b="1" dirty="0" smtClean="0">
                <a:solidFill>
                  <a:srgbClr val="FFFFFF"/>
                </a:solidFill>
                <a:cs typeface="Arial Black"/>
              </a:rPr>
              <a:t>Handling Objections</a:t>
            </a:r>
          </a:p>
        </p:txBody>
      </p:sp>
    </p:spTree>
    <p:extLst>
      <p:ext uri="{BB962C8B-B14F-4D97-AF65-F5344CB8AC3E}">
        <p14:creationId xmlns:p14="http://schemas.microsoft.com/office/powerpoint/2010/main" val="112071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688981"/>
            <a:ext cx="12188825" cy="6184347"/>
          </a:xfrm>
          <a:custGeom>
            <a:avLst/>
            <a:gdLst/>
            <a:ahLst/>
            <a:cxnLst/>
            <a:rect l="l" t="t" r="r" b="b"/>
            <a:pathLst>
              <a:path w="14630400" h="7423150">
                <a:moveTo>
                  <a:pt x="0" y="7422934"/>
                </a:moveTo>
                <a:lnTo>
                  <a:pt x="14630400" y="7422934"/>
                </a:lnTo>
                <a:lnTo>
                  <a:pt x="14630400" y="0"/>
                </a:lnTo>
                <a:lnTo>
                  <a:pt x="0" y="0"/>
                </a:lnTo>
                <a:lnTo>
                  <a:pt x="0" y="7422934"/>
                </a:lnTo>
                <a:close/>
              </a:path>
            </a:pathLst>
          </a:custGeom>
          <a:solidFill>
            <a:srgbClr val="7E8086"/>
          </a:solidFill>
        </p:spPr>
        <p:txBody>
          <a:bodyPr wrap="square" lIns="0" tIns="0" rIns="0" bIns="0" rtlCol="0"/>
          <a:lstStyle/>
          <a:p>
            <a:endParaRPr sz="1500"/>
          </a:p>
        </p:txBody>
      </p:sp>
      <p:sp>
        <p:nvSpPr>
          <p:cNvPr id="3" name="object 3"/>
          <p:cNvSpPr/>
          <p:nvPr/>
        </p:nvSpPr>
        <p:spPr>
          <a:xfrm>
            <a:off x="-1" y="893"/>
            <a:ext cx="12188825" cy="672396"/>
          </a:xfrm>
          <a:custGeom>
            <a:avLst/>
            <a:gdLst/>
            <a:ahLst/>
            <a:cxnLst/>
            <a:rect l="l" t="t" r="r" b="b"/>
            <a:pathLst>
              <a:path w="14630400" h="807085">
                <a:moveTo>
                  <a:pt x="0" y="806665"/>
                </a:moveTo>
                <a:lnTo>
                  <a:pt x="14630400" y="806665"/>
                </a:lnTo>
                <a:lnTo>
                  <a:pt x="14630400" y="0"/>
                </a:lnTo>
                <a:lnTo>
                  <a:pt x="0" y="0"/>
                </a:lnTo>
                <a:lnTo>
                  <a:pt x="0" y="806665"/>
                </a:lnTo>
                <a:close/>
              </a:path>
            </a:pathLst>
          </a:custGeom>
          <a:solidFill>
            <a:srgbClr val="333E47"/>
          </a:solidFill>
        </p:spPr>
        <p:txBody>
          <a:bodyPr wrap="square" lIns="0" tIns="0" rIns="0" bIns="0" rtlCol="0"/>
          <a:lstStyle/>
          <a:p>
            <a:endParaRPr sz="1500"/>
          </a:p>
        </p:txBody>
      </p:sp>
      <p:sp>
        <p:nvSpPr>
          <p:cNvPr id="20" name="object 20"/>
          <p:cNvSpPr/>
          <p:nvPr/>
        </p:nvSpPr>
        <p:spPr>
          <a:xfrm>
            <a:off x="-1" y="5568605"/>
            <a:ext cx="6373740" cy="1288714"/>
          </a:xfrm>
          <a:custGeom>
            <a:avLst/>
            <a:gdLst/>
            <a:ahLst/>
            <a:cxnLst/>
            <a:rect l="l" t="t" r="r" b="b"/>
            <a:pathLst>
              <a:path w="7650480" h="1546859">
                <a:moveTo>
                  <a:pt x="6426962" y="0"/>
                </a:moveTo>
                <a:lnTo>
                  <a:pt x="0" y="0"/>
                </a:lnTo>
                <a:lnTo>
                  <a:pt x="0" y="1546606"/>
                </a:lnTo>
                <a:lnTo>
                  <a:pt x="7650035" y="1546606"/>
                </a:lnTo>
                <a:lnTo>
                  <a:pt x="6426962" y="0"/>
                </a:lnTo>
                <a:close/>
              </a:path>
            </a:pathLst>
          </a:custGeom>
          <a:solidFill>
            <a:schemeClr val="accent6"/>
          </a:solidFill>
        </p:spPr>
        <p:txBody>
          <a:bodyPr wrap="square" lIns="0" tIns="0" rIns="0" bIns="0" rtlCol="0"/>
          <a:lstStyle/>
          <a:p>
            <a:endParaRPr sz="1500"/>
          </a:p>
        </p:txBody>
      </p:sp>
      <p:sp>
        <p:nvSpPr>
          <p:cNvPr id="22" name="object 22"/>
          <p:cNvSpPr txBox="1">
            <a:spLocks noGrp="1"/>
          </p:cNvSpPr>
          <p:nvPr>
            <p:ph type="title"/>
          </p:nvPr>
        </p:nvSpPr>
        <p:spPr>
          <a:xfrm>
            <a:off x="572736" y="939463"/>
            <a:ext cx="8497878" cy="615425"/>
          </a:xfrm>
          <a:prstGeom prst="rect">
            <a:avLst/>
          </a:prstGeom>
        </p:spPr>
        <p:txBody>
          <a:bodyPr vert="horz" wrap="square" lIns="0" tIns="0" rIns="0" bIns="0" rtlCol="0" anchor="b" anchorCtr="0">
            <a:spAutoFit/>
          </a:bodyPr>
          <a:lstStyle/>
          <a:p>
            <a:pPr marL="10580">
              <a:lnSpc>
                <a:spcPct val="100000"/>
              </a:lnSpc>
            </a:pPr>
            <a:r>
              <a:rPr sz="3999" spc="-4" dirty="0">
                <a:solidFill>
                  <a:srgbClr val="FFFFFF"/>
                </a:solidFill>
              </a:rPr>
              <a:t>Customer </a:t>
            </a:r>
            <a:r>
              <a:rPr sz="3999" dirty="0">
                <a:solidFill>
                  <a:srgbClr val="FFFFFF"/>
                </a:solidFill>
              </a:rPr>
              <a:t>Engage</a:t>
            </a:r>
            <a:r>
              <a:rPr lang="en-US" sz="3999" dirty="0">
                <a:solidFill>
                  <a:srgbClr val="FFFFFF"/>
                </a:solidFill>
              </a:rPr>
              <a:t>ment</a:t>
            </a:r>
            <a:r>
              <a:rPr sz="3999" spc="-71" dirty="0">
                <a:solidFill>
                  <a:srgbClr val="FFFFFF"/>
                </a:solidFill>
              </a:rPr>
              <a:t> </a:t>
            </a:r>
            <a:r>
              <a:rPr sz="3999" dirty="0">
                <a:solidFill>
                  <a:srgbClr val="FFFFFF"/>
                </a:solidFill>
              </a:rPr>
              <a:t>Questions</a:t>
            </a:r>
            <a:endParaRPr sz="3999" dirty="0"/>
          </a:p>
        </p:txBody>
      </p:sp>
      <p:sp>
        <p:nvSpPr>
          <p:cNvPr id="23" name="object 23"/>
          <p:cNvSpPr/>
          <p:nvPr/>
        </p:nvSpPr>
        <p:spPr>
          <a:xfrm>
            <a:off x="572736" y="1825587"/>
            <a:ext cx="11043478" cy="4407868"/>
          </a:xfrm>
          <a:custGeom>
            <a:avLst/>
            <a:gdLst/>
            <a:ahLst/>
            <a:cxnLst/>
            <a:rect l="l" t="t" r="r" b="b"/>
            <a:pathLst>
              <a:path w="13255625" h="5290820">
                <a:moveTo>
                  <a:pt x="13255485" y="5290731"/>
                </a:moveTo>
                <a:lnTo>
                  <a:pt x="0" y="5290731"/>
                </a:lnTo>
                <a:lnTo>
                  <a:pt x="0" y="0"/>
                </a:lnTo>
                <a:lnTo>
                  <a:pt x="13255485" y="0"/>
                </a:lnTo>
                <a:lnTo>
                  <a:pt x="13255485" y="5290731"/>
                </a:lnTo>
                <a:close/>
              </a:path>
            </a:pathLst>
          </a:custGeom>
          <a:solidFill>
            <a:schemeClr val="bg2">
              <a:lumMod val="90000"/>
            </a:schemeClr>
          </a:solidFill>
          <a:ln w="57150">
            <a:solidFill>
              <a:srgbClr val="333E47"/>
            </a:solidFill>
          </a:ln>
        </p:spPr>
        <p:txBody>
          <a:bodyPr wrap="square" lIns="0" tIns="0" rIns="0" bIns="0" rtlCol="0"/>
          <a:lstStyle/>
          <a:p>
            <a:endParaRPr sz="1500"/>
          </a:p>
        </p:txBody>
      </p:sp>
      <p:pic>
        <p:nvPicPr>
          <p:cNvPr id="39" name="Picture 3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6854" y="168762"/>
            <a:ext cx="1190950" cy="383440"/>
          </a:xfrm>
          <a:prstGeom prst="rect">
            <a:avLst/>
          </a:prstGeom>
        </p:spPr>
      </p:pic>
      <p:sp>
        <p:nvSpPr>
          <p:cNvPr id="4" name="TextBox 3"/>
          <p:cNvSpPr txBox="1"/>
          <p:nvPr/>
        </p:nvSpPr>
        <p:spPr>
          <a:xfrm>
            <a:off x="1122329" y="2042160"/>
            <a:ext cx="7314306" cy="4031873"/>
          </a:xfrm>
          <a:prstGeom prst="rect">
            <a:avLst/>
          </a:prstGeom>
          <a:noFill/>
        </p:spPr>
        <p:txBody>
          <a:bodyPr wrap="square" rtlCol="0">
            <a:spAutoFit/>
          </a:bodyPr>
          <a:lstStyle/>
          <a:p>
            <a:pPr>
              <a:spcAft>
                <a:spcPts val="1200"/>
              </a:spcAft>
            </a:pPr>
            <a:r>
              <a:rPr lang="en-US" sz="1400" dirty="0"/>
              <a:t>Would you like to boost user productivity by deploying a new generation of scanners with unstoppable performance</a:t>
            </a:r>
            <a:r>
              <a:rPr lang="en-US" sz="1400" dirty="0" smtClean="0"/>
              <a:t>?</a:t>
            </a:r>
            <a:r>
              <a:rPr lang="en-US" sz="1400" dirty="0"/>
              <a:t> </a:t>
            </a:r>
          </a:p>
          <a:p>
            <a:pPr>
              <a:spcAft>
                <a:spcPts val="1200"/>
              </a:spcAft>
            </a:pPr>
            <a:r>
              <a:rPr lang="en-US" sz="1400" dirty="0"/>
              <a:t>How do you currently deal with damaged or smudged barcodes in your environment? Do workers have trouble getting a positive scan on damaged, dirty or frosted labels</a:t>
            </a:r>
            <a:r>
              <a:rPr lang="en-US" sz="1400" dirty="0" smtClean="0"/>
              <a:t>?</a:t>
            </a:r>
            <a:endParaRPr lang="en-US" sz="1400" dirty="0"/>
          </a:p>
          <a:p>
            <a:pPr>
              <a:spcAft>
                <a:spcPts val="1200"/>
              </a:spcAft>
            </a:pPr>
            <a:r>
              <a:rPr lang="en-US" sz="1400" dirty="0"/>
              <a:t>Do you need to scan barcodes at close as well as long range? Do workers need to scan items/ shelf tags from a distance (i.e. on a high shelf or deep inside a truck</a:t>
            </a:r>
            <a:r>
              <a:rPr lang="en-US" sz="1400" dirty="0" smtClean="0"/>
              <a:t>)?</a:t>
            </a:r>
            <a:endParaRPr lang="en-US" sz="1400" dirty="0"/>
          </a:p>
          <a:p>
            <a:pPr>
              <a:spcAft>
                <a:spcPts val="1200"/>
              </a:spcAft>
            </a:pPr>
            <a:r>
              <a:rPr lang="en-US" sz="1400" dirty="0"/>
              <a:t>Do you have multiple types of devices deployed today in order to accommodate your scanning ranges, </a:t>
            </a:r>
            <a:r>
              <a:rPr lang="en-US" sz="1400" dirty="0" err="1"/>
              <a:t>symbologies</a:t>
            </a:r>
            <a:r>
              <a:rPr lang="en-US" sz="1400" dirty="0"/>
              <a:t> and indoor/outdoor environments</a:t>
            </a:r>
            <a:r>
              <a:rPr lang="en-US" sz="1400" dirty="0" smtClean="0"/>
              <a:t>?</a:t>
            </a:r>
            <a:endParaRPr lang="en-US" sz="1400" dirty="0"/>
          </a:p>
          <a:p>
            <a:pPr>
              <a:spcAft>
                <a:spcPts val="1200"/>
              </a:spcAft>
            </a:pPr>
            <a:r>
              <a:rPr lang="en-US" sz="1400" dirty="0"/>
              <a:t>Do you have labels with multiple barcodes? Would productivity increase if workers could capture up to 20 barcodes with the press of a trigger</a:t>
            </a:r>
            <a:r>
              <a:rPr lang="en-US" sz="1400" dirty="0" smtClean="0"/>
              <a:t>?</a:t>
            </a:r>
            <a:endParaRPr lang="en-US" sz="1400" dirty="0"/>
          </a:p>
          <a:p>
            <a:pPr>
              <a:spcAft>
                <a:spcPts val="1200"/>
              </a:spcAft>
            </a:pPr>
            <a:r>
              <a:rPr lang="en-US" sz="1400" dirty="0"/>
              <a:t>Have you experienced problems in the past with damage caused by a drop</a:t>
            </a:r>
            <a:r>
              <a:rPr lang="en-US" sz="1400" dirty="0" smtClean="0"/>
              <a:t>?</a:t>
            </a:r>
            <a:endParaRPr lang="en-US" sz="1400" dirty="0"/>
          </a:p>
          <a:p>
            <a:pPr>
              <a:spcAft>
                <a:spcPts val="1200"/>
              </a:spcAft>
            </a:pPr>
            <a:r>
              <a:rPr lang="en-US" sz="1400" dirty="0"/>
              <a:t>Do workers frequently move between the freezer and loading dock? Do you ever experience condensation issues or damage with your existing scanners? </a:t>
            </a:r>
            <a:r>
              <a:rPr lang="en-US" sz="1400" i="1" dirty="0"/>
              <a:t>Recommend the heated scanner holder for use in freezers</a:t>
            </a:r>
            <a:r>
              <a:rPr lang="en-US" sz="1400" i="1" dirty="0" smtClean="0"/>
              <a:t>.</a:t>
            </a:r>
            <a:endParaRPr lang="en-US" sz="1400" i="1" dirty="0"/>
          </a:p>
        </p:txBody>
      </p:sp>
      <p:sp>
        <p:nvSpPr>
          <p:cNvPr id="14" name="object 13"/>
          <p:cNvSpPr/>
          <p:nvPr/>
        </p:nvSpPr>
        <p:spPr>
          <a:xfrm>
            <a:off x="8872652" y="2520561"/>
            <a:ext cx="3670969" cy="4353481"/>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33893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 y="688981"/>
            <a:ext cx="12188825" cy="6184347"/>
          </a:xfrm>
          <a:custGeom>
            <a:avLst/>
            <a:gdLst/>
            <a:ahLst/>
            <a:cxnLst/>
            <a:rect l="l" t="t" r="r" b="b"/>
            <a:pathLst>
              <a:path w="14630400" h="7423150">
                <a:moveTo>
                  <a:pt x="0" y="7422934"/>
                </a:moveTo>
                <a:lnTo>
                  <a:pt x="14630400" y="7422934"/>
                </a:lnTo>
                <a:lnTo>
                  <a:pt x="14630400" y="0"/>
                </a:lnTo>
                <a:lnTo>
                  <a:pt x="0" y="0"/>
                </a:lnTo>
                <a:lnTo>
                  <a:pt x="0" y="7422934"/>
                </a:lnTo>
                <a:close/>
              </a:path>
            </a:pathLst>
          </a:custGeom>
          <a:solidFill>
            <a:srgbClr val="7E8086"/>
          </a:solidFill>
        </p:spPr>
        <p:txBody>
          <a:bodyPr wrap="square" lIns="0" tIns="0" rIns="0" bIns="0" rtlCol="0"/>
          <a:lstStyle/>
          <a:p>
            <a:endParaRPr sz="1500"/>
          </a:p>
        </p:txBody>
      </p:sp>
      <p:sp>
        <p:nvSpPr>
          <p:cNvPr id="3" name="object 3"/>
          <p:cNvSpPr/>
          <p:nvPr/>
        </p:nvSpPr>
        <p:spPr>
          <a:xfrm>
            <a:off x="-1" y="893"/>
            <a:ext cx="12188825" cy="672396"/>
          </a:xfrm>
          <a:custGeom>
            <a:avLst/>
            <a:gdLst/>
            <a:ahLst/>
            <a:cxnLst/>
            <a:rect l="l" t="t" r="r" b="b"/>
            <a:pathLst>
              <a:path w="14630400" h="807085">
                <a:moveTo>
                  <a:pt x="0" y="806665"/>
                </a:moveTo>
                <a:lnTo>
                  <a:pt x="14630400" y="806665"/>
                </a:lnTo>
                <a:lnTo>
                  <a:pt x="14630400" y="0"/>
                </a:lnTo>
                <a:lnTo>
                  <a:pt x="0" y="0"/>
                </a:lnTo>
                <a:lnTo>
                  <a:pt x="0" y="806665"/>
                </a:lnTo>
                <a:close/>
              </a:path>
            </a:pathLst>
          </a:custGeom>
          <a:solidFill>
            <a:srgbClr val="333E47"/>
          </a:solidFill>
        </p:spPr>
        <p:txBody>
          <a:bodyPr wrap="square" lIns="0" tIns="0" rIns="0" bIns="0" rtlCol="0"/>
          <a:lstStyle/>
          <a:p>
            <a:endParaRPr sz="1500"/>
          </a:p>
        </p:txBody>
      </p:sp>
      <p:sp>
        <p:nvSpPr>
          <p:cNvPr id="20" name="object 20"/>
          <p:cNvSpPr/>
          <p:nvPr/>
        </p:nvSpPr>
        <p:spPr>
          <a:xfrm>
            <a:off x="-1" y="5568605"/>
            <a:ext cx="6373740" cy="1288714"/>
          </a:xfrm>
          <a:custGeom>
            <a:avLst/>
            <a:gdLst/>
            <a:ahLst/>
            <a:cxnLst/>
            <a:rect l="l" t="t" r="r" b="b"/>
            <a:pathLst>
              <a:path w="7650480" h="1546859">
                <a:moveTo>
                  <a:pt x="6426962" y="0"/>
                </a:moveTo>
                <a:lnTo>
                  <a:pt x="0" y="0"/>
                </a:lnTo>
                <a:lnTo>
                  <a:pt x="0" y="1546606"/>
                </a:lnTo>
                <a:lnTo>
                  <a:pt x="7650035" y="1546606"/>
                </a:lnTo>
                <a:lnTo>
                  <a:pt x="6426962" y="0"/>
                </a:lnTo>
                <a:close/>
              </a:path>
            </a:pathLst>
          </a:custGeom>
          <a:solidFill>
            <a:schemeClr val="accent6"/>
          </a:solidFill>
        </p:spPr>
        <p:txBody>
          <a:bodyPr wrap="square" lIns="0" tIns="0" rIns="0" bIns="0" rtlCol="0"/>
          <a:lstStyle/>
          <a:p>
            <a:endParaRPr sz="1500"/>
          </a:p>
        </p:txBody>
      </p:sp>
      <p:sp>
        <p:nvSpPr>
          <p:cNvPr id="22" name="object 22"/>
          <p:cNvSpPr txBox="1">
            <a:spLocks noGrp="1"/>
          </p:cNvSpPr>
          <p:nvPr>
            <p:ph type="title"/>
          </p:nvPr>
        </p:nvSpPr>
        <p:spPr>
          <a:xfrm>
            <a:off x="572736" y="939463"/>
            <a:ext cx="11330506" cy="615425"/>
          </a:xfrm>
          <a:prstGeom prst="rect">
            <a:avLst/>
          </a:prstGeom>
        </p:spPr>
        <p:txBody>
          <a:bodyPr vert="horz" wrap="square" lIns="0" tIns="0" rIns="0" bIns="0" rtlCol="0" anchor="b" anchorCtr="0">
            <a:spAutoFit/>
          </a:bodyPr>
          <a:lstStyle/>
          <a:p>
            <a:pPr marL="10580">
              <a:lnSpc>
                <a:spcPct val="100000"/>
              </a:lnSpc>
            </a:pPr>
            <a:r>
              <a:rPr sz="3999" spc="-4" dirty="0">
                <a:solidFill>
                  <a:srgbClr val="FFFFFF"/>
                </a:solidFill>
              </a:rPr>
              <a:t>Customer </a:t>
            </a:r>
            <a:r>
              <a:rPr sz="3999" dirty="0">
                <a:solidFill>
                  <a:srgbClr val="FFFFFF"/>
                </a:solidFill>
              </a:rPr>
              <a:t>Engage</a:t>
            </a:r>
            <a:r>
              <a:rPr lang="en-US" sz="3999" dirty="0">
                <a:solidFill>
                  <a:srgbClr val="FFFFFF"/>
                </a:solidFill>
              </a:rPr>
              <a:t>ment</a:t>
            </a:r>
            <a:r>
              <a:rPr sz="3999" spc="-71" dirty="0">
                <a:solidFill>
                  <a:srgbClr val="FFFFFF"/>
                </a:solidFill>
              </a:rPr>
              <a:t> </a:t>
            </a:r>
            <a:r>
              <a:rPr sz="3999" dirty="0" smtClean="0">
                <a:solidFill>
                  <a:srgbClr val="FFFFFF"/>
                </a:solidFill>
              </a:rPr>
              <a:t>Questions</a:t>
            </a:r>
            <a:r>
              <a:rPr lang="en-US" sz="3999" dirty="0" smtClean="0">
                <a:solidFill>
                  <a:srgbClr val="FFFFFF"/>
                </a:solidFill>
              </a:rPr>
              <a:t> (contd.)</a:t>
            </a:r>
            <a:endParaRPr sz="3999" dirty="0"/>
          </a:p>
        </p:txBody>
      </p:sp>
      <p:sp>
        <p:nvSpPr>
          <p:cNvPr id="23" name="object 23"/>
          <p:cNvSpPr/>
          <p:nvPr/>
        </p:nvSpPr>
        <p:spPr>
          <a:xfrm>
            <a:off x="572736" y="1825587"/>
            <a:ext cx="11043478" cy="4407868"/>
          </a:xfrm>
          <a:custGeom>
            <a:avLst/>
            <a:gdLst/>
            <a:ahLst/>
            <a:cxnLst/>
            <a:rect l="l" t="t" r="r" b="b"/>
            <a:pathLst>
              <a:path w="13255625" h="5290820">
                <a:moveTo>
                  <a:pt x="13255485" y="5290731"/>
                </a:moveTo>
                <a:lnTo>
                  <a:pt x="0" y="5290731"/>
                </a:lnTo>
                <a:lnTo>
                  <a:pt x="0" y="0"/>
                </a:lnTo>
                <a:lnTo>
                  <a:pt x="13255485" y="0"/>
                </a:lnTo>
                <a:lnTo>
                  <a:pt x="13255485" y="5290731"/>
                </a:lnTo>
                <a:close/>
              </a:path>
            </a:pathLst>
          </a:custGeom>
          <a:solidFill>
            <a:schemeClr val="bg2">
              <a:lumMod val="90000"/>
            </a:schemeClr>
          </a:solidFill>
          <a:ln w="57150">
            <a:solidFill>
              <a:srgbClr val="333E47"/>
            </a:solidFill>
          </a:ln>
        </p:spPr>
        <p:txBody>
          <a:bodyPr wrap="square" lIns="0" tIns="0" rIns="0" bIns="0" rtlCol="0"/>
          <a:lstStyle/>
          <a:p>
            <a:endParaRPr sz="1500"/>
          </a:p>
        </p:txBody>
      </p:sp>
      <p:pic>
        <p:nvPicPr>
          <p:cNvPr id="39" name="Picture 3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6854" y="168762"/>
            <a:ext cx="1190950" cy="383440"/>
          </a:xfrm>
          <a:prstGeom prst="rect">
            <a:avLst/>
          </a:prstGeom>
        </p:spPr>
      </p:pic>
      <p:sp>
        <p:nvSpPr>
          <p:cNvPr id="4" name="TextBox 3"/>
          <p:cNvSpPr txBox="1"/>
          <p:nvPr/>
        </p:nvSpPr>
        <p:spPr>
          <a:xfrm>
            <a:off x="1287801" y="2293623"/>
            <a:ext cx="6869786" cy="3770263"/>
          </a:xfrm>
          <a:prstGeom prst="rect">
            <a:avLst/>
          </a:prstGeom>
          <a:noFill/>
        </p:spPr>
        <p:txBody>
          <a:bodyPr wrap="square" rtlCol="0">
            <a:spAutoFit/>
          </a:bodyPr>
          <a:lstStyle/>
          <a:p>
            <a:pPr>
              <a:spcAft>
                <a:spcPts val="1200"/>
              </a:spcAft>
            </a:pPr>
            <a:r>
              <a:rPr lang="en-US" sz="1400" dirty="0" smtClean="0"/>
              <a:t>Would </a:t>
            </a:r>
            <a:r>
              <a:rPr lang="en-US" sz="1400" dirty="0"/>
              <a:t>you like to give your workers cordless scanners but are concerned that Bluetooth will interfere with your Wi-Fi network and production line equipment</a:t>
            </a:r>
            <a:r>
              <a:rPr lang="en-US" sz="1400" dirty="0" smtClean="0"/>
              <a:t>?</a:t>
            </a:r>
          </a:p>
          <a:p>
            <a:pPr>
              <a:spcAft>
                <a:spcPts val="1200"/>
              </a:spcAft>
            </a:pPr>
            <a:r>
              <a:rPr lang="en-US" sz="1400" dirty="0"/>
              <a:t>Is your current cordless scanner battery pool </a:t>
            </a:r>
            <a:r>
              <a:rPr lang="en-US" sz="1400" dirty="0" smtClean="0"/>
              <a:t>hard to </a:t>
            </a:r>
            <a:r>
              <a:rPr lang="en-US" sz="1400" dirty="0"/>
              <a:t>manage?</a:t>
            </a:r>
          </a:p>
          <a:p>
            <a:pPr>
              <a:spcAft>
                <a:spcPts val="1200"/>
              </a:spcAft>
            </a:pPr>
            <a:r>
              <a:rPr lang="en-US" sz="1400" dirty="0" smtClean="0"/>
              <a:t>Do </a:t>
            </a:r>
            <a:r>
              <a:rPr lang="en-US" sz="1400" dirty="0"/>
              <a:t>workers currently have a way to know the </a:t>
            </a:r>
            <a:r>
              <a:rPr lang="en-US" sz="1400" dirty="0" smtClean="0"/>
              <a:t>charge status </a:t>
            </a:r>
            <a:r>
              <a:rPr lang="en-US" sz="1400" dirty="0"/>
              <a:t>of a cordless scanner</a:t>
            </a:r>
            <a:r>
              <a:rPr lang="en-US" sz="1400" dirty="0" smtClean="0"/>
              <a:t>?</a:t>
            </a:r>
            <a:endParaRPr lang="en-US" sz="1400" dirty="0"/>
          </a:p>
          <a:p>
            <a:pPr>
              <a:spcAft>
                <a:spcPts val="1200"/>
              </a:spcAft>
            </a:pPr>
            <a:r>
              <a:rPr lang="en-US" sz="1400" dirty="0"/>
              <a:t>Would you appreciate a battery with 50 percent more capacity</a:t>
            </a:r>
            <a:r>
              <a:rPr lang="en-US" sz="1400" dirty="0" smtClean="0"/>
              <a:t>?</a:t>
            </a:r>
          </a:p>
          <a:p>
            <a:pPr>
              <a:spcAft>
                <a:spcPts val="1200"/>
              </a:spcAft>
            </a:pPr>
            <a:r>
              <a:rPr lang="en-US" sz="1400" dirty="0"/>
              <a:t>Does your IT department have a way to know </a:t>
            </a:r>
            <a:r>
              <a:rPr lang="en-US" sz="1400" dirty="0" smtClean="0"/>
              <a:t>how healthy </a:t>
            </a:r>
            <a:r>
              <a:rPr lang="en-US" sz="1400" dirty="0"/>
              <a:t>each and every one </a:t>
            </a:r>
            <a:r>
              <a:rPr lang="en-US" sz="1400" dirty="0" smtClean="0"/>
              <a:t/>
            </a:r>
            <a:br>
              <a:rPr lang="en-US" sz="1400" dirty="0" smtClean="0"/>
            </a:br>
            <a:r>
              <a:rPr lang="en-US" sz="1400" dirty="0" smtClean="0"/>
              <a:t>of </a:t>
            </a:r>
            <a:r>
              <a:rPr lang="en-US" sz="1400" dirty="0"/>
              <a:t>your batteries is?</a:t>
            </a:r>
          </a:p>
          <a:p>
            <a:pPr>
              <a:spcAft>
                <a:spcPts val="1200"/>
              </a:spcAft>
            </a:pPr>
            <a:r>
              <a:rPr lang="en-US" sz="1400" dirty="0"/>
              <a:t>Can they spot and remove aging batteries </a:t>
            </a:r>
            <a:r>
              <a:rPr lang="en-US" sz="1400" dirty="0" smtClean="0"/>
              <a:t>before they </a:t>
            </a:r>
            <a:r>
              <a:rPr lang="en-US" sz="1400" dirty="0"/>
              <a:t>impact worker productivity?</a:t>
            </a:r>
          </a:p>
          <a:p>
            <a:pPr>
              <a:spcAft>
                <a:spcPts val="1200"/>
              </a:spcAft>
            </a:pPr>
            <a:r>
              <a:rPr lang="en-US" sz="1400" dirty="0"/>
              <a:t>Do you have a way to remotely upgrade your scanners? How much time is </a:t>
            </a:r>
            <a:r>
              <a:rPr lang="en-US" sz="1400" dirty="0" smtClean="0"/>
              <a:t/>
            </a:r>
            <a:br>
              <a:rPr lang="en-US" sz="1400" dirty="0" smtClean="0"/>
            </a:br>
            <a:r>
              <a:rPr lang="en-US" sz="1400" dirty="0" smtClean="0"/>
              <a:t>spent </a:t>
            </a:r>
            <a:r>
              <a:rPr lang="en-US" sz="1400" dirty="0"/>
              <a:t>staging, configuring, upgrading, managing and troubleshooting your current </a:t>
            </a:r>
            <a:r>
              <a:rPr lang="en-US" sz="1400" dirty="0" smtClean="0"/>
              <a:t/>
            </a:r>
            <a:br>
              <a:rPr lang="en-US" sz="1400" dirty="0" smtClean="0"/>
            </a:br>
            <a:r>
              <a:rPr lang="en-US" sz="1400" dirty="0" smtClean="0"/>
              <a:t>scanner </a:t>
            </a:r>
            <a:r>
              <a:rPr lang="en-US" sz="1400" dirty="0"/>
              <a:t>pool?</a:t>
            </a:r>
          </a:p>
          <a:p>
            <a:endParaRPr lang="en-US" sz="1500" dirty="0"/>
          </a:p>
        </p:txBody>
      </p:sp>
      <p:sp>
        <p:nvSpPr>
          <p:cNvPr id="14" name="object 13"/>
          <p:cNvSpPr/>
          <p:nvPr/>
        </p:nvSpPr>
        <p:spPr>
          <a:xfrm>
            <a:off x="8872652" y="2520561"/>
            <a:ext cx="3670969" cy="4353481"/>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087456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3304374"/>
            <a:ext cx="8358656" cy="3191748"/>
          </a:xfrm>
          <a:custGeom>
            <a:avLst/>
            <a:gdLst/>
            <a:ahLst/>
            <a:cxnLst/>
            <a:rect l="l" t="t" r="r" b="b"/>
            <a:pathLst>
              <a:path w="10033000" h="2407284">
                <a:moveTo>
                  <a:pt x="8032813" y="0"/>
                </a:moveTo>
                <a:lnTo>
                  <a:pt x="0" y="0"/>
                </a:lnTo>
                <a:lnTo>
                  <a:pt x="0" y="2407158"/>
                </a:lnTo>
                <a:lnTo>
                  <a:pt x="10032809" y="2407158"/>
                </a:lnTo>
                <a:lnTo>
                  <a:pt x="8032813" y="0"/>
                </a:lnTo>
                <a:close/>
              </a:path>
            </a:pathLst>
          </a:custGeom>
          <a:solidFill>
            <a:srgbClr val="333D47"/>
          </a:solidFill>
        </p:spPr>
        <p:txBody>
          <a:bodyPr wrap="square" lIns="0" tIns="0" rIns="0" bIns="0" rtlCol="0"/>
          <a:lstStyle/>
          <a:p>
            <a:endParaRPr sz="1500"/>
          </a:p>
        </p:txBody>
      </p:sp>
      <p:sp>
        <p:nvSpPr>
          <p:cNvPr id="4" name="object 4"/>
          <p:cNvSpPr/>
          <p:nvPr/>
        </p:nvSpPr>
        <p:spPr>
          <a:xfrm>
            <a:off x="-1" y="893"/>
            <a:ext cx="12188825" cy="672396"/>
          </a:xfrm>
          <a:custGeom>
            <a:avLst/>
            <a:gdLst/>
            <a:ahLst/>
            <a:cxnLst/>
            <a:rect l="l" t="t" r="r" b="b"/>
            <a:pathLst>
              <a:path w="14630400" h="807085">
                <a:moveTo>
                  <a:pt x="0" y="806665"/>
                </a:moveTo>
                <a:lnTo>
                  <a:pt x="14630400" y="806665"/>
                </a:lnTo>
                <a:lnTo>
                  <a:pt x="14630400" y="0"/>
                </a:lnTo>
                <a:lnTo>
                  <a:pt x="0" y="0"/>
                </a:lnTo>
                <a:lnTo>
                  <a:pt x="0" y="806665"/>
                </a:lnTo>
                <a:close/>
              </a:path>
            </a:pathLst>
          </a:custGeom>
          <a:solidFill>
            <a:srgbClr val="333E47"/>
          </a:solidFill>
        </p:spPr>
        <p:txBody>
          <a:bodyPr wrap="square" lIns="0" tIns="0" rIns="0" bIns="0" rtlCol="0"/>
          <a:lstStyle/>
          <a:p>
            <a:endParaRPr sz="1500"/>
          </a:p>
        </p:txBody>
      </p:sp>
      <p:sp>
        <p:nvSpPr>
          <p:cNvPr id="21" name="object 21"/>
          <p:cNvSpPr txBox="1"/>
          <p:nvPr/>
        </p:nvSpPr>
        <p:spPr>
          <a:xfrm>
            <a:off x="1253327" y="3525512"/>
            <a:ext cx="4424268" cy="2749471"/>
          </a:xfrm>
          <a:prstGeom prst="rect">
            <a:avLst/>
          </a:prstGeom>
        </p:spPr>
        <p:txBody>
          <a:bodyPr vert="horz" wrap="square" lIns="0" tIns="0" rIns="0" bIns="0" rtlCol="0">
            <a:spAutoFit/>
          </a:bodyPr>
          <a:lstStyle/>
          <a:p>
            <a:r>
              <a:rPr lang="en-US" sz="1600" dirty="0">
                <a:solidFill>
                  <a:schemeClr val="bg1"/>
                </a:solidFill>
              </a:rPr>
              <a:t>Today’s warehouses often utilize all the vertical space they have. This means that the potential for longer drops </a:t>
            </a:r>
            <a:r>
              <a:rPr lang="en-US" sz="1600" dirty="0" smtClean="0">
                <a:solidFill>
                  <a:schemeClr val="bg1"/>
                </a:solidFill>
              </a:rPr>
              <a:t>is very </a:t>
            </a:r>
            <a:r>
              <a:rPr lang="en-US" sz="1600" dirty="0">
                <a:solidFill>
                  <a:schemeClr val="bg1"/>
                </a:solidFill>
              </a:rPr>
              <a:t>real. Drops to concrete from a forklift or lift operator occur on a regular basis, often times while reaching high</a:t>
            </a:r>
          </a:p>
          <a:p>
            <a:r>
              <a:rPr lang="en-US" sz="1600" dirty="0">
                <a:solidFill>
                  <a:schemeClr val="bg1"/>
                </a:solidFill>
              </a:rPr>
              <a:t>overhead to scan a stacked pallet. </a:t>
            </a:r>
            <a:endParaRPr lang="en-US" sz="1600" dirty="0" smtClean="0">
              <a:solidFill>
                <a:schemeClr val="bg1"/>
              </a:solidFill>
            </a:endParaRPr>
          </a:p>
          <a:p>
            <a:endParaRPr lang="en-US" sz="1600" dirty="0">
              <a:solidFill>
                <a:schemeClr val="bg1"/>
              </a:solidFill>
            </a:endParaRPr>
          </a:p>
          <a:p>
            <a:pPr>
              <a:lnSpc>
                <a:spcPts val="2020"/>
              </a:lnSpc>
            </a:pPr>
            <a:r>
              <a:rPr lang="en-US" sz="1600" b="1" dirty="0" smtClean="0">
                <a:solidFill>
                  <a:schemeClr val="accent6"/>
                </a:solidFill>
                <a:sym typeface="Avenir Roman"/>
              </a:rPr>
              <a:t>Scanners </a:t>
            </a:r>
            <a:r>
              <a:rPr lang="en-US" sz="1600" b="1" dirty="0">
                <a:solidFill>
                  <a:schemeClr val="accent6"/>
                </a:solidFill>
                <a:sym typeface="Avenir Roman"/>
              </a:rPr>
              <a:t>built to withstand drops from </a:t>
            </a:r>
            <a:r>
              <a:rPr lang="en-US" sz="1600" b="1" dirty="0" smtClean="0">
                <a:solidFill>
                  <a:schemeClr val="accent6"/>
                </a:solidFill>
                <a:sym typeface="Avenir Roman"/>
              </a:rPr>
              <a:t/>
            </a:r>
            <a:br>
              <a:rPr lang="en-US" sz="1600" b="1" dirty="0" smtClean="0">
                <a:solidFill>
                  <a:schemeClr val="accent6"/>
                </a:solidFill>
                <a:sym typeface="Avenir Roman"/>
              </a:rPr>
            </a:br>
            <a:r>
              <a:rPr lang="en-US" sz="1600" b="1" dirty="0" smtClean="0">
                <a:solidFill>
                  <a:schemeClr val="accent6"/>
                </a:solidFill>
                <a:sym typeface="Avenir Roman"/>
              </a:rPr>
              <a:t>8 ft./</a:t>
            </a:r>
            <a:r>
              <a:rPr lang="en-US" sz="1600" b="1" dirty="0">
                <a:solidFill>
                  <a:schemeClr val="accent6"/>
                </a:solidFill>
                <a:sym typeface="Avenir Roman"/>
              </a:rPr>
              <a:t>2.4 m will last longer than scanners built to withstand drops from 6.5 </a:t>
            </a:r>
            <a:r>
              <a:rPr lang="en-US" sz="1600" b="1" dirty="0" err="1">
                <a:solidFill>
                  <a:schemeClr val="accent6"/>
                </a:solidFill>
                <a:sym typeface="Avenir Roman"/>
              </a:rPr>
              <a:t>ft</a:t>
            </a:r>
            <a:r>
              <a:rPr lang="en-US" sz="1600" b="1" dirty="0">
                <a:solidFill>
                  <a:schemeClr val="accent6"/>
                </a:solidFill>
                <a:sym typeface="Avenir Roman"/>
              </a:rPr>
              <a:t> / 2m, yielding a lower TCO over the life of the </a:t>
            </a:r>
            <a:r>
              <a:rPr lang="en-US" sz="1600" b="1" dirty="0" smtClean="0">
                <a:solidFill>
                  <a:schemeClr val="accent6"/>
                </a:solidFill>
                <a:sym typeface="Avenir Roman"/>
              </a:rPr>
              <a:t>scanner/fleet. </a:t>
            </a:r>
            <a:endParaRPr sz="1583" b="1" dirty="0">
              <a:solidFill>
                <a:schemeClr val="accent6"/>
              </a:solidFill>
              <a:latin typeface="Arial"/>
              <a:cs typeface="Arial"/>
            </a:endParaRPr>
          </a:p>
        </p:txBody>
      </p:sp>
      <p:sp>
        <p:nvSpPr>
          <p:cNvPr id="23" name="object 23"/>
          <p:cNvSpPr txBox="1">
            <a:spLocks noGrp="1"/>
          </p:cNvSpPr>
          <p:nvPr>
            <p:ph type="title"/>
          </p:nvPr>
        </p:nvSpPr>
        <p:spPr>
          <a:xfrm>
            <a:off x="337220" y="1010073"/>
            <a:ext cx="5913109" cy="1731243"/>
          </a:xfrm>
          <a:prstGeom prst="rect">
            <a:avLst/>
          </a:prstGeom>
        </p:spPr>
        <p:txBody>
          <a:bodyPr vert="horz" wrap="square" lIns="0" tIns="0" rIns="0" bIns="0" rtlCol="0" anchor="b" anchorCtr="0">
            <a:spAutoFit/>
          </a:bodyPr>
          <a:lstStyle/>
          <a:p>
            <a:pPr marL="10580" marR="541186">
              <a:lnSpc>
                <a:spcPts val="4532"/>
              </a:lnSpc>
            </a:pPr>
            <a:r>
              <a:rPr sz="3999" dirty="0">
                <a:solidFill>
                  <a:srgbClr val="333E47"/>
                </a:solidFill>
              </a:rPr>
              <a:t>Objection </a:t>
            </a:r>
            <a:r>
              <a:rPr sz="3999" spc="-4" dirty="0">
                <a:solidFill>
                  <a:srgbClr val="333E47"/>
                </a:solidFill>
              </a:rPr>
              <a:t>Handlers:  </a:t>
            </a:r>
            <a:r>
              <a:rPr lang="en-US" sz="3999" spc="-100" dirty="0" smtClean="0">
                <a:solidFill>
                  <a:srgbClr val="333E47"/>
                </a:solidFill>
              </a:rPr>
              <a:t>Why do I need </a:t>
            </a:r>
            <a:r>
              <a:rPr lang="en-US" sz="3999" spc="-100" smtClean="0">
                <a:solidFill>
                  <a:srgbClr val="333E47"/>
                </a:solidFill>
              </a:rPr>
              <a:t>an </a:t>
            </a:r>
            <a:br>
              <a:rPr lang="en-US" sz="3999" spc="-100" smtClean="0">
                <a:solidFill>
                  <a:srgbClr val="333E47"/>
                </a:solidFill>
              </a:rPr>
            </a:br>
            <a:r>
              <a:rPr lang="en-US" sz="3999" spc="-100" smtClean="0">
                <a:solidFill>
                  <a:srgbClr val="333E47"/>
                </a:solidFill>
              </a:rPr>
              <a:t>8 ft./2.4 m </a:t>
            </a:r>
            <a:r>
              <a:rPr lang="en-US" sz="3999" spc="-100" dirty="0" smtClean="0">
                <a:solidFill>
                  <a:srgbClr val="333E47"/>
                </a:solidFill>
              </a:rPr>
              <a:t>drop spec</a:t>
            </a:r>
            <a:r>
              <a:rPr sz="3999" dirty="0" smtClean="0">
                <a:solidFill>
                  <a:srgbClr val="333E47"/>
                </a:solidFill>
              </a:rPr>
              <a:t>?</a:t>
            </a:r>
            <a:endParaRPr sz="3999" dirty="0"/>
          </a:p>
        </p:txBody>
      </p:sp>
      <p:pic>
        <p:nvPicPr>
          <p:cNvPr id="27" name="Picture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6854" y="168762"/>
            <a:ext cx="1190950" cy="383440"/>
          </a:xfrm>
          <a:prstGeom prst="rect">
            <a:avLst/>
          </a:prstGeom>
        </p:spPr>
      </p:pic>
      <p:pic>
        <p:nvPicPr>
          <p:cNvPr id="13" name="Picture 12"/>
          <p:cNvPicPr>
            <a:picLocks noChangeAspect="1" noChangeArrowheads="1"/>
          </p:cNvPicPr>
          <p:nvPr/>
        </p:nvPicPr>
        <p:blipFill rotWithShape="1">
          <a:blip r:embed="rId4" cstate="print"/>
          <a:srcRect r="34"/>
          <a:stretch/>
        </p:blipFill>
        <p:spPr bwMode="auto">
          <a:xfrm>
            <a:off x="6689558" y="673289"/>
            <a:ext cx="5502442" cy="5822833"/>
          </a:xfrm>
          <a:prstGeom prst="rect">
            <a:avLst/>
          </a:prstGeom>
          <a:noFill/>
          <a:ln w="9525">
            <a:noFill/>
            <a:miter lim="800000"/>
            <a:headEnd/>
            <a:tailEnd/>
          </a:ln>
        </p:spPr>
      </p:pic>
      <p:sp>
        <p:nvSpPr>
          <p:cNvPr id="14" name="Slide Number Placeholder 4"/>
          <p:cNvSpPr txBox="1">
            <a:spLocks/>
          </p:cNvSpPr>
          <p:nvPr/>
        </p:nvSpPr>
        <p:spPr bwMode="auto">
          <a:xfrm>
            <a:off x="11814739" y="6485729"/>
            <a:ext cx="352333"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5CF28775-EA3E-BC40-9F77-D96A639C1814}" type="slidenum">
              <a:rPr lang="en-US" altLang="en-US" sz="800" smtClean="0">
                <a:solidFill>
                  <a:srgbClr val="898989"/>
                </a:solidFill>
                <a:ea typeface="Avenir Roman" charset="0"/>
                <a:cs typeface="Avenir Roman" charset="0"/>
              </a:rPr>
              <a:t>37</a:t>
            </a:fld>
            <a:endParaRPr lang="en-US" altLang="en-US" sz="800" dirty="0">
              <a:solidFill>
                <a:srgbClr val="898989"/>
              </a:solidFill>
              <a:ea typeface="Avenir Roman" charset="0"/>
              <a:cs typeface="Avenir Roman" charset="0"/>
            </a:endParaRPr>
          </a:p>
        </p:txBody>
      </p:sp>
    </p:spTree>
    <p:extLst>
      <p:ext uri="{BB962C8B-B14F-4D97-AF65-F5344CB8AC3E}">
        <p14:creationId xmlns:p14="http://schemas.microsoft.com/office/powerpoint/2010/main" val="96004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3304374"/>
            <a:ext cx="8358656" cy="3191748"/>
          </a:xfrm>
          <a:custGeom>
            <a:avLst/>
            <a:gdLst/>
            <a:ahLst/>
            <a:cxnLst/>
            <a:rect l="l" t="t" r="r" b="b"/>
            <a:pathLst>
              <a:path w="10033000" h="2407284">
                <a:moveTo>
                  <a:pt x="8032813" y="0"/>
                </a:moveTo>
                <a:lnTo>
                  <a:pt x="0" y="0"/>
                </a:lnTo>
                <a:lnTo>
                  <a:pt x="0" y="2407158"/>
                </a:lnTo>
                <a:lnTo>
                  <a:pt x="10032809" y="2407158"/>
                </a:lnTo>
                <a:lnTo>
                  <a:pt x="8032813" y="0"/>
                </a:lnTo>
                <a:close/>
              </a:path>
            </a:pathLst>
          </a:custGeom>
          <a:solidFill>
            <a:srgbClr val="333D47"/>
          </a:solidFill>
        </p:spPr>
        <p:txBody>
          <a:bodyPr wrap="square" lIns="0" tIns="0" rIns="0" bIns="0" rtlCol="0"/>
          <a:lstStyle/>
          <a:p>
            <a:endParaRPr sz="1500"/>
          </a:p>
        </p:txBody>
      </p:sp>
      <p:sp>
        <p:nvSpPr>
          <p:cNvPr id="4" name="object 4"/>
          <p:cNvSpPr/>
          <p:nvPr/>
        </p:nvSpPr>
        <p:spPr>
          <a:xfrm>
            <a:off x="-1" y="893"/>
            <a:ext cx="12188825" cy="672396"/>
          </a:xfrm>
          <a:custGeom>
            <a:avLst/>
            <a:gdLst/>
            <a:ahLst/>
            <a:cxnLst/>
            <a:rect l="l" t="t" r="r" b="b"/>
            <a:pathLst>
              <a:path w="14630400" h="807085">
                <a:moveTo>
                  <a:pt x="0" y="806665"/>
                </a:moveTo>
                <a:lnTo>
                  <a:pt x="14630400" y="806665"/>
                </a:lnTo>
                <a:lnTo>
                  <a:pt x="14630400" y="0"/>
                </a:lnTo>
                <a:lnTo>
                  <a:pt x="0" y="0"/>
                </a:lnTo>
                <a:lnTo>
                  <a:pt x="0" y="806665"/>
                </a:lnTo>
                <a:close/>
              </a:path>
            </a:pathLst>
          </a:custGeom>
          <a:solidFill>
            <a:srgbClr val="333E47"/>
          </a:solidFill>
        </p:spPr>
        <p:txBody>
          <a:bodyPr wrap="square" lIns="0" tIns="0" rIns="0" bIns="0" rtlCol="0"/>
          <a:lstStyle/>
          <a:p>
            <a:endParaRPr sz="1500"/>
          </a:p>
        </p:txBody>
      </p:sp>
      <p:sp>
        <p:nvSpPr>
          <p:cNvPr id="21" name="object 21"/>
          <p:cNvSpPr txBox="1"/>
          <p:nvPr/>
        </p:nvSpPr>
        <p:spPr>
          <a:xfrm>
            <a:off x="1067333" y="3647948"/>
            <a:ext cx="4424268" cy="2396810"/>
          </a:xfrm>
          <a:prstGeom prst="rect">
            <a:avLst/>
          </a:prstGeom>
        </p:spPr>
        <p:txBody>
          <a:bodyPr vert="horz" wrap="square" lIns="0" tIns="0" rIns="0" bIns="0" rtlCol="0">
            <a:spAutoFit/>
          </a:bodyPr>
          <a:lstStyle/>
          <a:p>
            <a:pPr>
              <a:lnSpc>
                <a:spcPct val="125000"/>
              </a:lnSpc>
              <a:defRPr/>
            </a:pPr>
            <a:r>
              <a:rPr lang="en-US" sz="1600" b="1" dirty="0" smtClean="0">
                <a:solidFill>
                  <a:schemeClr val="bg1"/>
                </a:solidFill>
              </a:rPr>
              <a:t>More </a:t>
            </a:r>
            <a:r>
              <a:rPr lang="en-US" sz="1600" b="1" dirty="0">
                <a:solidFill>
                  <a:schemeClr val="bg1"/>
                </a:solidFill>
              </a:rPr>
              <a:t>battery capacity translates to more scans per shift, which means more up time and more worker </a:t>
            </a:r>
            <a:r>
              <a:rPr lang="en-US" sz="1600" b="1" dirty="0" smtClean="0">
                <a:solidFill>
                  <a:schemeClr val="bg1"/>
                </a:solidFill>
              </a:rPr>
              <a:t>productivity.</a:t>
            </a:r>
          </a:p>
          <a:p>
            <a:pPr>
              <a:lnSpc>
                <a:spcPct val="114000"/>
              </a:lnSpc>
              <a:defRPr/>
            </a:pPr>
            <a:endParaRPr lang="en-US" sz="1400" b="1" dirty="0" smtClean="0">
              <a:solidFill>
                <a:schemeClr val="bg1"/>
              </a:solidFill>
            </a:endParaRPr>
          </a:p>
          <a:p>
            <a:pPr>
              <a:lnSpc>
                <a:spcPct val="114000"/>
              </a:lnSpc>
              <a:defRPr/>
            </a:pPr>
            <a:r>
              <a:rPr lang="en-US" sz="1400" dirty="0" smtClean="0">
                <a:solidFill>
                  <a:schemeClr val="bg1"/>
                </a:solidFill>
              </a:rPr>
              <a:t>Our </a:t>
            </a:r>
            <a:r>
              <a:rPr lang="en-US" sz="1400" dirty="0" err="1" smtClean="0">
                <a:solidFill>
                  <a:schemeClr val="bg1"/>
                </a:solidFill>
              </a:rPr>
              <a:t>PowerPrecision</a:t>
            </a:r>
            <a:r>
              <a:rPr lang="en-US" sz="1400" dirty="0" smtClean="0">
                <a:solidFill>
                  <a:schemeClr val="bg1"/>
                </a:solidFill>
              </a:rPr>
              <a:t>+ batteries deliver at least twice as many scans per charge than the nearest competitive product… </a:t>
            </a:r>
            <a:r>
              <a:rPr lang="en-US" sz="1400" b="1" dirty="0" smtClean="0">
                <a:solidFill>
                  <a:schemeClr val="accent6"/>
                </a:solidFill>
              </a:rPr>
              <a:t>more than 50,000 more scans per charge</a:t>
            </a:r>
            <a:r>
              <a:rPr lang="en-US" sz="1400" dirty="0" smtClean="0">
                <a:solidFill>
                  <a:schemeClr val="bg1"/>
                </a:solidFill>
              </a:rPr>
              <a:t>. In </a:t>
            </a:r>
            <a:r>
              <a:rPr lang="en-US" sz="1400" dirty="0">
                <a:solidFill>
                  <a:schemeClr val="bg1"/>
                </a:solidFill>
              </a:rPr>
              <a:t>addition, the on-board charge-gauge enables workers to quickly and easily determine battery charge. </a:t>
            </a:r>
            <a:endParaRPr lang="en-US" sz="1600" dirty="0"/>
          </a:p>
        </p:txBody>
      </p:sp>
      <p:sp>
        <p:nvSpPr>
          <p:cNvPr id="23" name="object 23"/>
          <p:cNvSpPr txBox="1">
            <a:spLocks noGrp="1"/>
          </p:cNvSpPr>
          <p:nvPr>
            <p:ph type="title"/>
          </p:nvPr>
        </p:nvSpPr>
        <p:spPr>
          <a:xfrm>
            <a:off x="337220" y="1010073"/>
            <a:ext cx="5913109" cy="1731243"/>
          </a:xfrm>
          <a:prstGeom prst="rect">
            <a:avLst/>
          </a:prstGeom>
        </p:spPr>
        <p:txBody>
          <a:bodyPr vert="horz" wrap="square" lIns="0" tIns="0" rIns="0" bIns="0" rtlCol="0" anchor="b" anchorCtr="0">
            <a:spAutoFit/>
          </a:bodyPr>
          <a:lstStyle/>
          <a:p>
            <a:pPr marL="10580" marR="541186">
              <a:lnSpc>
                <a:spcPts val="4532"/>
              </a:lnSpc>
            </a:pPr>
            <a:r>
              <a:rPr sz="3999" dirty="0">
                <a:solidFill>
                  <a:srgbClr val="333E47"/>
                </a:solidFill>
              </a:rPr>
              <a:t>Objection </a:t>
            </a:r>
            <a:r>
              <a:rPr sz="3999" spc="-4" dirty="0">
                <a:solidFill>
                  <a:srgbClr val="333E47"/>
                </a:solidFill>
              </a:rPr>
              <a:t>Handlers:  </a:t>
            </a:r>
            <a:r>
              <a:rPr lang="en-US" sz="3999" spc="-100" dirty="0" smtClean="0">
                <a:solidFill>
                  <a:srgbClr val="333E47"/>
                </a:solidFill>
              </a:rPr>
              <a:t>Why does battery capacity matter</a:t>
            </a:r>
            <a:r>
              <a:rPr sz="3999" dirty="0" smtClean="0">
                <a:solidFill>
                  <a:srgbClr val="333E47"/>
                </a:solidFill>
              </a:rPr>
              <a:t>?</a:t>
            </a:r>
            <a:endParaRPr sz="3999" dirty="0"/>
          </a:p>
        </p:txBody>
      </p:sp>
      <p:pic>
        <p:nvPicPr>
          <p:cNvPr id="27" name="Picture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6854" y="168762"/>
            <a:ext cx="1190950" cy="383440"/>
          </a:xfrm>
          <a:prstGeom prst="rect">
            <a:avLst/>
          </a:prstGeom>
        </p:spPr>
      </p:pic>
      <p:sp>
        <p:nvSpPr>
          <p:cNvPr id="14" name="Slide Number Placeholder 4"/>
          <p:cNvSpPr txBox="1">
            <a:spLocks/>
          </p:cNvSpPr>
          <p:nvPr/>
        </p:nvSpPr>
        <p:spPr bwMode="auto">
          <a:xfrm>
            <a:off x="11814739" y="6485729"/>
            <a:ext cx="352333"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5CF28775-EA3E-BC40-9F77-D96A639C1814}" type="slidenum">
              <a:rPr lang="en-US" altLang="en-US" sz="800" smtClean="0">
                <a:solidFill>
                  <a:srgbClr val="898989"/>
                </a:solidFill>
                <a:ea typeface="Avenir Roman" charset="0"/>
                <a:cs typeface="Avenir Roman" charset="0"/>
              </a:rPr>
              <a:t>38</a:t>
            </a:fld>
            <a:endParaRPr lang="en-US" altLang="en-US" sz="800" dirty="0">
              <a:solidFill>
                <a:srgbClr val="898989"/>
              </a:solidFill>
              <a:ea typeface="Avenir Roman" charset="0"/>
              <a:cs typeface="Avenir Roman" charset="0"/>
            </a:endParaRPr>
          </a:p>
        </p:txBody>
      </p:sp>
      <p:pic>
        <p:nvPicPr>
          <p:cNvPr id="12" name="Picture 4"/>
          <p:cNvPicPr>
            <a:picLocks noChangeAspect="1" noChangeArrowheads="1"/>
          </p:cNvPicPr>
          <p:nvPr/>
        </p:nvPicPr>
        <p:blipFill rotWithShape="1">
          <a:blip r:embed="rId4" cstate="print"/>
          <a:srcRect r="19" b="-36"/>
          <a:stretch/>
        </p:blipFill>
        <p:spPr bwMode="auto">
          <a:xfrm>
            <a:off x="6689557" y="689811"/>
            <a:ext cx="5518485" cy="5801971"/>
          </a:xfrm>
          <a:prstGeom prst="rect">
            <a:avLst/>
          </a:prstGeom>
          <a:noFill/>
          <a:ln w="9525">
            <a:noFill/>
            <a:miter lim="800000"/>
            <a:headEnd/>
            <a:tailEnd/>
          </a:ln>
        </p:spPr>
      </p:pic>
    </p:spTree>
    <p:extLst>
      <p:ext uri="{BB962C8B-B14F-4D97-AF65-F5344CB8AC3E}">
        <p14:creationId xmlns:p14="http://schemas.microsoft.com/office/powerpoint/2010/main" val="2586364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3110184"/>
            <a:ext cx="8358656" cy="3407629"/>
          </a:xfrm>
          <a:custGeom>
            <a:avLst/>
            <a:gdLst/>
            <a:ahLst/>
            <a:cxnLst/>
            <a:rect l="l" t="t" r="r" b="b"/>
            <a:pathLst>
              <a:path w="10033000" h="2407284">
                <a:moveTo>
                  <a:pt x="8032813" y="0"/>
                </a:moveTo>
                <a:lnTo>
                  <a:pt x="0" y="0"/>
                </a:lnTo>
                <a:lnTo>
                  <a:pt x="0" y="2407158"/>
                </a:lnTo>
                <a:lnTo>
                  <a:pt x="10032809" y="2407158"/>
                </a:lnTo>
                <a:lnTo>
                  <a:pt x="8032813" y="0"/>
                </a:lnTo>
                <a:close/>
              </a:path>
            </a:pathLst>
          </a:custGeom>
          <a:solidFill>
            <a:srgbClr val="333D47"/>
          </a:solidFill>
        </p:spPr>
        <p:txBody>
          <a:bodyPr wrap="square" lIns="0" tIns="0" rIns="0" bIns="0" rtlCol="0"/>
          <a:lstStyle/>
          <a:p>
            <a:endParaRPr sz="1500"/>
          </a:p>
        </p:txBody>
      </p:sp>
      <p:sp>
        <p:nvSpPr>
          <p:cNvPr id="4" name="object 4"/>
          <p:cNvSpPr/>
          <p:nvPr/>
        </p:nvSpPr>
        <p:spPr>
          <a:xfrm>
            <a:off x="-1" y="893"/>
            <a:ext cx="12188825" cy="672396"/>
          </a:xfrm>
          <a:custGeom>
            <a:avLst/>
            <a:gdLst/>
            <a:ahLst/>
            <a:cxnLst/>
            <a:rect l="l" t="t" r="r" b="b"/>
            <a:pathLst>
              <a:path w="14630400" h="807085">
                <a:moveTo>
                  <a:pt x="0" y="806665"/>
                </a:moveTo>
                <a:lnTo>
                  <a:pt x="14630400" y="806665"/>
                </a:lnTo>
                <a:lnTo>
                  <a:pt x="14630400" y="0"/>
                </a:lnTo>
                <a:lnTo>
                  <a:pt x="0" y="0"/>
                </a:lnTo>
                <a:lnTo>
                  <a:pt x="0" y="806665"/>
                </a:lnTo>
                <a:close/>
              </a:path>
            </a:pathLst>
          </a:custGeom>
          <a:solidFill>
            <a:srgbClr val="333E47"/>
          </a:solidFill>
        </p:spPr>
        <p:txBody>
          <a:bodyPr wrap="square" lIns="0" tIns="0" rIns="0" bIns="0" rtlCol="0"/>
          <a:lstStyle/>
          <a:p>
            <a:endParaRPr sz="1500"/>
          </a:p>
        </p:txBody>
      </p:sp>
      <p:sp>
        <p:nvSpPr>
          <p:cNvPr id="21" name="object 21"/>
          <p:cNvSpPr txBox="1"/>
          <p:nvPr/>
        </p:nvSpPr>
        <p:spPr>
          <a:xfrm>
            <a:off x="832952" y="3502100"/>
            <a:ext cx="5133474" cy="2623795"/>
          </a:xfrm>
          <a:prstGeom prst="rect">
            <a:avLst/>
          </a:prstGeom>
        </p:spPr>
        <p:txBody>
          <a:bodyPr vert="horz" wrap="square" lIns="0" tIns="0" rIns="0" bIns="0" rtlCol="0">
            <a:spAutoFit/>
          </a:bodyPr>
          <a:lstStyle/>
          <a:p>
            <a:pPr>
              <a:buFont typeface="Arial" pitchFamily="34" charset="0"/>
              <a:buNone/>
            </a:pPr>
            <a:r>
              <a:rPr lang="en-US" sz="1600" b="1" dirty="0">
                <a:solidFill>
                  <a:schemeClr val="bg1"/>
                </a:solidFill>
                <a:cs typeface="Helvetica Neue"/>
              </a:rPr>
              <a:t>30% more working range will increase workforce efficiency and help maximize </a:t>
            </a:r>
            <a:r>
              <a:rPr lang="en-US" sz="1600" b="1" dirty="0" smtClean="0">
                <a:solidFill>
                  <a:schemeClr val="bg1"/>
                </a:solidFill>
                <a:cs typeface="Helvetica Neue"/>
              </a:rPr>
              <a:t>productivity.</a:t>
            </a:r>
            <a:endParaRPr lang="en-US" sz="1600" b="1" dirty="0">
              <a:solidFill>
                <a:schemeClr val="bg1"/>
              </a:solidFill>
            </a:endParaRPr>
          </a:p>
          <a:p>
            <a:pPr>
              <a:buFont typeface="Arial" pitchFamily="34" charset="0"/>
              <a:buNone/>
            </a:pPr>
            <a:endParaRPr lang="en-US" sz="1600" b="1" dirty="0">
              <a:solidFill>
                <a:schemeClr val="bg1"/>
              </a:solidFill>
            </a:endParaRPr>
          </a:p>
          <a:p>
            <a:pPr defTabSz="457200">
              <a:lnSpc>
                <a:spcPct val="125000"/>
              </a:lnSpc>
              <a:defRPr/>
            </a:pPr>
            <a:r>
              <a:rPr lang="en-US" sz="1400" dirty="0">
                <a:solidFill>
                  <a:schemeClr val="bg1"/>
                </a:solidFill>
                <a:sym typeface="Avenir Roman"/>
              </a:rPr>
              <a:t>Each </a:t>
            </a:r>
            <a:r>
              <a:rPr lang="en-US" sz="1400" dirty="0" smtClean="0">
                <a:solidFill>
                  <a:schemeClr val="bg1"/>
                </a:solidFill>
                <a:sym typeface="Avenir Roman"/>
              </a:rPr>
              <a:t>day </a:t>
            </a:r>
            <a:r>
              <a:rPr lang="en-US" sz="1400" dirty="0">
                <a:solidFill>
                  <a:schemeClr val="bg1"/>
                </a:solidFill>
                <a:sym typeface="Avenir Roman"/>
              </a:rPr>
              <a:t>your industrial scanners are used to capture </a:t>
            </a:r>
            <a:r>
              <a:rPr lang="en-US" sz="1400" dirty="0" smtClean="0">
                <a:solidFill>
                  <a:schemeClr val="bg1"/>
                </a:solidFill>
                <a:sym typeface="Avenir Roman"/>
              </a:rPr>
              <a:t>hundreds, even thousands, of </a:t>
            </a:r>
            <a:r>
              <a:rPr lang="en-US" sz="1400" dirty="0">
                <a:solidFill>
                  <a:schemeClr val="bg1"/>
                </a:solidFill>
                <a:sym typeface="Avenir Roman"/>
              </a:rPr>
              <a:t>barcodes in locations both near and far to the </a:t>
            </a:r>
            <a:r>
              <a:rPr lang="en-US" sz="1400" dirty="0" smtClean="0">
                <a:solidFill>
                  <a:schemeClr val="bg1"/>
                </a:solidFill>
                <a:sym typeface="Avenir Roman"/>
              </a:rPr>
              <a:t>operator. The </a:t>
            </a:r>
            <a:r>
              <a:rPr lang="en-US" sz="1400" dirty="0">
                <a:solidFill>
                  <a:schemeClr val="bg1"/>
                </a:solidFill>
                <a:sym typeface="Avenir Roman"/>
              </a:rPr>
              <a:t>ability to quickly capture barcode reads at any angle from across the aisle or from low pallet to high pallet without </a:t>
            </a:r>
            <a:r>
              <a:rPr lang="en-US" sz="1400" dirty="0" smtClean="0">
                <a:solidFill>
                  <a:schemeClr val="bg1"/>
                </a:solidFill>
                <a:sym typeface="Avenir Roman"/>
              </a:rPr>
              <a:t>decode </a:t>
            </a:r>
            <a:r>
              <a:rPr lang="en-US" sz="1400" dirty="0">
                <a:solidFill>
                  <a:schemeClr val="bg1"/>
                </a:solidFill>
                <a:sym typeface="Avenir Roman"/>
              </a:rPr>
              <a:t>delays or having to pull the trigger twice can lead to significant operational efficiencies over a single shift.  </a:t>
            </a:r>
            <a:r>
              <a:rPr lang="en-US" sz="1400" dirty="0" smtClean="0">
                <a:solidFill>
                  <a:schemeClr val="bg1"/>
                </a:solidFill>
                <a:sym typeface="Avenir Roman"/>
              </a:rPr>
              <a:t/>
            </a:r>
            <a:br>
              <a:rPr lang="en-US" sz="1400" dirty="0" smtClean="0">
                <a:solidFill>
                  <a:schemeClr val="bg1"/>
                </a:solidFill>
                <a:sym typeface="Avenir Roman"/>
              </a:rPr>
            </a:br>
            <a:r>
              <a:rPr lang="en-US" sz="1400" b="1" dirty="0" smtClean="0">
                <a:solidFill>
                  <a:schemeClr val="accent6"/>
                </a:solidFill>
                <a:sym typeface="Avenir Roman"/>
              </a:rPr>
              <a:t>Aim</a:t>
            </a:r>
            <a:r>
              <a:rPr lang="en-US" sz="1400" b="1" dirty="0">
                <a:solidFill>
                  <a:schemeClr val="accent6"/>
                </a:solidFill>
                <a:sym typeface="Avenir Roman"/>
              </a:rPr>
              <a:t>, pull, capture, </a:t>
            </a:r>
            <a:r>
              <a:rPr lang="en-US" sz="1400" b="1" dirty="0" smtClean="0">
                <a:solidFill>
                  <a:schemeClr val="accent6"/>
                </a:solidFill>
                <a:sym typeface="Avenir Roman"/>
              </a:rPr>
              <a:t>next.</a:t>
            </a:r>
            <a:endParaRPr sz="1400" b="1" dirty="0">
              <a:solidFill>
                <a:schemeClr val="accent6"/>
              </a:solidFill>
              <a:latin typeface="Arial"/>
              <a:cs typeface="Arial"/>
            </a:endParaRPr>
          </a:p>
        </p:txBody>
      </p:sp>
      <p:sp>
        <p:nvSpPr>
          <p:cNvPr id="23" name="object 23"/>
          <p:cNvSpPr txBox="1">
            <a:spLocks noGrp="1"/>
          </p:cNvSpPr>
          <p:nvPr>
            <p:ph type="title"/>
          </p:nvPr>
        </p:nvSpPr>
        <p:spPr>
          <a:xfrm>
            <a:off x="337220" y="1010073"/>
            <a:ext cx="5913109" cy="1731243"/>
          </a:xfrm>
          <a:prstGeom prst="rect">
            <a:avLst/>
          </a:prstGeom>
        </p:spPr>
        <p:txBody>
          <a:bodyPr vert="horz" wrap="square" lIns="0" tIns="0" rIns="0" bIns="0" rtlCol="0" anchor="b" anchorCtr="0">
            <a:spAutoFit/>
          </a:bodyPr>
          <a:lstStyle/>
          <a:p>
            <a:pPr marL="10580" marR="541186">
              <a:lnSpc>
                <a:spcPts val="4532"/>
              </a:lnSpc>
            </a:pPr>
            <a:r>
              <a:rPr sz="3999" dirty="0">
                <a:solidFill>
                  <a:srgbClr val="333E47"/>
                </a:solidFill>
              </a:rPr>
              <a:t>Objection </a:t>
            </a:r>
            <a:r>
              <a:rPr sz="3999" spc="-4" dirty="0">
                <a:solidFill>
                  <a:srgbClr val="333E47"/>
                </a:solidFill>
              </a:rPr>
              <a:t>Handlers:  </a:t>
            </a:r>
            <a:r>
              <a:rPr lang="en-US" sz="3999" spc="-100" dirty="0" smtClean="0">
                <a:solidFill>
                  <a:srgbClr val="333E47"/>
                </a:solidFill>
              </a:rPr>
              <a:t>Why do I need 30% more working range</a:t>
            </a:r>
            <a:r>
              <a:rPr sz="3999" dirty="0" smtClean="0">
                <a:solidFill>
                  <a:srgbClr val="333E47"/>
                </a:solidFill>
              </a:rPr>
              <a:t>?</a:t>
            </a:r>
            <a:endParaRPr sz="3999" dirty="0"/>
          </a:p>
        </p:txBody>
      </p:sp>
      <p:pic>
        <p:nvPicPr>
          <p:cNvPr id="27" name="Picture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6854" y="168762"/>
            <a:ext cx="1190950" cy="383440"/>
          </a:xfrm>
          <a:prstGeom prst="rect">
            <a:avLst/>
          </a:prstGeom>
        </p:spPr>
      </p:pic>
      <p:sp>
        <p:nvSpPr>
          <p:cNvPr id="14" name="Slide Number Placeholder 4"/>
          <p:cNvSpPr txBox="1">
            <a:spLocks/>
          </p:cNvSpPr>
          <p:nvPr/>
        </p:nvSpPr>
        <p:spPr bwMode="auto">
          <a:xfrm>
            <a:off x="11814739" y="6485729"/>
            <a:ext cx="352333"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5CF28775-EA3E-BC40-9F77-D96A639C1814}" type="slidenum">
              <a:rPr lang="en-US" altLang="en-US" sz="800" smtClean="0">
                <a:solidFill>
                  <a:srgbClr val="898989"/>
                </a:solidFill>
                <a:ea typeface="Avenir Roman" charset="0"/>
                <a:cs typeface="Avenir Roman" charset="0"/>
              </a:rPr>
              <a:t>39</a:t>
            </a:fld>
            <a:endParaRPr lang="en-US" altLang="en-US" sz="800" dirty="0">
              <a:solidFill>
                <a:srgbClr val="898989"/>
              </a:solidFill>
              <a:ea typeface="Avenir Roman" charset="0"/>
              <a:cs typeface="Avenir Roman" charset="0"/>
            </a:endParaRPr>
          </a:p>
        </p:txBody>
      </p:sp>
      <p:pic>
        <p:nvPicPr>
          <p:cNvPr id="11" name="Picture 10"/>
          <p:cNvPicPr>
            <a:picLocks noChangeAspect="1" noChangeArrowheads="1"/>
          </p:cNvPicPr>
          <p:nvPr/>
        </p:nvPicPr>
        <p:blipFill rotWithShape="1">
          <a:blip r:embed="rId4" cstate="print"/>
          <a:srcRect t="-552" r="-41" b="32"/>
          <a:stretch/>
        </p:blipFill>
        <p:spPr bwMode="auto">
          <a:xfrm>
            <a:off x="6689559" y="657247"/>
            <a:ext cx="5502442" cy="5855848"/>
          </a:xfrm>
          <a:prstGeom prst="rect">
            <a:avLst/>
          </a:prstGeom>
          <a:noFill/>
          <a:ln w="9525">
            <a:noFill/>
            <a:miter lim="800000"/>
            <a:headEnd/>
            <a:tailEnd/>
          </a:ln>
        </p:spPr>
      </p:pic>
    </p:spTree>
    <p:extLst>
      <p:ext uri="{BB962C8B-B14F-4D97-AF65-F5344CB8AC3E}">
        <p14:creationId xmlns:p14="http://schemas.microsoft.com/office/powerpoint/2010/main" val="14006425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98316"/>
            <a:ext cx="12188825" cy="6170593"/>
          </a:xfrm>
          <a:prstGeom prst="rect">
            <a:avLst/>
          </a:prstGeom>
        </p:spPr>
      </p:pic>
      <p:sp>
        <p:nvSpPr>
          <p:cNvPr id="5" name="Slide Number Placeholder 4"/>
          <p:cNvSpPr txBox="1">
            <a:spLocks/>
          </p:cNvSpPr>
          <p:nvPr/>
        </p:nvSpPr>
        <p:spPr bwMode="auto">
          <a:xfrm>
            <a:off x="11817350" y="6486525"/>
            <a:ext cx="352425" cy="365125"/>
          </a:xfrm>
          <a:prstGeom prst="rect">
            <a:avLst/>
          </a:prstGeom>
          <a:noFill/>
          <a:ln w="9525">
            <a:noFill/>
            <a:miter lim="800000"/>
            <a:headEnd/>
            <a:tailEnd/>
          </a:ln>
        </p:spPr>
        <p:txBody>
          <a:bodyPr anchor="ctr">
            <a:prstTxWarp prst="textNoShape">
              <a:avLst/>
            </a:prstTxWarp>
          </a:bodyPr>
          <a:lstStyle/>
          <a:p>
            <a:pPr algn="ctr" defTabSz="457200"/>
            <a:fld id="{CB46092C-AC9F-0743-8936-802785C06FFB}" type="slidenum">
              <a:rPr lang="en-US" sz="800">
                <a:solidFill>
                  <a:schemeClr val="tx1">
                    <a:lumMod val="65000"/>
                    <a:lumOff val="35000"/>
                  </a:schemeClr>
                </a:solidFill>
                <a:sym typeface="Arial" pitchFamily="4" charset="0"/>
              </a:rPr>
              <a:pPr algn="ctr" defTabSz="457200"/>
              <a:t>4</a:t>
            </a:fld>
            <a:endParaRPr lang="en-US" sz="800" dirty="0">
              <a:solidFill>
                <a:schemeClr val="tx1">
                  <a:lumMod val="65000"/>
                  <a:lumOff val="35000"/>
                </a:schemeClr>
              </a:solidFill>
              <a:sym typeface="Arial" pitchFamily="4" charset="0"/>
            </a:endParaRPr>
          </a:p>
        </p:txBody>
      </p:sp>
      <p:sp>
        <p:nvSpPr>
          <p:cNvPr id="4" name="Title 1"/>
          <p:cNvSpPr txBox="1">
            <a:spLocks/>
          </p:cNvSpPr>
          <p:nvPr/>
        </p:nvSpPr>
        <p:spPr bwMode="auto">
          <a:xfrm>
            <a:off x="1" y="630438"/>
            <a:ext cx="12188824" cy="1055077"/>
          </a:xfrm>
          <a:prstGeom prst="rect">
            <a:avLst/>
          </a:prstGeom>
          <a:solidFill>
            <a:schemeClr val="tx1">
              <a:alpha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74320" tIns="274320" rIns="274320" bIns="320040" anchor="ctr"/>
          <a:lstStyle>
            <a:lvl1pPr>
              <a:defRPr sz="2400">
                <a:solidFill>
                  <a:schemeClr val="tx1"/>
                </a:solidFill>
                <a:latin typeface="Arial" charset="0"/>
                <a:ea typeface="MS PGothic" charset="-128"/>
                <a:sym typeface="Arial" charset="0"/>
              </a:defRPr>
            </a:lvl1pPr>
            <a:lvl2pPr marL="37931725" indent="-37474525">
              <a:defRPr sz="2400">
                <a:solidFill>
                  <a:schemeClr val="tx1"/>
                </a:solidFill>
                <a:latin typeface="Arial" charset="0"/>
                <a:ea typeface="MS PGothic" charset="-128"/>
                <a:sym typeface="Arial" charset="0"/>
              </a:defRPr>
            </a:lvl2pPr>
            <a:lvl3pPr marL="1143000" indent="-228600">
              <a:defRPr sz="2400">
                <a:solidFill>
                  <a:schemeClr val="tx1"/>
                </a:solidFill>
                <a:latin typeface="Arial" charset="0"/>
                <a:ea typeface="MS PGothic" charset="-128"/>
                <a:sym typeface="Arial" charset="0"/>
              </a:defRPr>
            </a:lvl3pPr>
            <a:lvl4pPr marL="1600200" indent="-228600">
              <a:defRPr sz="2400">
                <a:solidFill>
                  <a:schemeClr val="tx1"/>
                </a:solidFill>
                <a:latin typeface="Arial" charset="0"/>
                <a:ea typeface="MS PGothic" charset="-128"/>
                <a:sym typeface="Arial" charset="0"/>
              </a:defRPr>
            </a:lvl4pPr>
            <a:lvl5pPr marL="2057400" indent="-228600">
              <a:defRPr sz="2400">
                <a:solidFill>
                  <a:schemeClr val="tx1"/>
                </a:solidFill>
                <a:latin typeface="Arial" charset="0"/>
                <a:ea typeface="MS PGothic" charset="-128"/>
                <a:sym typeface="Arial" charset="0"/>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sym typeface="Arial" charset="0"/>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sym typeface="Arial" charset="0"/>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sym typeface="Arial" charset="0"/>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sym typeface="Arial" charset="0"/>
              </a:defRPr>
            </a:lvl9pPr>
          </a:lstStyle>
          <a:p>
            <a:pPr algn="ctr">
              <a:lnSpc>
                <a:spcPct val="90000"/>
              </a:lnSpc>
            </a:pPr>
            <a:r>
              <a:rPr lang="en-US" altLang="en-US" sz="3600" b="1" cap="all" dirty="0" smtClean="0">
                <a:solidFill>
                  <a:srgbClr val="FFFFFF"/>
                </a:solidFill>
                <a:latin typeface="Arial"/>
                <a:cs typeface="Arial"/>
              </a:rPr>
              <a:t>The Business Challenge</a:t>
            </a:r>
            <a:endParaRPr lang="en-US" altLang="en-US" sz="3600" b="1" cap="all" dirty="0">
              <a:solidFill>
                <a:srgbClr val="FFFFFF"/>
              </a:solidFill>
              <a:latin typeface="Arial"/>
              <a:cs typeface="Arial"/>
            </a:endParaRPr>
          </a:p>
        </p:txBody>
      </p:sp>
      <p:sp>
        <p:nvSpPr>
          <p:cNvPr id="6" name="Subtitle 2"/>
          <p:cNvSpPr txBox="1">
            <a:spLocks/>
          </p:cNvSpPr>
          <p:nvPr/>
        </p:nvSpPr>
        <p:spPr bwMode="auto">
          <a:xfrm>
            <a:off x="1698655" y="2243667"/>
            <a:ext cx="8791515" cy="1244453"/>
          </a:xfrm>
          <a:prstGeom prst="rect">
            <a:avLst/>
          </a:prstGeom>
          <a:solidFill>
            <a:schemeClr val="bg1">
              <a:alpha val="9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74320" tIns="274320" rIns="274320" bIns="320040" anchor="ctr"/>
          <a:lstStyle>
            <a:lvl1pPr>
              <a:spcBef>
                <a:spcPct val="20000"/>
              </a:spcBef>
              <a:buClr>
                <a:srgbClr val="E20022"/>
              </a:buClr>
              <a:buFont typeface="Arial" charset="0"/>
              <a:buChar char="•"/>
              <a:defRPr sz="3200">
                <a:solidFill>
                  <a:schemeClr val="tx1"/>
                </a:solidFill>
                <a:latin typeface="Arial" charset="0"/>
                <a:ea typeface="MS PGothic" charset="-128"/>
                <a:cs typeface="Arial" charset="0"/>
              </a:defRPr>
            </a:lvl1pPr>
            <a:lvl2pPr marL="458788" indent="-228600">
              <a:spcBef>
                <a:spcPct val="20000"/>
              </a:spcBef>
              <a:buClr>
                <a:srgbClr val="E20022"/>
              </a:buClr>
              <a:buFont typeface="Arial" charset="0"/>
              <a:buChar char="•"/>
              <a:defRPr sz="1600">
                <a:solidFill>
                  <a:schemeClr val="tx1"/>
                </a:solidFill>
                <a:latin typeface="Arial" charset="0"/>
                <a:ea typeface="MS PGothic" charset="-128"/>
                <a:cs typeface="Arial" charset="0"/>
              </a:defRPr>
            </a:lvl2pPr>
            <a:lvl3pPr marL="688975" indent="-230188">
              <a:spcBef>
                <a:spcPct val="20000"/>
              </a:spcBef>
              <a:buClr>
                <a:srgbClr val="E20022"/>
              </a:buClr>
              <a:buFont typeface="Arial" charset="0"/>
              <a:buChar char="•"/>
              <a:defRPr sz="1400">
                <a:solidFill>
                  <a:schemeClr val="tx1"/>
                </a:solidFill>
                <a:latin typeface="Arial" charset="0"/>
                <a:ea typeface="MS PGothic" charset="-128"/>
                <a:cs typeface="Arial" charset="0"/>
              </a:defRPr>
            </a:lvl3pPr>
            <a:lvl4pPr marL="919163" indent="-230188">
              <a:spcBef>
                <a:spcPct val="20000"/>
              </a:spcBef>
              <a:buClr>
                <a:srgbClr val="E20022"/>
              </a:buClr>
              <a:buFont typeface="Arial" charset="0"/>
              <a:buChar char="•"/>
              <a:defRPr sz="1200">
                <a:solidFill>
                  <a:schemeClr val="tx1"/>
                </a:solidFill>
                <a:latin typeface="Arial" charset="0"/>
                <a:ea typeface="MS PGothic" charset="-128"/>
                <a:cs typeface="Arial" charset="0"/>
              </a:defRPr>
            </a:lvl4pPr>
            <a:lvl5pPr marL="919163" indent="-230188">
              <a:spcBef>
                <a:spcPct val="20000"/>
              </a:spcBef>
              <a:buClr>
                <a:srgbClr val="E20022"/>
              </a:buClr>
              <a:buFont typeface="Arial" charset="0"/>
              <a:buChar char="•"/>
              <a:defRPr sz="1200">
                <a:solidFill>
                  <a:schemeClr val="tx1"/>
                </a:solidFill>
                <a:latin typeface="Arial" charset="0"/>
                <a:ea typeface="MS PGothic" charset="-128"/>
                <a:cs typeface="Arial" charset="0"/>
              </a:defRPr>
            </a:lvl5pPr>
            <a:lvl6pPr marL="1376363" indent="-230188" defTabSz="457200" eaLnBrk="0" fontAlgn="base" hangingPunct="0">
              <a:spcBef>
                <a:spcPct val="20000"/>
              </a:spcBef>
              <a:spcAft>
                <a:spcPct val="0"/>
              </a:spcAft>
              <a:buClr>
                <a:srgbClr val="E20022"/>
              </a:buClr>
              <a:buFont typeface="Arial" charset="0"/>
              <a:buChar char="•"/>
              <a:defRPr sz="1200">
                <a:solidFill>
                  <a:schemeClr val="tx1"/>
                </a:solidFill>
                <a:latin typeface="Arial" charset="0"/>
                <a:ea typeface="MS PGothic" charset="-128"/>
                <a:cs typeface="Arial" charset="0"/>
              </a:defRPr>
            </a:lvl6pPr>
            <a:lvl7pPr marL="1833563" indent="-230188" defTabSz="457200" eaLnBrk="0" fontAlgn="base" hangingPunct="0">
              <a:spcBef>
                <a:spcPct val="20000"/>
              </a:spcBef>
              <a:spcAft>
                <a:spcPct val="0"/>
              </a:spcAft>
              <a:buClr>
                <a:srgbClr val="E20022"/>
              </a:buClr>
              <a:buFont typeface="Arial" charset="0"/>
              <a:buChar char="•"/>
              <a:defRPr sz="1200">
                <a:solidFill>
                  <a:schemeClr val="tx1"/>
                </a:solidFill>
                <a:latin typeface="Arial" charset="0"/>
                <a:ea typeface="MS PGothic" charset="-128"/>
                <a:cs typeface="Arial" charset="0"/>
              </a:defRPr>
            </a:lvl7pPr>
            <a:lvl8pPr marL="2290763" indent="-230188" defTabSz="457200" eaLnBrk="0" fontAlgn="base" hangingPunct="0">
              <a:spcBef>
                <a:spcPct val="20000"/>
              </a:spcBef>
              <a:spcAft>
                <a:spcPct val="0"/>
              </a:spcAft>
              <a:buClr>
                <a:srgbClr val="E20022"/>
              </a:buClr>
              <a:buFont typeface="Arial" charset="0"/>
              <a:buChar char="•"/>
              <a:defRPr sz="1200">
                <a:solidFill>
                  <a:schemeClr val="tx1"/>
                </a:solidFill>
                <a:latin typeface="Arial" charset="0"/>
                <a:ea typeface="MS PGothic" charset="-128"/>
                <a:cs typeface="Arial" charset="0"/>
              </a:defRPr>
            </a:lvl8pPr>
            <a:lvl9pPr marL="2747963" indent="-230188" defTabSz="457200" eaLnBrk="0" fontAlgn="base" hangingPunct="0">
              <a:spcBef>
                <a:spcPct val="20000"/>
              </a:spcBef>
              <a:spcAft>
                <a:spcPct val="0"/>
              </a:spcAft>
              <a:buClr>
                <a:srgbClr val="E20022"/>
              </a:buClr>
              <a:buFont typeface="Arial" charset="0"/>
              <a:buChar char="•"/>
              <a:defRPr sz="1200">
                <a:solidFill>
                  <a:schemeClr val="tx1"/>
                </a:solidFill>
                <a:latin typeface="Arial" charset="0"/>
                <a:ea typeface="MS PGothic" charset="-128"/>
                <a:cs typeface="Arial" charset="0"/>
              </a:defRPr>
            </a:lvl9pPr>
          </a:lstStyle>
          <a:p>
            <a:pPr algn="ctr">
              <a:lnSpc>
                <a:spcPts val="2940"/>
              </a:lnSpc>
              <a:spcBef>
                <a:spcPts val="600"/>
              </a:spcBef>
              <a:spcAft>
                <a:spcPts val="600"/>
              </a:spcAft>
              <a:buNone/>
              <a:defRPr/>
            </a:pPr>
            <a:r>
              <a:rPr lang="en-US" sz="2400" b="1" spc="-60" dirty="0"/>
              <a:t>I</a:t>
            </a:r>
            <a:r>
              <a:rPr lang="en-US" sz="2400" b="1" spc="-60" dirty="0" smtClean="0"/>
              <a:t>ndustrial </a:t>
            </a:r>
            <a:r>
              <a:rPr lang="en-US" sz="2400" b="1" spc="-60" dirty="0"/>
              <a:t>environments can be tough on the tech devices needed to perform routine</a:t>
            </a:r>
            <a:r>
              <a:rPr lang="en-US" sz="2400" b="1" spc="-60" dirty="0" smtClean="0"/>
              <a:t> but </a:t>
            </a:r>
            <a:r>
              <a:rPr lang="en-US" sz="2400" b="1" spc="-60" dirty="0"/>
              <a:t>mission </a:t>
            </a:r>
            <a:r>
              <a:rPr lang="en-US" sz="2400" b="1" spc="-60" dirty="0" smtClean="0"/>
              <a:t>critical </a:t>
            </a:r>
            <a:r>
              <a:rPr lang="en-US" sz="2400" b="1" spc="-60" dirty="0"/>
              <a:t>tasks </a:t>
            </a:r>
          </a:p>
        </p:txBody>
      </p:sp>
      <p:grpSp>
        <p:nvGrpSpPr>
          <p:cNvPr id="9" name="Group 8"/>
          <p:cNvGrpSpPr/>
          <p:nvPr/>
        </p:nvGrpSpPr>
        <p:grpSpPr>
          <a:xfrm>
            <a:off x="1696148" y="3694732"/>
            <a:ext cx="8796528" cy="2404090"/>
            <a:chOff x="1325816" y="3412510"/>
            <a:chExt cx="9538232" cy="2404090"/>
          </a:xfrm>
        </p:grpSpPr>
        <p:sp>
          <p:nvSpPr>
            <p:cNvPr id="7" name="Rectangle 6"/>
            <p:cNvSpPr/>
            <p:nvPr/>
          </p:nvSpPr>
          <p:spPr>
            <a:xfrm>
              <a:off x="1325816" y="3415332"/>
              <a:ext cx="4671580" cy="2401268"/>
            </a:xfrm>
            <a:prstGeom prst="rect">
              <a:avLst/>
            </a:prstGeom>
            <a:solidFill>
              <a:schemeClr val="tx2">
                <a:lumMod val="75000"/>
              </a:schemeClr>
            </a:solidFill>
          </p:spPr>
          <p:txBody>
            <a:bodyPr wrap="square" lIns="274320" tIns="274320" rIns="274320" bIns="320040" anchor="ctr">
              <a:noAutofit/>
            </a:bodyPr>
            <a:lstStyle/>
            <a:p>
              <a:pPr marR="0" lvl="0">
                <a:spcBef>
                  <a:spcPts val="0"/>
                </a:spcBef>
                <a:spcAft>
                  <a:spcPts val="600"/>
                </a:spcAft>
                <a:tabLst>
                  <a:tab pos="457200" algn="l"/>
                </a:tabLst>
              </a:pPr>
              <a:r>
                <a:rPr lang="en-US" dirty="0">
                  <a:solidFill>
                    <a:schemeClr val="bg1">
                      <a:lumMod val="65000"/>
                    </a:schemeClr>
                  </a:solidFill>
                  <a:latin typeface="Arial"/>
                  <a:ea typeface="Calibri" charset="0"/>
                  <a:cs typeface="Arial"/>
                </a:rPr>
                <a:t>If a device can’t withstand multiple drops to a concrete floor, exposure </a:t>
              </a:r>
              <a:r>
                <a:rPr lang="en-US" dirty="0" smtClean="0">
                  <a:solidFill>
                    <a:schemeClr val="bg1">
                      <a:lumMod val="65000"/>
                    </a:schemeClr>
                  </a:solidFill>
                  <a:latin typeface="Arial"/>
                  <a:ea typeface="Calibri" charset="0"/>
                  <a:cs typeface="Arial"/>
                </a:rPr>
                <a:t>to </a:t>
              </a:r>
              <a:r>
                <a:rPr lang="en-US" dirty="0">
                  <a:solidFill>
                    <a:schemeClr val="bg1">
                      <a:lumMod val="65000"/>
                    </a:schemeClr>
                  </a:solidFill>
                  <a:latin typeface="Arial"/>
                  <a:ea typeface="Calibri" charset="0"/>
                  <a:cs typeface="Arial"/>
                </a:rPr>
                <a:t>dirt, dust, grease, grime, and water without being </a:t>
              </a:r>
              <a:r>
                <a:rPr lang="en-US" dirty="0" smtClean="0">
                  <a:solidFill>
                    <a:schemeClr val="bg1">
                      <a:lumMod val="65000"/>
                    </a:schemeClr>
                  </a:solidFill>
                  <a:latin typeface="Arial"/>
                  <a:ea typeface="Calibri" charset="0"/>
                  <a:cs typeface="Arial"/>
                </a:rPr>
                <a:t>compromised, </a:t>
              </a:r>
              <a:br>
                <a:rPr lang="en-US" dirty="0" smtClean="0">
                  <a:solidFill>
                    <a:schemeClr val="bg1">
                      <a:lumMod val="65000"/>
                    </a:schemeClr>
                  </a:solidFill>
                  <a:latin typeface="Arial"/>
                  <a:ea typeface="Calibri" charset="0"/>
                  <a:cs typeface="Arial"/>
                </a:rPr>
              </a:br>
              <a:r>
                <a:rPr lang="en-US" sz="2200" b="1" dirty="0" smtClean="0">
                  <a:solidFill>
                    <a:schemeClr val="bg1"/>
                  </a:solidFill>
                  <a:latin typeface="Arial"/>
                  <a:ea typeface="Calibri" charset="0"/>
                  <a:cs typeface="Arial"/>
                </a:rPr>
                <a:t>productivity </a:t>
              </a:r>
              <a:r>
                <a:rPr lang="en-US" sz="2200" b="1" dirty="0">
                  <a:solidFill>
                    <a:schemeClr val="bg1"/>
                  </a:solidFill>
                  <a:latin typeface="Arial"/>
                  <a:ea typeface="Calibri" charset="0"/>
                  <a:cs typeface="Arial"/>
                </a:rPr>
                <a:t>is lost</a:t>
              </a:r>
              <a:r>
                <a:rPr lang="en-US" sz="2200" b="1" dirty="0" smtClean="0">
                  <a:solidFill>
                    <a:schemeClr val="bg1"/>
                  </a:solidFill>
                  <a:latin typeface="Arial"/>
                  <a:ea typeface="Calibri" charset="0"/>
                  <a:cs typeface="Arial"/>
                </a:rPr>
                <a:t>.</a:t>
              </a:r>
              <a:endParaRPr lang="en-US" sz="2200" b="1" dirty="0">
                <a:solidFill>
                  <a:schemeClr val="bg1"/>
                </a:solidFill>
                <a:effectLst/>
                <a:latin typeface="Arial"/>
                <a:ea typeface="Calibri" charset="0"/>
                <a:cs typeface="Arial"/>
              </a:endParaRPr>
            </a:p>
          </p:txBody>
        </p:sp>
        <p:sp>
          <p:nvSpPr>
            <p:cNvPr id="8" name="Rectangle 7"/>
            <p:cNvSpPr/>
            <p:nvPr/>
          </p:nvSpPr>
          <p:spPr>
            <a:xfrm>
              <a:off x="6191464" y="3412510"/>
              <a:ext cx="4672584" cy="2401268"/>
            </a:xfrm>
            <a:prstGeom prst="rect">
              <a:avLst/>
            </a:prstGeom>
            <a:solidFill>
              <a:schemeClr val="tx2">
                <a:lumMod val="75000"/>
              </a:schemeClr>
            </a:solidFill>
          </p:spPr>
          <p:txBody>
            <a:bodyPr wrap="square" lIns="274320" tIns="274320" rIns="274320" bIns="320040" anchor="ctr">
              <a:noAutofit/>
            </a:bodyPr>
            <a:lstStyle/>
            <a:p>
              <a:pPr>
                <a:spcAft>
                  <a:spcPts val="600"/>
                </a:spcAft>
                <a:tabLst>
                  <a:tab pos="457200" algn="l"/>
                </a:tabLst>
              </a:pPr>
              <a:r>
                <a:rPr lang="en-US" dirty="0" smtClean="0">
                  <a:solidFill>
                    <a:schemeClr val="bg1">
                      <a:lumMod val="65000"/>
                    </a:schemeClr>
                  </a:solidFill>
                  <a:cs typeface="Arial"/>
                </a:rPr>
                <a:t>If a device can’t read barcodes in </a:t>
              </a:r>
              <a:br>
                <a:rPr lang="en-US" dirty="0" smtClean="0">
                  <a:solidFill>
                    <a:schemeClr val="bg1">
                      <a:lumMod val="65000"/>
                    </a:schemeClr>
                  </a:solidFill>
                  <a:cs typeface="Arial"/>
                </a:rPr>
              </a:br>
              <a:r>
                <a:rPr lang="en-US" dirty="0" smtClean="0">
                  <a:solidFill>
                    <a:schemeClr val="bg1">
                      <a:lumMod val="65000"/>
                    </a:schemeClr>
                  </a:solidFill>
                  <a:cs typeface="Arial"/>
                </a:rPr>
                <a:t>a variety of lighting conditions, </a:t>
              </a:r>
              <a:br>
                <a:rPr lang="en-US" dirty="0" smtClean="0">
                  <a:solidFill>
                    <a:schemeClr val="bg1">
                      <a:lumMod val="65000"/>
                    </a:schemeClr>
                  </a:solidFill>
                  <a:cs typeface="Arial"/>
                </a:rPr>
              </a:br>
              <a:r>
                <a:rPr lang="en-US" dirty="0" smtClean="0">
                  <a:solidFill>
                    <a:schemeClr val="bg1">
                      <a:lumMod val="65000"/>
                    </a:schemeClr>
                  </a:solidFill>
                  <a:cs typeface="Arial"/>
                </a:rPr>
                <a:t>from a variety of distances, or </a:t>
              </a:r>
              <a:br>
                <a:rPr lang="en-US" dirty="0" smtClean="0">
                  <a:solidFill>
                    <a:schemeClr val="bg1">
                      <a:lumMod val="65000"/>
                    </a:schemeClr>
                  </a:solidFill>
                  <a:cs typeface="Arial"/>
                </a:rPr>
              </a:br>
              <a:r>
                <a:rPr lang="en-US" dirty="0" smtClean="0">
                  <a:solidFill>
                    <a:schemeClr val="bg1">
                      <a:lumMod val="65000"/>
                    </a:schemeClr>
                  </a:solidFill>
                  <a:cs typeface="Arial"/>
                </a:rPr>
                <a:t>read damaged/torn/smudged/shrink-wrapped barcodes, </a:t>
              </a:r>
              <a:r>
                <a:rPr lang="en-US" sz="2200" b="1" dirty="0" smtClean="0">
                  <a:solidFill>
                    <a:srgbClr val="FFFFFF"/>
                  </a:solidFill>
                  <a:cs typeface="Arial"/>
                </a:rPr>
                <a:t>productivity is compromised.</a:t>
              </a:r>
              <a:endParaRPr lang="en-US" sz="2200" b="1" dirty="0">
                <a:solidFill>
                  <a:srgbClr val="FFFFFF"/>
                </a:solidFill>
                <a:cs typeface="Arial"/>
              </a:endParaRPr>
            </a:p>
          </p:txBody>
        </p:sp>
      </p:grpSp>
    </p:spTree>
    <p:extLst>
      <p:ext uri="{BB962C8B-B14F-4D97-AF65-F5344CB8AC3E}">
        <p14:creationId xmlns:p14="http://schemas.microsoft.com/office/powerpoint/2010/main" val="202451967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3077669"/>
            <a:ext cx="8358656" cy="3418453"/>
          </a:xfrm>
          <a:custGeom>
            <a:avLst/>
            <a:gdLst/>
            <a:ahLst/>
            <a:cxnLst/>
            <a:rect l="l" t="t" r="r" b="b"/>
            <a:pathLst>
              <a:path w="10033000" h="2407284">
                <a:moveTo>
                  <a:pt x="8032813" y="0"/>
                </a:moveTo>
                <a:lnTo>
                  <a:pt x="0" y="0"/>
                </a:lnTo>
                <a:lnTo>
                  <a:pt x="0" y="2407158"/>
                </a:lnTo>
                <a:lnTo>
                  <a:pt x="10032809" y="2407158"/>
                </a:lnTo>
                <a:lnTo>
                  <a:pt x="8032813" y="0"/>
                </a:lnTo>
                <a:close/>
              </a:path>
            </a:pathLst>
          </a:custGeom>
          <a:solidFill>
            <a:srgbClr val="333D47"/>
          </a:solidFill>
        </p:spPr>
        <p:txBody>
          <a:bodyPr wrap="square" lIns="0" tIns="0" rIns="0" bIns="0" rtlCol="0"/>
          <a:lstStyle/>
          <a:p>
            <a:endParaRPr sz="1500"/>
          </a:p>
        </p:txBody>
      </p:sp>
      <p:sp>
        <p:nvSpPr>
          <p:cNvPr id="4" name="object 4"/>
          <p:cNvSpPr/>
          <p:nvPr/>
        </p:nvSpPr>
        <p:spPr>
          <a:xfrm>
            <a:off x="-1" y="893"/>
            <a:ext cx="12188825" cy="672396"/>
          </a:xfrm>
          <a:custGeom>
            <a:avLst/>
            <a:gdLst/>
            <a:ahLst/>
            <a:cxnLst/>
            <a:rect l="l" t="t" r="r" b="b"/>
            <a:pathLst>
              <a:path w="14630400" h="807085">
                <a:moveTo>
                  <a:pt x="0" y="806665"/>
                </a:moveTo>
                <a:lnTo>
                  <a:pt x="14630400" y="806665"/>
                </a:lnTo>
                <a:lnTo>
                  <a:pt x="14630400" y="0"/>
                </a:lnTo>
                <a:lnTo>
                  <a:pt x="0" y="0"/>
                </a:lnTo>
                <a:lnTo>
                  <a:pt x="0" y="806665"/>
                </a:lnTo>
                <a:close/>
              </a:path>
            </a:pathLst>
          </a:custGeom>
          <a:solidFill>
            <a:srgbClr val="333E47"/>
          </a:solidFill>
        </p:spPr>
        <p:txBody>
          <a:bodyPr wrap="square" lIns="0" tIns="0" rIns="0" bIns="0" rtlCol="0"/>
          <a:lstStyle/>
          <a:p>
            <a:endParaRPr sz="1500"/>
          </a:p>
        </p:txBody>
      </p:sp>
      <p:sp>
        <p:nvSpPr>
          <p:cNvPr id="21" name="object 21"/>
          <p:cNvSpPr txBox="1"/>
          <p:nvPr/>
        </p:nvSpPr>
        <p:spPr>
          <a:xfrm>
            <a:off x="818613" y="3401900"/>
            <a:ext cx="5275798" cy="2769989"/>
          </a:xfrm>
          <a:prstGeom prst="rect">
            <a:avLst/>
          </a:prstGeom>
        </p:spPr>
        <p:txBody>
          <a:bodyPr vert="horz" wrap="square" lIns="0" tIns="0" rIns="0" bIns="0" rtlCol="0">
            <a:spAutoFit/>
          </a:bodyPr>
          <a:lstStyle/>
          <a:p>
            <a:pPr>
              <a:lnSpc>
                <a:spcPct val="125000"/>
              </a:lnSpc>
              <a:defRPr/>
            </a:pPr>
            <a:r>
              <a:rPr lang="en-US" sz="1600" dirty="0">
                <a:solidFill>
                  <a:schemeClr val="bg1"/>
                </a:solidFill>
              </a:rPr>
              <a:t>Because water and electrical components don’t mix, and sometimes water resistant just isn’t good enough for rugged environments. </a:t>
            </a:r>
            <a:r>
              <a:rPr lang="en-US" sz="1600" dirty="0">
                <a:solidFill>
                  <a:schemeClr val="accent6"/>
                </a:solidFill>
              </a:rPr>
              <a:t>3600 </a:t>
            </a:r>
            <a:r>
              <a:rPr lang="en-US" sz="1600" dirty="0" smtClean="0">
                <a:solidFill>
                  <a:schemeClr val="accent6"/>
                </a:solidFill>
              </a:rPr>
              <a:t>Series </a:t>
            </a:r>
            <a:r>
              <a:rPr lang="en-US" sz="1600" dirty="0">
                <a:solidFill>
                  <a:schemeClr val="accent6"/>
                </a:solidFill>
              </a:rPr>
              <a:t>scanners are </a:t>
            </a:r>
            <a:r>
              <a:rPr lang="en-US" sz="1600" b="1" dirty="0" smtClean="0">
                <a:solidFill>
                  <a:schemeClr val="accent6"/>
                </a:solidFill>
              </a:rPr>
              <a:t>waterproof. </a:t>
            </a:r>
            <a:r>
              <a:rPr lang="en-US" sz="1600" dirty="0" smtClean="0">
                <a:solidFill>
                  <a:schemeClr val="bg1"/>
                </a:solidFill>
              </a:rPr>
              <a:t>You </a:t>
            </a:r>
            <a:r>
              <a:rPr lang="en-US" sz="1600" dirty="0">
                <a:solidFill>
                  <a:schemeClr val="bg1"/>
                </a:solidFill>
              </a:rPr>
              <a:t>use the scanners outdoors in the snow and </a:t>
            </a:r>
            <a:r>
              <a:rPr lang="en-US" sz="1600" dirty="0" smtClean="0">
                <a:solidFill>
                  <a:schemeClr val="bg1"/>
                </a:solidFill>
              </a:rPr>
              <a:t>rain, spray </a:t>
            </a:r>
            <a:r>
              <a:rPr lang="en-US" sz="1600" dirty="0">
                <a:solidFill>
                  <a:schemeClr val="bg1"/>
                </a:solidFill>
              </a:rPr>
              <a:t>them with jetting water or submerse them in </a:t>
            </a:r>
            <a:r>
              <a:rPr lang="en-US" sz="1600" dirty="0" smtClean="0">
                <a:solidFill>
                  <a:schemeClr val="bg1"/>
                </a:solidFill>
              </a:rPr>
              <a:t>water — the </a:t>
            </a:r>
            <a:r>
              <a:rPr lang="en-US" sz="1600" dirty="0">
                <a:solidFill>
                  <a:schemeClr val="bg1"/>
                </a:solidFill>
              </a:rPr>
              <a:t>3600 Series continues to perform at peak levels to keep your customer’s </a:t>
            </a:r>
            <a:r>
              <a:rPr lang="en-US" sz="1600" dirty="0" smtClean="0">
                <a:solidFill>
                  <a:schemeClr val="bg1"/>
                </a:solidFill>
              </a:rPr>
              <a:t>business moving</a:t>
            </a:r>
            <a:r>
              <a:rPr lang="en-US" sz="1600" dirty="0">
                <a:solidFill>
                  <a:schemeClr val="bg1"/>
                </a:solidFill>
              </a:rPr>
              <a:t>. Zebra is the only manufacturer that can boast both an IP65 and IP67 sealing.</a:t>
            </a:r>
            <a:endParaRPr lang="en-US" sz="1600" dirty="0">
              <a:solidFill>
                <a:schemeClr val="bg1"/>
              </a:solidFill>
              <a:sym typeface="Avenir Roman"/>
            </a:endParaRPr>
          </a:p>
        </p:txBody>
      </p:sp>
      <p:sp>
        <p:nvSpPr>
          <p:cNvPr id="23" name="object 23"/>
          <p:cNvSpPr txBox="1">
            <a:spLocks noGrp="1"/>
          </p:cNvSpPr>
          <p:nvPr>
            <p:ph type="title"/>
          </p:nvPr>
        </p:nvSpPr>
        <p:spPr>
          <a:xfrm>
            <a:off x="337220" y="1298398"/>
            <a:ext cx="5913109" cy="1154162"/>
          </a:xfrm>
          <a:prstGeom prst="rect">
            <a:avLst/>
          </a:prstGeom>
        </p:spPr>
        <p:txBody>
          <a:bodyPr vert="horz" wrap="square" lIns="0" tIns="0" rIns="0" bIns="0" rtlCol="0" anchor="b" anchorCtr="0">
            <a:spAutoFit/>
          </a:bodyPr>
          <a:lstStyle/>
          <a:p>
            <a:pPr marL="10580" marR="541186">
              <a:lnSpc>
                <a:spcPts val="4532"/>
              </a:lnSpc>
            </a:pPr>
            <a:r>
              <a:rPr sz="3999" dirty="0">
                <a:solidFill>
                  <a:srgbClr val="333E47"/>
                </a:solidFill>
              </a:rPr>
              <a:t>Objection </a:t>
            </a:r>
            <a:r>
              <a:rPr sz="3999" spc="-4" dirty="0">
                <a:solidFill>
                  <a:srgbClr val="333E47"/>
                </a:solidFill>
              </a:rPr>
              <a:t>Handlers:  </a:t>
            </a:r>
            <a:r>
              <a:rPr lang="en-US" sz="3999" spc="-100" dirty="0" smtClean="0">
                <a:solidFill>
                  <a:srgbClr val="333E47"/>
                </a:solidFill>
              </a:rPr>
              <a:t>Why is IP67 important</a:t>
            </a:r>
            <a:r>
              <a:rPr sz="3999" dirty="0" smtClean="0">
                <a:solidFill>
                  <a:srgbClr val="333E47"/>
                </a:solidFill>
              </a:rPr>
              <a:t>?</a:t>
            </a:r>
            <a:endParaRPr sz="3999" dirty="0"/>
          </a:p>
        </p:txBody>
      </p:sp>
      <p:pic>
        <p:nvPicPr>
          <p:cNvPr id="27" name="Picture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6854" y="168762"/>
            <a:ext cx="1190950" cy="383440"/>
          </a:xfrm>
          <a:prstGeom prst="rect">
            <a:avLst/>
          </a:prstGeom>
        </p:spPr>
      </p:pic>
      <p:sp>
        <p:nvSpPr>
          <p:cNvPr id="14" name="Slide Number Placeholder 4"/>
          <p:cNvSpPr txBox="1">
            <a:spLocks/>
          </p:cNvSpPr>
          <p:nvPr/>
        </p:nvSpPr>
        <p:spPr bwMode="auto">
          <a:xfrm>
            <a:off x="11814739" y="6485729"/>
            <a:ext cx="352333"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5CF28775-EA3E-BC40-9F77-D96A639C1814}" type="slidenum">
              <a:rPr lang="en-US" altLang="en-US" sz="800" smtClean="0">
                <a:solidFill>
                  <a:srgbClr val="898989"/>
                </a:solidFill>
                <a:ea typeface="Avenir Roman" charset="0"/>
                <a:cs typeface="Avenir Roman" charset="0"/>
              </a:rPr>
              <a:t>40</a:t>
            </a:fld>
            <a:endParaRPr lang="en-US" altLang="en-US" sz="800" dirty="0">
              <a:solidFill>
                <a:srgbClr val="898989"/>
              </a:solidFill>
              <a:ea typeface="Avenir Roman" charset="0"/>
              <a:cs typeface="Avenir Roman" charset="0"/>
            </a:endParaRPr>
          </a:p>
        </p:txBody>
      </p:sp>
      <p:pic>
        <p:nvPicPr>
          <p:cNvPr id="12" name="Picture 7"/>
          <p:cNvPicPr>
            <a:picLocks noChangeAspect="1" noChangeArrowheads="1"/>
          </p:cNvPicPr>
          <p:nvPr/>
        </p:nvPicPr>
        <p:blipFill rotWithShape="1">
          <a:blip r:embed="rId4" cstate="print"/>
          <a:srcRect r="-12" b="58"/>
          <a:stretch/>
        </p:blipFill>
        <p:spPr bwMode="auto">
          <a:xfrm>
            <a:off x="6641432" y="673768"/>
            <a:ext cx="5548980" cy="5806311"/>
          </a:xfrm>
          <a:prstGeom prst="rect">
            <a:avLst/>
          </a:prstGeom>
          <a:noFill/>
          <a:ln w="9525">
            <a:noFill/>
            <a:miter lim="800000"/>
            <a:headEnd/>
            <a:tailEnd/>
          </a:ln>
        </p:spPr>
      </p:pic>
    </p:spTree>
    <p:extLst>
      <p:ext uri="{BB962C8B-B14F-4D97-AF65-F5344CB8AC3E}">
        <p14:creationId xmlns:p14="http://schemas.microsoft.com/office/powerpoint/2010/main" val="350679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88825" cy="6858000"/>
          </a:xfrm>
          <a:prstGeom prst="rect">
            <a:avLst/>
          </a:prstGeom>
          <a:solidFill>
            <a:schemeClr val="tx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7" name="Slide Number Placeholder 4"/>
          <p:cNvSpPr txBox="1">
            <a:spLocks/>
          </p:cNvSpPr>
          <p:nvPr/>
        </p:nvSpPr>
        <p:spPr bwMode="auto">
          <a:xfrm>
            <a:off x="11814739" y="6486526"/>
            <a:ext cx="352333"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smtClean="0">
                <a:solidFill>
                  <a:schemeClr val="bg1">
                    <a:lumMod val="50000"/>
                  </a:schemeClr>
                </a:solidFill>
                <a:ea typeface="Avenir Roman" charset="0"/>
                <a:cs typeface="Avenir Roman" charset="0"/>
              </a:rPr>
              <a:pPr algn="ctr" eaLnBrk="1" hangingPunct="1"/>
              <a:t>41</a:t>
            </a:fld>
            <a:endParaRPr lang="en-US" altLang="en-US" sz="800" dirty="0">
              <a:solidFill>
                <a:schemeClr val="bg1">
                  <a:lumMod val="50000"/>
                </a:schemeClr>
              </a:solidFill>
              <a:ea typeface="Avenir Roman" charset="0"/>
              <a:cs typeface="Avenir Roman" charset="0"/>
            </a:endParaRPr>
          </a:p>
        </p:txBody>
      </p:sp>
      <p:sp>
        <p:nvSpPr>
          <p:cNvPr id="5" name="TextBox 4"/>
          <p:cNvSpPr txBox="1"/>
          <p:nvPr/>
        </p:nvSpPr>
        <p:spPr>
          <a:xfrm>
            <a:off x="2431171" y="2908720"/>
            <a:ext cx="7326483" cy="923330"/>
          </a:xfrm>
          <a:prstGeom prst="rect">
            <a:avLst/>
          </a:prstGeom>
          <a:noFill/>
          <a:ln>
            <a:noFill/>
          </a:ln>
        </p:spPr>
        <p:txBody>
          <a:bodyPr wrap="square" rtlCol="0" anchor="ctr" anchorCtr="1">
            <a:spAutoFit/>
          </a:bodyPr>
          <a:lstStyle/>
          <a:p>
            <a:pPr algn="ctr">
              <a:lnSpc>
                <a:spcPct val="150000"/>
              </a:lnSpc>
            </a:pPr>
            <a:r>
              <a:rPr lang="en-US" sz="3600" b="1" dirty="0" smtClean="0">
                <a:solidFill>
                  <a:srgbClr val="FFFFFF"/>
                </a:solidFill>
                <a:cs typeface="Arial Black"/>
              </a:rPr>
              <a:t>Competitive Advantages</a:t>
            </a:r>
          </a:p>
        </p:txBody>
      </p:sp>
    </p:spTree>
    <p:extLst>
      <p:ext uri="{BB962C8B-B14F-4D97-AF65-F5344CB8AC3E}">
        <p14:creationId xmlns:p14="http://schemas.microsoft.com/office/powerpoint/2010/main" val="1702550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bk object 16"/>
          <p:cNvSpPr/>
          <p:nvPr/>
        </p:nvSpPr>
        <p:spPr>
          <a:xfrm>
            <a:off x="252" y="651770"/>
            <a:ext cx="12188573" cy="6221380"/>
          </a:xfrm>
          <a:prstGeom prst="rect">
            <a:avLst/>
          </a:prstGeom>
          <a:blipFill>
            <a:blip r:embed="rId2" cstate="print"/>
            <a:stretch>
              <a:fillRect/>
            </a:stretch>
          </a:blipFill>
        </p:spPr>
        <p:txBody>
          <a:bodyPr wrap="square" lIns="0" tIns="0" rIns="0" bIns="0" rtlCol="0"/>
          <a:lstStyle/>
          <a:p>
            <a:r>
              <a:rPr lang="en-US" sz="1799" dirty="0"/>
              <a:t> </a:t>
            </a:r>
            <a:endParaRPr sz="1799" dirty="0"/>
          </a:p>
        </p:txBody>
      </p:sp>
      <p:sp>
        <p:nvSpPr>
          <p:cNvPr id="5" name="Slide Number Placeholder 4"/>
          <p:cNvSpPr txBox="1">
            <a:spLocks/>
          </p:cNvSpPr>
          <p:nvPr/>
        </p:nvSpPr>
        <p:spPr bwMode="auto">
          <a:xfrm>
            <a:off x="11832825" y="6485730"/>
            <a:ext cx="352241"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BFBFBF"/>
                </a:solidFill>
                <a:ea typeface="Avenir Roman" charset="0"/>
                <a:cs typeface="Avenir Roman" charset="0"/>
              </a:rPr>
              <a:pPr algn="ctr" eaLnBrk="1" hangingPunct="1"/>
              <a:t>42</a:t>
            </a:fld>
            <a:endParaRPr lang="en-US" altLang="en-US" sz="800" dirty="0">
              <a:solidFill>
                <a:srgbClr val="BFBFBF"/>
              </a:solidFill>
              <a:ea typeface="Avenir Roman" charset="0"/>
              <a:cs typeface="Avenir Roman" charset="0"/>
            </a:endParaRPr>
          </a:p>
        </p:txBody>
      </p:sp>
      <p:sp>
        <p:nvSpPr>
          <p:cNvPr id="11" name="TextBox 10"/>
          <p:cNvSpPr txBox="1"/>
          <p:nvPr/>
        </p:nvSpPr>
        <p:spPr>
          <a:xfrm>
            <a:off x="195005" y="2269440"/>
            <a:ext cx="2675195" cy="649558"/>
          </a:xfrm>
          <a:prstGeom prst="rect">
            <a:avLst/>
          </a:prstGeom>
          <a:solidFill>
            <a:schemeClr val="accent6"/>
          </a:solidFill>
          <a:ln>
            <a:noFill/>
          </a:ln>
        </p:spPr>
        <p:txBody>
          <a:bodyPr wrap="square" lIns="182832" tIns="182832" rIns="182832" bIns="228540" rtlCol="0" anchor="ctr" anchorCtr="1">
            <a:noAutofit/>
          </a:bodyPr>
          <a:lstStyle/>
          <a:p>
            <a:pPr algn="ctr">
              <a:lnSpc>
                <a:spcPts val="2319"/>
              </a:lnSpc>
              <a:spcAft>
                <a:spcPts val="900"/>
              </a:spcAft>
              <a:defRPr/>
            </a:pPr>
            <a:r>
              <a:rPr lang="en-US" altLang="en-US" sz="1600" b="1" dirty="0" smtClean="0">
                <a:latin typeface="Arial" pitchFamily="34" charset="0"/>
                <a:cs typeface="Arial" pitchFamily="34" charset="0"/>
              </a:rPr>
              <a:t>UNMATCHED DEVICE PERFORMANCE</a:t>
            </a:r>
            <a:endParaRPr lang="en-US" altLang="en-US" sz="1600" b="1" dirty="0">
              <a:latin typeface="Arial" pitchFamily="34" charset="0"/>
              <a:cs typeface="Arial" pitchFamily="34" charset="0"/>
            </a:endParaRPr>
          </a:p>
        </p:txBody>
      </p:sp>
      <p:sp>
        <p:nvSpPr>
          <p:cNvPr id="18" name="Slide Number Placeholder 4"/>
          <p:cNvSpPr txBox="1">
            <a:spLocks/>
          </p:cNvSpPr>
          <p:nvPr/>
        </p:nvSpPr>
        <p:spPr bwMode="auto">
          <a:xfrm>
            <a:off x="11811662" y="6484933"/>
            <a:ext cx="352241" cy="36493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898989"/>
                </a:solidFill>
                <a:ea typeface="Avenir Roman" charset="0"/>
                <a:cs typeface="Avenir Roman" charset="0"/>
              </a:rPr>
              <a:pPr algn="ctr" eaLnBrk="1" hangingPunct="1"/>
              <a:t>42</a:t>
            </a:fld>
            <a:endParaRPr lang="en-US" altLang="en-US" sz="800" dirty="0">
              <a:solidFill>
                <a:srgbClr val="898989"/>
              </a:solidFill>
              <a:ea typeface="Avenir Roman" charset="0"/>
              <a:cs typeface="Avenir Roman" charset="0"/>
            </a:endParaRPr>
          </a:p>
        </p:txBody>
      </p:sp>
      <p:sp>
        <p:nvSpPr>
          <p:cNvPr id="20" name="TextBox 19"/>
          <p:cNvSpPr txBox="1"/>
          <p:nvPr/>
        </p:nvSpPr>
        <p:spPr>
          <a:xfrm>
            <a:off x="3034168" y="2256676"/>
            <a:ext cx="2675195" cy="662322"/>
          </a:xfrm>
          <a:prstGeom prst="rect">
            <a:avLst/>
          </a:prstGeom>
          <a:solidFill>
            <a:schemeClr val="accent6"/>
          </a:solidFill>
          <a:ln>
            <a:noFill/>
          </a:ln>
        </p:spPr>
        <p:txBody>
          <a:bodyPr wrap="square" lIns="182832" tIns="182832" rIns="182832" bIns="228540" rtlCol="0" anchor="ctr" anchorCtr="1">
            <a:noAutofit/>
          </a:bodyPr>
          <a:lstStyle/>
          <a:p>
            <a:pPr algn="ctr">
              <a:lnSpc>
                <a:spcPts val="2319"/>
              </a:lnSpc>
              <a:spcAft>
                <a:spcPts val="900"/>
              </a:spcAft>
              <a:defRPr/>
            </a:pPr>
            <a:r>
              <a:rPr lang="en-US" altLang="en-US" sz="1600" b="1" dirty="0" smtClean="0">
                <a:latin typeface="Arial" pitchFamily="34" charset="0"/>
                <a:cs typeface="Arial" pitchFamily="34" charset="0"/>
              </a:rPr>
              <a:t>INDUSTRY-LEADING RUGGED DESIGN</a:t>
            </a:r>
            <a:endParaRPr lang="en-US" altLang="en-US" sz="1600" b="1" dirty="0">
              <a:latin typeface="Arial" pitchFamily="34" charset="0"/>
              <a:cs typeface="Arial" pitchFamily="34" charset="0"/>
            </a:endParaRPr>
          </a:p>
        </p:txBody>
      </p:sp>
      <p:sp>
        <p:nvSpPr>
          <p:cNvPr id="21" name="TextBox 20"/>
          <p:cNvSpPr txBox="1"/>
          <p:nvPr/>
        </p:nvSpPr>
        <p:spPr>
          <a:xfrm>
            <a:off x="5904116" y="2256676"/>
            <a:ext cx="2669544" cy="658228"/>
          </a:xfrm>
          <a:prstGeom prst="rect">
            <a:avLst/>
          </a:prstGeom>
          <a:solidFill>
            <a:schemeClr val="accent6"/>
          </a:solidFill>
          <a:ln>
            <a:noFill/>
          </a:ln>
        </p:spPr>
        <p:txBody>
          <a:bodyPr wrap="square" lIns="182832" tIns="182832" rIns="182832" bIns="228540" rtlCol="0" anchor="ctr" anchorCtr="1">
            <a:noAutofit/>
          </a:bodyPr>
          <a:lstStyle/>
          <a:p>
            <a:pPr algn="ctr">
              <a:lnSpc>
                <a:spcPts val="2319"/>
              </a:lnSpc>
              <a:spcAft>
                <a:spcPts val="900"/>
              </a:spcAft>
              <a:defRPr/>
            </a:pPr>
            <a:r>
              <a:rPr lang="en-US" altLang="en-US" sz="1600" b="1" dirty="0" smtClean="0">
                <a:latin typeface="Arial" pitchFamily="34" charset="0"/>
                <a:cs typeface="Arial" pitchFamily="34" charset="0"/>
              </a:rPr>
              <a:t>EASIER FOR WORKERS TO USE</a:t>
            </a:r>
            <a:endParaRPr lang="en-US" altLang="en-US" sz="1600" b="1" dirty="0">
              <a:latin typeface="Arial" pitchFamily="34" charset="0"/>
              <a:cs typeface="Arial" pitchFamily="34" charset="0"/>
            </a:endParaRPr>
          </a:p>
        </p:txBody>
      </p:sp>
      <p:sp>
        <p:nvSpPr>
          <p:cNvPr id="22" name="TextBox 21"/>
          <p:cNvSpPr txBox="1"/>
          <p:nvPr/>
        </p:nvSpPr>
        <p:spPr>
          <a:xfrm>
            <a:off x="8768413" y="2252867"/>
            <a:ext cx="2669543" cy="662037"/>
          </a:xfrm>
          <a:prstGeom prst="rect">
            <a:avLst/>
          </a:prstGeom>
          <a:solidFill>
            <a:schemeClr val="accent6"/>
          </a:solidFill>
          <a:ln>
            <a:noFill/>
          </a:ln>
        </p:spPr>
        <p:txBody>
          <a:bodyPr wrap="square" lIns="182832" tIns="182832" rIns="182832" bIns="228540" rtlCol="0" anchor="ctr" anchorCtr="1">
            <a:noAutofit/>
          </a:bodyPr>
          <a:lstStyle/>
          <a:p>
            <a:pPr algn="ctr">
              <a:lnSpc>
                <a:spcPts val="2319"/>
              </a:lnSpc>
              <a:spcAft>
                <a:spcPts val="900"/>
              </a:spcAft>
              <a:defRPr/>
            </a:pPr>
            <a:r>
              <a:rPr lang="en-US" altLang="en-US" sz="1600" b="1" dirty="0" smtClean="0">
                <a:latin typeface="Arial" pitchFamily="34" charset="0"/>
                <a:cs typeface="Arial" pitchFamily="34" charset="0"/>
              </a:rPr>
              <a:t>EASIER TO MANAGE</a:t>
            </a:r>
            <a:endParaRPr lang="en-US" altLang="en-US" sz="1600" b="1" dirty="0">
              <a:latin typeface="Arial" pitchFamily="34" charset="0"/>
              <a:cs typeface="Arial" pitchFamily="34" charset="0"/>
            </a:endParaRPr>
          </a:p>
        </p:txBody>
      </p:sp>
      <p:sp>
        <p:nvSpPr>
          <p:cNvPr id="2" name="TextBox 1"/>
          <p:cNvSpPr txBox="1"/>
          <p:nvPr/>
        </p:nvSpPr>
        <p:spPr>
          <a:xfrm>
            <a:off x="195005" y="3127056"/>
            <a:ext cx="2675195" cy="3365024"/>
          </a:xfrm>
          <a:prstGeom prst="rect">
            <a:avLst/>
          </a:prstGeom>
          <a:noFill/>
          <a:ln>
            <a:noFill/>
          </a:ln>
        </p:spPr>
        <p:txBody>
          <a:bodyPr wrap="square" rtlCol="0" anchor="ctr" anchorCtr="1">
            <a:spAutoFit/>
          </a:bodyPr>
          <a:lstStyle/>
          <a:p>
            <a:pPr marL="285750" indent="-285750">
              <a:spcAft>
                <a:spcPts val="400"/>
              </a:spcAft>
              <a:buFont typeface="Arial" charset="0"/>
              <a:buChar char="•"/>
            </a:pPr>
            <a:r>
              <a:rPr lang="en-US" sz="1400" dirty="0" smtClean="0"/>
              <a:t>Unparalleled </a:t>
            </a:r>
            <a:r>
              <a:rPr lang="en-US" sz="1400" dirty="0"/>
              <a:t>scanning performance</a:t>
            </a:r>
          </a:p>
          <a:p>
            <a:pPr marL="285750" indent="-285750">
              <a:spcAft>
                <a:spcPts val="400"/>
              </a:spcAft>
              <a:buFont typeface="Arial" charset="0"/>
              <a:buChar char="•"/>
            </a:pPr>
            <a:r>
              <a:rPr lang="en-US" sz="1400" dirty="0" smtClean="0"/>
              <a:t>50</a:t>
            </a:r>
            <a:r>
              <a:rPr lang="en-US" sz="1400" dirty="0"/>
              <a:t>% greater working </a:t>
            </a:r>
            <a:r>
              <a:rPr lang="en-US" sz="1400" dirty="0" smtClean="0"/>
              <a:t/>
            </a:r>
            <a:br>
              <a:rPr lang="en-US" sz="1400" dirty="0" smtClean="0"/>
            </a:br>
            <a:r>
              <a:rPr lang="en-US" sz="1400" dirty="0" smtClean="0"/>
              <a:t>range </a:t>
            </a:r>
            <a:r>
              <a:rPr lang="en-US" sz="1400" dirty="0"/>
              <a:t>than other devices </a:t>
            </a:r>
            <a:r>
              <a:rPr lang="en-US" sz="1400" dirty="0" smtClean="0"/>
              <a:t/>
            </a:r>
            <a:br>
              <a:rPr lang="en-US" sz="1400" dirty="0" smtClean="0"/>
            </a:br>
            <a:r>
              <a:rPr lang="en-US" sz="1400" dirty="0" smtClean="0"/>
              <a:t>in </a:t>
            </a:r>
            <a:r>
              <a:rPr lang="en-US" sz="1400" dirty="0"/>
              <a:t>its class</a:t>
            </a:r>
          </a:p>
          <a:p>
            <a:pPr marL="285750" indent="-285750">
              <a:spcAft>
                <a:spcPts val="400"/>
              </a:spcAft>
              <a:buFont typeface="Arial" charset="0"/>
              <a:buChar char="•"/>
            </a:pPr>
            <a:r>
              <a:rPr lang="en-US" sz="1400" dirty="0" smtClean="0"/>
              <a:t>Only </a:t>
            </a:r>
            <a:r>
              <a:rPr lang="en-US" sz="1400" dirty="0"/>
              <a:t>device to offer Bluetooth 4.0</a:t>
            </a:r>
          </a:p>
          <a:p>
            <a:pPr marL="285750" indent="-285750">
              <a:spcAft>
                <a:spcPts val="400"/>
              </a:spcAft>
              <a:buFont typeface="Arial" charset="0"/>
              <a:buChar char="•"/>
            </a:pPr>
            <a:r>
              <a:rPr lang="en-US" sz="1400" dirty="0" smtClean="0"/>
              <a:t>Only </a:t>
            </a:r>
            <a:r>
              <a:rPr lang="en-US" sz="1400" dirty="0"/>
              <a:t>device to offer Wi-Fi Friendly Mode</a:t>
            </a:r>
          </a:p>
          <a:p>
            <a:pPr marL="285750" indent="-285750">
              <a:spcAft>
                <a:spcPts val="400"/>
              </a:spcAft>
              <a:buFont typeface="Arial" charset="0"/>
              <a:buChar char="•"/>
            </a:pPr>
            <a:r>
              <a:rPr lang="en-US" sz="1400" dirty="0" smtClean="0"/>
              <a:t>Double </a:t>
            </a:r>
            <a:r>
              <a:rPr lang="en-US" sz="1400" dirty="0"/>
              <a:t>the </a:t>
            </a:r>
            <a:r>
              <a:rPr lang="en-US" sz="1400" dirty="0" smtClean="0"/>
              <a:t>scans per charge — 100,000+ scans </a:t>
            </a:r>
            <a:r>
              <a:rPr lang="en-US" sz="1400" dirty="0"/>
              <a:t>per </a:t>
            </a:r>
            <a:r>
              <a:rPr lang="en-US" sz="1400" dirty="0" smtClean="0"/>
              <a:t>charge</a:t>
            </a:r>
          </a:p>
          <a:p>
            <a:pPr marL="285750" indent="-285750">
              <a:spcAft>
                <a:spcPts val="400"/>
              </a:spcAft>
              <a:buFont typeface="Arial" charset="0"/>
              <a:buChar char="•"/>
            </a:pPr>
            <a:r>
              <a:rPr lang="en-US" sz="1400" dirty="0" smtClean="0"/>
              <a:t>Only device in its class to support </a:t>
            </a:r>
            <a:r>
              <a:rPr lang="en-US" sz="1400" dirty="0" err="1" smtClean="0"/>
              <a:t>Digimarc</a:t>
            </a:r>
            <a:r>
              <a:rPr lang="en-US" sz="1400" dirty="0" smtClean="0"/>
              <a:t>®</a:t>
            </a:r>
            <a:endParaRPr lang="en-US" dirty="0" smtClean="0"/>
          </a:p>
        </p:txBody>
      </p:sp>
      <p:sp>
        <p:nvSpPr>
          <p:cNvPr id="23" name="TextBox 22"/>
          <p:cNvSpPr txBox="1"/>
          <p:nvPr/>
        </p:nvSpPr>
        <p:spPr>
          <a:xfrm>
            <a:off x="3000546" y="3175020"/>
            <a:ext cx="2708817" cy="2934137"/>
          </a:xfrm>
          <a:prstGeom prst="rect">
            <a:avLst/>
          </a:prstGeom>
          <a:noFill/>
          <a:ln>
            <a:noFill/>
          </a:ln>
        </p:spPr>
        <p:txBody>
          <a:bodyPr wrap="square" rtlCol="0" anchor="ctr" anchorCtr="1">
            <a:spAutoFit/>
          </a:bodyPr>
          <a:lstStyle/>
          <a:p>
            <a:pPr marL="285750" indent="-285750">
              <a:spcAft>
                <a:spcPts val="400"/>
              </a:spcAft>
              <a:buFont typeface="Arial" charset="0"/>
              <a:buChar char="•"/>
            </a:pPr>
            <a:r>
              <a:rPr lang="en-US" sz="1400" dirty="0" smtClean="0"/>
              <a:t>Only </a:t>
            </a:r>
            <a:r>
              <a:rPr lang="en-US" sz="1400" dirty="0"/>
              <a:t>device to offer an </a:t>
            </a:r>
            <a:r>
              <a:rPr lang="en-US" sz="1400" dirty="0" smtClean="0"/>
              <a:t/>
            </a:r>
            <a:br>
              <a:rPr lang="en-US" sz="1400" dirty="0" smtClean="0"/>
            </a:br>
            <a:r>
              <a:rPr lang="en-US" sz="1400" dirty="0" smtClean="0"/>
              <a:t>8 </a:t>
            </a:r>
            <a:r>
              <a:rPr lang="en-US" sz="1400" dirty="0"/>
              <a:t>ft./2.4 m drop spec</a:t>
            </a:r>
          </a:p>
          <a:p>
            <a:pPr marL="285750" indent="-285750">
              <a:spcAft>
                <a:spcPts val="400"/>
              </a:spcAft>
              <a:buFont typeface="Arial" charset="0"/>
              <a:buChar char="•"/>
            </a:pPr>
            <a:r>
              <a:rPr lang="en-US" sz="1400" dirty="0" smtClean="0"/>
              <a:t>Only </a:t>
            </a:r>
            <a:r>
              <a:rPr lang="en-US" sz="1400" dirty="0"/>
              <a:t>device to offer a double sealing rating: </a:t>
            </a:r>
            <a:r>
              <a:rPr lang="en-US" sz="1400" dirty="0" smtClean="0"/>
              <a:t/>
            </a:r>
            <a:br>
              <a:rPr lang="en-US" sz="1400" dirty="0" smtClean="0"/>
            </a:br>
            <a:r>
              <a:rPr lang="en-US" sz="1400" dirty="0" smtClean="0"/>
              <a:t>IP65 </a:t>
            </a:r>
            <a:r>
              <a:rPr lang="en-US" sz="1400" dirty="0"/>
              <a:t>and IP67</a:t>
            </a:r>
          </a:p>
          <a:p>
            <a:pPr marL="285750" indent="-285750">
              <a:spcAft>
                <a:spcPts val="400"/>
              </a:spcAft>
              <a:buFont typeface="Arial" charset="0"/>
              <a:buChar char="•"/>
            </a:pPr>
            <a:r>
              <a:rPr lang="en-US" sz="1400" dirty="0" smtClean="0"/>
              <a:t>Only </a:t>
            </a:r>
            <a:r>
              <a:rPr lang="en-US" sz="1400" dirty="0"/>
              <a:t>device with a </a:t>
            </a:r>
            <a:r>
              <a:rPr lang="en-US" sz="1400" dirty="0" smtClean="0"/>
              <a:t/>
            </a:r>
            <a:br>
              <a:rPr lang="en-US" sz="1400" dirty="0" smtClean="0"/>
            </a:br>
            <a:r>
              <a:rPr lang="en-US" sz="1400" dirty="0" smtClean="0"/>
              <a:t>rugged </a:t>
            </a:r>
            <a:r>
              <a:rPr lang="en-US" sz="1400" dirty="0"/>
              <a:t>cradle</a:t>
            </a:r>
          </a:p>
          <a:p>
            <a:pPr marL="285750" indent="-285750">
              <a:spcAft>
                <a:spcPts val="400"/>
              </a:spcAft>
              <a:buFont typeface="Arial" charset="0"/>
              <a:buChar char="•"/>
            </a:pPr>
            <a:r>
              <a:rPr lang="en-US" sz="1400" dirty="0" smtClean="0"/>
              <a:t>Only </a:t>
            </a:r>
            <a:r>
              <a:rPr lang="en-US" sz="1400" dirty="0"/>
              <a:t>device with freezer compliant </a:t>
            </a:r>
            <a:r>
              <a:rPr lang="en-US" sz="1400" dirty="0" smtClean="0"/>
              <a:t>cables</a:t>
            </a:r>
          </a:p>
          <a:p>
            <a:pPr marL="285750" indent="-285750">
              <a:spcAft>
                <a:spcPts val="400"/>
              </a:spcAft>
              <a:buFont typeface="Arial" charset="0"/>
              <a:buChar char="•"/>
            </a:pPr>
            <a:r>
              <a:rPr lang="en-US" sz="1400" dirty="0"/>
              <a:t>Only device to offer single-board construction</a:t>
            </a:r>
          </a:p>
          <a:p>
            <a:pPr>
              <a:spcAft>
                <a:spcPts val="400"/>
              </a:spcAft>
            </a:pPr>
            <a:endParaRPr lang="en-US" sz="1400" dirty="0" smtClean="0"/>
          </a:p>
        </p:txBody>
      </p:sp>
      <p:sp>
        <p:nvSpPr>
          <p:cNvPr id="24" name="TextBox 23"/>
          <p:cNvSpPr txBox="1"/>
          <p:nvPr/>
        </p:nvSpPr>
        <p:spPr>
          <a:xfrm>
            <a:off x="5929250" y="3199526"/>
            <a:ext cx="2650168" cy="2400657"/>
          </a:xfrm>
          <a:prstGeom prst="rect">
            <a:avLst/>
          </a:prstGeom>
          <a:noFill/>
          <a:ln>
            <a:noFill/>
          </a:ln>
        </p:spPr>
        <p:txBody>
          <a:bodyPr wrap="square" rtlCol="0" anchor="t" anchorCtr="0">
            <a:spAutoFit/>
          </a:bodyPr>
          <a:lstStyle/>
          <a:p>
            <a:pPr marL="285750" indent="-285750">
              <a:spcAft>
                <a:spcPts val="400"/>
              </a:spcAft>
              <a:buFont typeface="Arial" charset="0"/>
              <a:buChar char="•"/>
            </a:pPr>
            <a:r>
              <a:rPr lang="en-US" sz="1400" dirty="0" smtClean="0"/>
              <a:t>Only </a:t>
            </a:r>
            <a:r>
              <a:rPr lang="en-US" sz="1400" dirty="0"/>
              <a:t>device to offer a battery charge gauge</a:t>
            </a:r>
          </a:p>
          <a:p>
            <a:pPr marL="285750" indent="-285750">
              <a:spcAft>
                <a:spcPts val="400"/>
              </a:spcAft>
              <a:buFont typeface="Arial" charset="0"/>
              <a:buChar char="•"/>
            </a:pPr>
            <a:r>
              <a:rPr lang="en-US" sz="1400" dirty="0" smtClean="0"/>
              <a:t>Only </a:t>
            </a:r>
            <a:r>
              <a:rPr lang="en-US" sz="1400" dirty="0"/>
              <a:t>device to offer a Bluetooth status </a:t>
            </a:r>
            <a:r>
              <a:rPr lang="en-US" sz="1400" dirty="0" smtClean="0"/>
              <a:t>LED</a:t>
            </a:r>
          </a:p>
          <a:p>
            <a:pPr marL="285750" indent="-285750">
              <a:spcAft>
                <a:spcPts val="400"/>
              </a:spcAft>
              <a:buFont typeface="Arial" charset="0"/>
              <a:buChar char="•"/>
            </a:pPr>
            <a:r>
              <a:rPr lang="en-US" sz="1400" dirty="0" smtClean="0"/>
              <a:t>Only device to offer three mix and match feedback modes: vibration, red/green LEDs, loud beep</a:t>
            </a:r>
            <a:endParaRPr lang="en-US" sz="1400" dirty="0"/>
          </a:p>
          <a:p>
            <a:pPr marL="285750" indent="-285750">
              <a:spcAft>
                <a:spcPts val="400"/>
              </a:spcAft>
              <a:buFont typeface="Arial" charset="0"/>
              <a:buChar char="•"/>
            </a:pPr>
            <a:r>
              <a:rPr lang="en-US" sz="1400" dirty="0" smtClean="0"/>
              <a:t>Capture </a:t>
            </a:r>
            <a:r>
              <a:rPr lang="en-US" sz="1400" dirty="0"/>
              <a:t>up to 20 barcodes — simultaneously</a:t>
            </a:r>
            <a:endParaRPr lang="en-US" sz="1400" dirty="0" smtClean="0"/>
          </a:p>
        </p:txBody>
      </p:sp>
      <p:sp>
        <p:nvSpPr>
          <p:cNvPr id="25" name="TextBox 24"/>
          <p:cNvSpPr txBox="1"/>
          <p:nvPr/>
        </p:nvSpPr>
        <p:spPr>
          <a:xfrm>
            <a:off x="8768413" y="3199526"/>
            <a:ext cx="2669543" cy="1220847"/>
          </a:xfrm>
          <a:prstGeom prst="rect">
            <a:avLst/>
          </a:prstGeom>
          <a:noFill/>
          <a:ln>
            <a:noFill/>
          </a:ln>
        </p:spPr>
        <p:txBody>
          <a:bodyPr wrap="square" rtlCol="0" anchor="t" anchorCtr="0">
            <a:spAutoFit/>
          </a:bodyPr>
          <a:lstStyle/>
          <a:p>
            <a:pPr marL="285750" indent="-285750">
              <a:spcAft>
                <a:spcPts val="400"/>
              </a:spcAft>
              <a:buFont typeface="Arial" charset="0"/>
              <a:buChar char="•"/>
            </a:pPr>
            <a:r>
              <a:rPr lang="en-US" sz="1400" dirty="0" smtClean="0"/>
              <a:t>Detailed </a:t>
            </a:r>
            <a:r>
              <a:rPr lang="en-US" sz="1400" dirty="0"/>
              <a:t>battery metrics for superior battery management</a:t>
            </a:r>
          </a:p>
          <a:p>
            <a:pPr marL="285750" indent="-285750">
              <a:spcAft>
                <a:spcPts val="400"/>
              </a:spcAft>
              <a:buFont typeface="Arial" charset="0"/>
              <a:buChar char="•"/>
            </a:pPr>
            <a:r>
              <a:rPr lang="en-US" sz="1400" dirty="0" smtClean="0"/>
              <a:t>Industry-best </a:t>
            </a:r>
            <a:r>
              <a:rPr lang="en-US" sz="1400" dirty="0"/>
              <a:t>free management tools</a:t>
            </a:r>
            <a:endParaRPr lang="en-US" sz="1400" dirty="0" smtClean="0"/>
          </a:p>
        </p:txBody>
      </p:sp>
      <p:sp>
        <p:nvSpPr>
          <p:cNvPr id="26" name="Title 1"/>
          <p:cNvSpPr>
            <a:spLocks noGrp="1"/>
          </p:cNvSpPr>
          <p:nvPr>
            <p:ph type="title"/>
          </p:nvPr>
        </p:nvSpPr>
        <p:spPr>
          <a:xfrm>
            <a:off x="358973" y="994858"/>
            <a:ext cx="9121911" cy="1133980"/>
          </a:xfrm>
          <a:prstGeom prst="rect">
            <a:avLst/>
          </a:prstGeom>
        </p:spPr>
        <p:txBody>
          <a:bodyPr>
            <a:noAutofit/>
          </a:bodyPr>
          <a:lstStyle/>
          <a:p>
            <a:pPr>
              <a:lnSpc>
                <a:spcPts val="3700"/>
              </a:lnSpc>
            </a:pPr>
            <a:r>
              <a:rPr lang="en-US" altLang="en-US" sz="5000" spc="-150" dirty="0" smtClean="0">
                <a:solidFill>
                  <a:schemeClr val="tx1"/>
                </a:solidFill>
                <a:latin typeface="Arial Black" charset="0"/>
                <a:ea typeface="MS PGothic" charset="-128"/>
              </a:rPr>
              <a:t>TOP ADVANTAGES</a:t>
            </a:r>
            <a:r>
              <a:rPr lang="en-US" altLang="en-US" sz="5000" spc="-150" dirty="0">
                <a:solidFill>
                  <a:schemeClr val="accent3"/>
                </a:solidFill>
                <a:latin typeface="Arial Black" charset="0"/>
                <a:ea typeface="MS PGothic" charset="-128"/>
              </a:rPr>
              <a:t/>
            </a:r>
            <a:br>
              <a:rPr lang="en-US" altLang="en-US" sz="5000" spc="-150" dirty="0">
                <a:solidFill>
                  <a:schemeClr val="accent3"/>
                </a:solidFill>
                <a:latin typeface="Arial Black" charset="0"/>
                <a:ea typeface="MS PGothic" charset="-128"/>
              </a:rPr>
            </a:br>
            <a:r>
              <a:rPr lang="en-US" altLang="en-US" sz="4000" cap="all" dirty="0" smtClean="0">
                <a:solidFill>
                  <a:srgbClr val="007CB0"/>
                </a:solidFill>
                <a:latin typeface="Arial" charset="0"/>
                <a:ea typeface="MS PGothic" charset="-128"/>
              </a:rPr>
              <a:t>FOR THE DS3608-SR/ DS3678-SR</a:t>
            </a:r>
            <a:endParaRPr lang="en-US" altLang="en-US" sz="4000" cap="all" dirty="0">
              <a:solidFill>
                <a:srgbClr val="007CB0"/>
              </a:solidFill>
              <a:latin typeface="Arial" charset="0"/>
              <a:ea typeface="MS PGothic" charset="-128"/>
            </a:endParaRPr>
          </a:p>
        </p:txBody>
      </p:sp>
    </p:spTree>
    <p:extLst>
      <p:ext uri="{BB962C8B-B14F-4D97-AF65-F5344CB8AC3E}">
        <p14:creationId xmlns:p14="http://schemas.microsoft.com/office/powerpoint/2010/main" val="12409608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bk object 16"/>
          <p:cNvSpPr/>
          <p:nvPr/>
        </p:nvSpPr>
        <p:spPr>
          <a:xfrm>
            <a:off x="252" y="651770"/>
            <a:ext cx="12188573" cy="6221380"/>
          </a:xfrm>
          <a:prstGeom prst="rect">
            <a:avLst/>
          </a:prstGeom>
          <a:blipFill>
            <a:blip r:embed="rId2" cstate="print"/>
            <a:stretch>
              <a:fillRect/>
            </a:stretch>
          </a:blipFill>
        </p:spPr>
        <p:txBody>
          <a:bodyPr wrap="square" lIns="0" tIns="0" rIns="0" bIns="0" rtlCol="0"/>
          <a:lstStyle/>
          <a:p>
            <a:r>
              <a:rPr lang="en-US" sz="1799" dirty="0"/>
              <a:t> </a:t>
            </a:r>
            <a:endParaRPr sz="1799" dirty="0"/>
          </a:p>
        </p:txBody>
      </p:sp>
      <p:sp>
        <p:nvSpPr>
          <p:cNvPr id="5" name="Slide Number Placeholder 4"/>
          <p:cNvSpPr txBox="1">
            <a:spLocks/>
          </p:cNvSpPr>
          <p:nvPr/>
        </p:nvSpPr>
        <p:spPr bwMode="auto">
          <a:xfrm>
            <a:off x="11832825" y="6485730"/>
            <a:ext cx="352241"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BFBFBF"/>
                </a:solidFill>
                <a:ea typeface="Avenir Roman" charset="0"/>
                <a:cs typeface="Avenir Roman" charset="0"/>
              </a:rPr>
              <a:pPr algn="ctr" eaLnBrk="1" hangingPunct="1"/>
              <a:t>43</a:t>
            </a:fld>
            <a:endParaRPr lang="en-US" altLang="en-US" sz="800" dirty="0">
              <a:solidFill>
                <a:srgbClr val="BFBFBF"/>
              </a:solidFill>
              <a:ea typeface="Avenir Roman" charset="0"/>
              <a:cs typeface="Avenir Roman" charset="0"/>
            </a:endParaRPr>
          </a:p>
        </p:txBody>
      </p:sp>
      <p:sp>
        <p:nvSpPr>
          <p:cNvPr id="11" name="TextBox 10"/>
          <p:cNvSpPr txBox="1"/>
          <p:nvPr/>
        </p:nvSpPr>
        <p:spPr>
          <a:xfrm>
            <a:off x="195005" y="2269440"/>
            <a:ext cx="2675195" cy="649558"/>
          </a:xfrm>
          <a:prstGeom prst="rect">
            <a:avLst/>
          </a:prstGeom>
          <a:solidFill>
            <a:schemeClr val="accent6"/>
          </a:solidFill>
          <a:ln>
            <a:noFill/>
          </a:ln>
        </p:spPr>
        <p:txBody>
          <a:bodyPr wrap="square" lIns="182832" tIns="182832" rIns="182832" bIns="228540" rtlCol="0" anchor="ctr" anchorCtr="1">
            <a:noAutofit/>
          </a:bodyPr>
          <a:lstStyle/>
          <a:p>
            <a:pPr algn="ctr">
              <a:lnSpc>
                <a:spcPts val="2319"/>
              </a:lnSpc>
              <a:spcAft>
                <a:spcPts val="900"/>
              </a:spcAft>
              <a:defRPr/>
            </a:pPr>
            <a:r>
              <a:rPr lang="en-US" altLang="en-US" sz="1600" b="1" dirty="0" smtClean="0">
                <a:latin typeface="Arial" pitchFamily="34" charset="0"/>
                <a:cs typeface="Arial" pitchFamily="34" charset="0"/>
              </a:rPr>
              <a:t>UNMATCHED DEVICE PERFORMANCE</a:t>
            </a:r>
            <a:endParaRPr lang="en-US" altLang="en-US" sz="1600" b="1" dirty="0">
              <a:latin typeface="Arial" pitchFamily="34" charset="0"/>
              <a:cs typeface="Arial" pitchFamily="34" charset="0"/>
            </a:endParaRPr>
          </a:p>
        </p:txBody>
      </p:sp>
      <p:sp>
        <p:nvSpPr>
          <p:cNvPr id="18" name="Slide Number Placeholder 4"/>
          <p:cNvSpPr txBox="1">
            <a:spLocks/>
          </p:cNvSpPr>
          <p:nvPr/>
        </p:nvSpPr>
        <p:spPr bwMode="auto">
          <a:xfrm>
            <a:off x="11811662" y="6484933"/>
            <a:ext cx="352241" cy="36493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898989"/>
                </a:solidFill>
                <a:ea typeface="Avenir Roman" charset="0"/>
                <a:cs typeface="Avenir Roman" charset="0"/>
              </a:rPr>
              <a:pPr algn="ctr" eaLnBrk="1" hangingPunct="1"/>
              <a:t>43</a:t>
            </a:fld>
            <a:endParaRPr lang="en-US" altLang="en-US" sz="800" dirty="0">
              <a:solidFill>
                <a:srgbClr val="898989"/>
              </a:solidFill>
              <a:ea typeface="Avenir Roman" charset="0"/>
              <a:cs typeface="Avenir Roman" charset="0"/>
            </a:endParaRPr>
          </a:p>
        </p:txBody>
      </p:sp>
      <p:sp>
        <p:nvSpPr>
          <p:cNvPr id="20" name="TextBox 19"/>
          <p:cNvSpPr txBox="1"/>
          <p:nvPr/>
        </p:nvSpPr>
        <p:spPr>
          <a:xfrm>
            <a:off x="3034168" y="2256676"/>
            <a:ext cx="2675195" cy="662322"/>
          </a:xfrm>
          <a:prstGeom prst="rect">
            <a:avLst/>
          </a:prstGeom>
          <a:solidFill>
            <a:schemeClr val="accent6"/>
          </a:solidFill>
          <a:ln>
            <a:noFill/>
          </a:ln>
        </p:spPr>
        <p:txBody>
          <a:bodyPr wrap="square" lIns="182832" tIns="182832" rIns="182832" bIns="228540" rtlCol="0" anchor="ctr" anchorCtr="1">
            <a:noAutofit/>
          </a:bodyPr>
          <a:lstStyle/>
          <a:p>
            <a:pPr algn="ctr">
              <a:lnSpc>
                <a:spcPts val="2319"/>
              </a:lnSpc>
              <a:spcAft>
                <a:spcPts val="900"/>
              </a:spcAft>
              <a:defRPr/>
            </a:pPr>
            <a:r>
              <a:rPr lang="en-US" altLang="en-US" sz="1600" b="1" smtClean="0">
                <a:latin typeface="Arial" pitchFamily="34" charset="0"/>
                <a:cs typeface="Arial" pitchFamily="34" charset="0"/>
              </a:rPr>
              <a:t>INDUSTRY-LEADING RUGGED DESIGN</a:t>
            </a:r>
            <a:endParaRPr lang="en-US" altLang="en-US" sz="1600" b="1" dirty="0">
              <a:latin typeface="Arial" pitchFamily="34" charset="0"/>
              <a:cs typeface="Arial" pitchFamily="34" charset="0"/>
            </a:endParaRPr>
          </a:p>
        </p:txBody>
      </p:sp>
      <p:sp>
        <p:nvSpPr>
          <p:cNvPr id="21" name="TextBox 20"/>
          <p:cNvSpPr txBox="1"/>
          <p:nvPr/>
        </p:nvSpPr>
        <p:spPr>
          <a:xfrm>
            <a:off x="5904116" y="2256676"/>
            <a:ext cx="2669544" cy="658228"/>
          </a:xfrm>
          <a:prstGeom prst="rect">
            <a:avLst/>
          </a:prstGeom>
          <a:solidFill>
            <a:schemeClr val="accent6"/>
          </a:solidFill>
          <a:ln>
            <a:noFill/>
          </a:ln>
        </p:spPr>
        <p:txBody>
          <a:bodyPr wrap="square" lIns="182832" tIns="182832" rIns="182832" bIns="228540" rtlCol="0" anchor="ctr" anchorCtr="1">
            <a:noAutofit/>
          </a:bodyPr>
          <a:lstStyle/>
          <a:p>
            <a:pPr algn="ctr">
              <a:lnSpc>
                <a:spcPts val="2319"/>
              </a:lnSpc>
              <a:spcAft>
                <a:spcPts val="900"/>
              </a:spcAft>
              <a:defRPr/>
            </a:pPr>
            <a:r>
              <a:rPr lang="en-US" altLang="en-US" sz="1600" b="1" dirty="0" smtClean="0">
                <a:latin typeface="Arial" pitchFamily="34" charset="0"/>
                <a:cs typeface="Arial" pitchFamily="34" charset="0"/>
              </a:rPr>
              <a:t>EASIER FOR WORKERS TO USE</a:t>
            </a:r>
            <a:endParaRPr lang="en-US" altLang="en-US" sz="1600" b="1" dirty="0">
              <a:latin typeface="Arial" pitchFamily="34" charset="0"/>
              <a:cs typeface="Arial" pitchFamily="34" charset="0"/>
            </a:endParaRPr>
          </a:p>
        </p:txBody>
      </p:sp>
      <p:sp>
        <p:nvSpPr>
          <p:cNvPr id="22" name="TextBox 21"/>
          <p:cNvSpPr txBox="1"/>
          <p:nvPr/>
        </p:nvSpPr>
        <p:spPr>
          <a:xfrm>
            <a:off x="8768413" y="2252867"/>
            <a:ext cx="2669543" cy="662037"/>
          </a:xfrm>
          <a:prstGeom prst="rect">
            <a:avLst/>
          </a:prstGeom>
          <a:solidFill>
            <a:schemeClr val="accent6"/>
          </a:solidFill>
          <a:ln>
            <a:noFill/>
          </a:ln>
        </p:spPr>
        <p:txBody>
          <a:bodyPr wrap="square" lIns="182832" tIns="182832" rIns="182832" bIns="228540" rtlCol="0" anchor="ctr" anchorCtr="1">
            <a:noAutofit/>
          </a:bodyPr>
          <a:lstStyle/>
          <a:p>
            <a:pPr algn="ctr">
              <a:lnSpc>
                <a:spcPts val="2319"/>
              </a:lnSpc>
              <a:spcAft>
                <a:spcPts val="900"/>
              </a:spcAft>
              <a:defRPr/>
            </a:pPr>
            <a:r>
              <a:rPr lang="en-US" altLang="en-US" sz="1600" b="1" dirty="0" smtClean="0">
                <a:latin typeface="Arial" pitchFamily="34" charset="0"/>
                <a:cs typeface="Arial" pitchFamily="34" charset="0"/>
              </a:rPr>
              <a:t>EASIER TO MANAGE</a:t>
            </a:r>
            <a:endParaRPr lang="en-US" altLang="en-US" sz="1600" b="1" dirty="0">
              <a:latin typeface="Arial" pitchFamily="34" charset="0"/>
              <a:cs typeface="Arial" pitchFamily="34" charset="0"/>
            </a:endParaRPr>
          </a:p>
        </p:txBody>
      </p:sp>
      <p:sp>
        <p:nvSpPr>
          <p:cNvPr id="2" name="TextBox 1"/>
          <p:cNvSpPr txBox="1"/>
          <p:nvPr/>
        </p:nvSpPr>
        <p:spPr>
          <a:xfrm>
            <a:off x="171207" y="3103274"/>
            <a:ext cx="2675195" cy="3970318"/>
          </a:xfrm>
          <a:prstGeom prst="rect">
            <a:avLst/>
          </a:prstGeom>
          <a:noFill/>
          <a:ln>
            <a:noFill/>
          </a:ln>
        </p:spPr>
        <p:txBody>
          <a:bodyPr wrap="square" rtlCol="0" anchor="ctr" anchorCtr="1">
            <a:spAutoFit/>
          </a:bodyPr>
          <a:lstStyle/>
          <a:p>
            <a:pPr marL="285750" indent="-285750">
              <a:buFont typeface="Arial" charset="0"/>
              <a:buChar char="•"/>
            </a:pPr>
            <a:r>
              <a:rPr lang="en-US" sz="1400" dirty="0" smtClean="0"/>
              <a:t>Reads </a:t>
            </a:r>
            <a:r>
              <a:rPr lang="en-US" sz="1400" dirty="0"/>
              <a:t>1D and 2D barcodes up to </a:t>
            </a:r>
            <a:r>
              <a:rPr lang="en-US" sz="1400" dirty="0" smtClean="0"/>
              <a:t>50 </a:t>
            </a:r>
            <a:r>
              <a:rPr lang="en-US" sz="1400" dirty="0"/>
              <a:t>percent closer </a:t>
            </a:r>
            <a:r>
              <a:rPr lang="en-US" sz="1400" dirty="0" smtClean="0"/>
              <a:t>and 35 </a:t>
            </a:r>
            <a:r>
              <a:rPr lang="en-US" sz="1400" dirty="0"/>
              <a:t>percent farther than similar models in its class </a:t>
            </a:r>
            <a:endParaRPr lang="en-US" sz="1400" dirty="0" smtClean="0"/>
          </a:p>
          <a:p>
            <a:pPr marL="285750" indent="-285750">
              <a:buFont typeface="Arial" charset="0"/>
              <a:buChar char="•"/>
            </a:pPr>
            <a:r>
              <a:rPr lang="en-US" sz="1400" dirty="0" smtClean="0"/>
              <a:t>Only </a:t>
            </a:r>
            <a:r>
              <a:rPr lang="en-US" sz="1400" dirty="0"/>
              <a:t>near /far scanner in the market to read wide </a:t>
            </a:r>
            <a:r>
              <a:rPr lang="en-US" sz="1400" dirty="0" err="1" smtClean="0"/>
              <a:t>picklist</a:t>
            </a:r>
            <a:r>
              <a:rPr lang="en-US" sz="1400" dirty="0"/>
              <a:t> </a:t>
            </a:r>
            <a:r>
              <a:rPr lang="en-US" sz="1400" dirty="0" smtClean="0"/>
              <a:t>codes </a:t>
            </a:r>
            <a:r>
              <a:rPr lang="en-US" sz="1400" dirty="0"/>
              <a:t>up close </a:t>
            </a:r>
          </a:p>
          <a:p>
            <a:pPr marL="285750" indent="-285750">
              <a:buFont typeface="Arial" charset="0"/>
              <a:buChar char="•"/>
            </a:pPr>
            <a:r>
              <a:rPr lang="en-US" sz="1400" dirty="0" smtClean="0"/>
              <a:t>Only </a:t>
            </a:r>
            <a:r>
              <a:rPr lang="en-US" sz="1400" dirty="0"/>
              <a:t>device to offer Bluetooth 4.0</a:t>
            </a:r>
          </a:p>
          <a:p>
            <a:pPr marL="285750" indent="-285750">
              <a:spcAft>
                <a:spcPts val="400"/>
              </a:spcAft>
              <a:buFont typeface="Arial" charset="0"/>
              <a:buChar char="•"/>
            </a:pPr>
            <a:r>
              <a:rPr lang="en-US" sz="1400" dirty="0" smtClean="0"/>
              <a:t>Only </a:t>
            </a:r>
            <a:r>
              <a:rPr lang="en-US" sz="1400" dirty="0"/>
              <a:t>device to offer Wi-Fi Friendly Mode</a:t>
            </a:r>
          </a:p>
          <a:p>
            <a:pPr marL="285750" indent="-285750">
              <a:spcAft>
                <a:spcPts val="400"/>
              </a:spcAft>
              <a:buFont typeface="Arial" charset="0"/>
              <a:buChar char="•"/>
            </a:pPr>
            <a:r>
              <a:rPr lang="en-US" sz="1400" dirty="0" smtClean="0"/>
              <a:t>Over </a:t>
            </a:r>
            <a:r>
              <a:rPr lang="en-US" sz="1400" b="1" dirty="0" smtClean="0"/>
              <a:t>nine times</a:t>
            </a:r>
            <a:r>
              <a:rPr lang="en-US" sz="1400" dirty="0" smtClean="0"/>
              <a:t> </a:t>
            </a:r>
            <a:r>
              <a:rPr lang="en-US" sz="1400" dirty="0"/>
              <a:t>the </a:t>
            </a:r>
            <a:r>
              <a:rPr lang="en-US" sz="1400" dirty="0" smtClean="0"/>
              <a:t>scans per charge — 70,000+ scans </a:t>
            </a:r>
            <a:r>
              <a:rPr lang="en-US" sz="1400" dirty="0"/>
              <a:t>per </a:t>
            </a:r>
            <a:r>
              <a:rPr lang="en-US" sz="1400" dirty="0" smtClean="0"/>
              <a:t>charge</a:t>
            </a:r>
          </a:p>
          <a:p>
            <a:pPr marL="285750" indent="-285750">
              <a:spcAft>
                <a:spcPts val="400"/>
              </a:spcAft>
              <a:buFont typeface="Arial" charset="0"/>
              <a:buChar char="•"/>
            </a:pPr>
            <a:r>
              <a:rPr lang="en-US" sz="1400" dirty="0"/>
              <a:t>Only device in its class to support </a:t>
            </a:r>
            <a:r>
              <a:rPr lang="en-US" sz="1400" dirty="0" err="1"/>
              <a:t>Digimarc</a:t>
            </a:r>
            <a:r>
              <a:rPr lang="en-US" sz="1400" dirty="0"/>
              <a:t>®</a:t>
            </a:r>
          </a:p>
          <a:p>
            <a:pPr>
              <a:spcAft>
                <a:spcPts val="400"/>
              </a:spcAft>
            </a:pPr>
            <a:endParaRPr lang="en-US" dirty="0" smtClean="0"/>
          </a:p>
        </p:txBody>
      </p:sp>
      <p:sp>
        <p:nvSpPr>
          <p:cNvPr id="23" name="TextBox 22"/>
          <p:cNvSpPr txBox="1"/>
          <p:nvPr/>
        </p:nvSpPr>
        <p:spPr>
          <a:xfrm>
            <a:off x="3017356" y="3103274"/>
            <a:ext cx="2708817" cy="2667397"/>
          </a:xfrm>
          <a:prstGeom prst="rect">
            <a:avLst/>
          </a:prstGeom>
          <a:noFill/>
          <a:ln>
            <a:noFill/>
          </a:ln>
        </p:spPr>
        <p:txBody>
          <a:bodyPr wrap="square" rtlCol="0" anchor="ctr" anchorCtr="1">
            <a:spAutoFit/>
          </a:bodyPr>
          <a:lstStyle/>
          <a:p>
            <a:pPr marL="285750" indent="-285750">
              <a:spcAft>
                <a:spcPts val="400"/>
              </a:spcAft>
              <a:buFont typeface="Arial" charset="0"/>
              <a:buChar char="•"/>
            </a:pPr>
            <a:r>
              <a:rPr lang="en-US" sz="1400" dirty="0" smtClean="0"/>
              <a:t>Only </a:t>
            </a:r>
            <a:r>
              <a:rPr lang="en-US" sz="1400" dirty="0"/>
              <a:t>device to offer an </a:t>
            </a:r>
            <a:r>
              <a:rPr lang="en-US" sz="1400" dirty="0" smtClean="0"/>
              <a:t/>
            </a:r>
            <a:br>
              <a:rPr lang="en-US" sz="1400" dirty="0" smtClean="0"/>
            </a:br>
            <a:r>
              <a:rPr lang="en-US" sz="1400" dirty="0" smtClean="0"/>
              <a:t>8 </a:t>
            </a:r>
            <a:r>
              <a:rPr lang="en-US" sz="1400" dirty="0"/>
              <a:t>ft./2.4 m drop spec</a:t>
            </a:r>
          </a:p>
          <a:p>
            <a:pPr marL="285750" indent="-285750">
              <a:spcAft>
                <a:spcPts val="400"/>
              </a:spcAft>
              <a:buFont typeface="Arial" charset="0"/>
              <a:buChar char="•"/>
            </a:pPr>
            <a:r>
              <a:rPr lang="en-US" sz="1400" dirty="0" smtClean="0"/>
              <a:t>Only </a:t>
            </a:r>
            <a:r>
              <a:rPr lang="en-US" sz="1400" dirty="0"/>
              <a:t>device to offer a double sealing rating: </a:t>
            </a:r>
            <a:r>
              <a:rPr lang="en-US" sz="1400" dirty="0" smtClean="0"/>
              <a:t/>
            </a:r>
            <a:br>
              <a:rPr lang="en-US" sz="1400" dirty="0" smtClean="0"/>
            </a:br>
            <a:r>
              <a:rPr lang="en-US" sz="1400" dirty="0" smtClean="0"/>
              <a:t>IP65 </a:t>
            </a:r>
            <a:r>
              <a:rPr lang="en-US" sz="1400" dirty="0"/>
              <a:t>and IP67</a:t>
            </a:r>
          </a:p>
          <a:p>
            <a:pPr marL="285750" indent="-285750">
              <a:spcAft>
                <a:spcPts val="400"/>
              </a:spcAft>
              <a:buFont typeface="Arial" charset="0"/>
              <a:buChar char="•"/>
            </a:pPr>
            <a:r>
              <a:rPr lang="en-US" sz="1400" dirty="0" smtClean="0"/>
              <a:t>Only </a:t>
            </a:r>
            <a:r>
              <a:rPr lang="en-US" sz="1400" dirty="0"/>
              <a:t>device with a </a:t>
            </a:r>
            <a:r>
              <a:rPr lang="en-US" sz="1400" dirty="0" smtClean="0"/>
              <a:t/>
            </a:r>
            <a:br>
              <a:rPr lang="en-US" sz="1400" dirty="0" smtClean="0"/>
            </a:br>
            <a:r>
              <a:rPr lang="en-US" sz="1400" dirty="0" smtClean="0"/>
              <a:t>rugged </a:t>
            </a:r>
            <a:r>
              <a:rPr lang="en-US" sz="1400" dirty="0"/>
              <a:t>cradle</a:t>
            </a:r>
          </a:p>
          <a:p>
            <a:pPr marL="285750" indent="-285750">
              <a:spcAft>
                <a:spcPts val="400"/>
              </a:spcAft>
              <a:buFont typeface="Arial" charset="0"/>
              <a:buChar char="•"/>
            </a:pPr>
            <a:r>
              <a:rPr lang="en-US" sz="1400" dirty="0" smtClean="0"/>
              <a:t>Only </a:t>
            </a:r>
            <a:r>
              <a:rPr lang="en-US" sz="1400" dirty="0"/>
              <a:t>device with freezer compliant </a:t>
            </a:r>
            <a:r>
              <a:rPr lang="en-US" sz="1400" dirty="0" smtClean="0"/>
              <a:t>cables</a:t>
            </a:r>
          </a:p>
          <a:p>
            <a:pPr marL="285750" indent="-285750">
              <a:spcAft>
                <a:spcPts val="400"/>
              </a:spcAft>
              <a:buFont typeface="Arial" charset="0"/>
              <a:buChar char="•"/>
            </a:pPr>
            <a:r>
              <a:rPr lang="en-US" sz="1400" dirty="0"/>
              <a:t>Only device to offer single-board </a:t>
            </a:r>
            <a:r>
              <a:rPr lang="en-US" sz="1400" dirty="0" smtClean="0"/>
              <a:t>construction</a:t>
            </a:r>
            <a:endParaRPr lang="en-US" sz="1400" dirty="0"/>
          </a:p>
        </p:txBody>
      </p:sp>
      <p:sp>
        <p:nvSpPr>
          <p:cNvPr id="24" name="TextBox 23"/>
          <p:cNvSpPr txBox="1"/>
          <p:nvPr/>
        </p:nvSpPr>
        <p:spPr>
          <a:xfrm>
            <a:off x="5929250" y="3103274"/>
            <a:ext cx="2650168" cy="2400657"/>
          </a:xfrm>
          <a:prstGeom prst="rect">
            <a:avLst/>
          </a:prstGeom>
          <a:noFill/>
          <a:ln>
            <a:noFill/>
          </a:ln>
        </p:spPr>
        <p:txBody>
          <a:bodyPr wrap="square" rtlCol="0" anchor="t" anchorCtr="0">
            <a:spAutoFit/>
          </a:bodyPr>
          <a:lstStyle/>
          <a:p>
            <a:pPr marL="285750" indent="-285750">
              <a:spcAft>
                <a:spcPts val="400"/>
              </a:spcAft>
              <a:buFont typeface="Arial" charset="0"/>
              <a:buChar char="•"/>
            </a:pPr>
            <a:r>
              <a:rPr lang="en-US" sz="1400" dirty="0" smtClean="0"/>
              <a:t>Only </a:t>
            </a:r>
            <a:r>
              <a:rPr lang="en-US" sz="1400" dirty="0"/>
              <a:t>device to offer a battery charge gauge</a:t>
            </a:r>
          </a:p>
          <a:p>
            <a:pPr marL="285750" indent="-285750">
              <a:spcAft>
                <a:spcPts val="400"/>
              </a:spcAft>
              <a:buFont typeface="Arial" charset="0"/>
              <a:buChar char="•"/>
            </a:pPr>
            <a:r>
              <a:rPr lang="en-US" sz="1400" dirty="0" smtClean="0"/>
              <a:t>Only </a:t>
            </a:r>
            <a:r>
              <a:rPr lang="en-US" sz="1400" dirty="0"/>
              <a:t>device to offer a Bluetooth status </a:t>
            </a:r>
            <a:r>
              <a:rPr lang="en-US" sz="1400" dirty="0" smtClean="0"/>
              <a:t>LED</a:t>
            </a:r>
          </a:p>
          <a:p>
            <a:pPr marL="285750" indent="-285750">
              <a:spcAft>
                <a:spcPts val="400"/>
              </a:spcAft>
              <a:buFont typeface="Arial" charset="0"/>
              <a:buChar char="•"/>
            </a:pPr>
            <a:r>
              <a:rPr lang="en-US" sz="1400" dirty="0"/>
              <a:t>Only device to offer three mix and match feedback modes: vibration, red/green LEDs, loud </a:t>
            </a:r>
            <a:r>
              <a:rPr lang="en-US" sz="1400" dirty="0" smtClean="0"/>
              <a:t>beep</a:t>
            </a:r>
            <a:endParaRPr lang="en-US" sz="1400" dirty="0"/>
          </a:p>
          <a:p>
            <a:pPr marL="285750" indent="-285750">
              <a:spcAft>
                <a:spcPts val="400"/>
              </a:spcAft>
              <a:buFont typeface="Arial" charset="0"/>
              <a:buChar char="•"/>
            </a:pPr>
            <a:r>
              <a:rPr lang="en-US" sz="1400" dirty="0" smtClean="0"/>
              <a:t>Capture </a:t>
            </a:r>
            <a:r>
              <a:rPr lang="en-US" sz="1400" dirty="0"/>
              <a:t>up to 20 barcodes — simultaneously</a:t>
            </a:r>
            <a:endParaRPr lang="en-US" sz="1400" dirty="0" smtClean="0"/>
          </a:p>
        </p:txBody>
      </p:sp>
      <p:sp>
        <p:nvSpPr>
          <p:cNvPr id="25" name="TextBox 24"/>
          <p:cNvSpPr txBox="1"/>
          <p:nvPr/>
        </p:nvSpPr>
        <p:spPr>
          <a:xfrm>
            <a:off x="8768413" y="3103274"/>
            <a:ext cx="2669543" cy="1220847"/>
          </a:xfrm>
          <a:prstGeom prst="rect">
            <a:avLst/>
          </a:prstGeom>
          <a:noFill/>
          <a:ln>
            <a:noFill/>
          </a:ln>
        </p:spPr>
        <p:txBody>
          <a:bodyPr wrap="square" rtlCol="0" anchor="t" anchorCtr="0">
            <a:spAutoFit/>
          </a:bodyPr>
          <a:lstStyle/>
          <a:p>
            <a:pPr marL="285750" indent="-285750">
              <a:spcAft>
                <a:spcPts val="400"/>
              </a:spcAft>
              <a:buFont typeface="Arial" charset="0"/>
              <a:buChar char="•"/>
            </a:pPr>
            <a:r>
              <a:rPr lang="en-US" sz="1400" dirty="0" smtClean="0"/>
              <a:t>Detailed </a:t>
            </a:r>
            <a:r>
              <a:rPr lang="en-US" sz="1400" dirty="0"/>
              <a:t>battery metrics for superior battery management</a:t>
            </a:r>
          </a:p>
          <a:p>
            <a:pPr marL="285750" indent="-285750">
              <a:spcAft>
                <a:spcPts val="400"/>
              </a:spcAft>
              <a:buFont typeface="Arial" charset="0"/>
              <a:buChar char="•"/>
            </a:pPr>
            <a:r>
              <a:rPr lang="en-US" sz="1400" dirty="0" smtClean="0"/>
              <a:t>Industry-best </a:t>
            </a:r>
            <a:r>
              <a:rPr lang="en-US" sz="1400" dirty="0"/>
              <a:t>free management tools</a:t>
            </a:r>
            <a:endParaRPr lang="en-US" sz="1400" dirty="0" smtClean="0"/>
          </a:p>
        </p:txBody>
      </p:sp>
      <p:sp>
        <p:nvSpPr>
          <p:cNvPr id="26" name="Title 1"/>
          <p:cNvSpPr>
            <a:spLocks noGrp="1"/>
          </p:cNvSpPr>
          <p:nvPr>
            <p:ph type="title"/>
          </p:nvPr>
        </p:nvSpPr>
        <p:spPr>
          <a:xfrm>
            <a:off x="358973" y="994858"/>
            <a:ext cx="9121911" cy="1901178"/>
          </a:xfrm>
          <a:prstGeom prst="rect">
            <a:avLst/>
          </a:prstGeom>
        </p:spPr>
        <p:txBody>
          <a:bodyPr>
            <a:noAutofit/>
          </a:bodyPr>
          <a:lstStyle/>
          <a:p>
            <a:pPr>
              <a:lnSpc>
                <a:spcPts val="3700"/>
              </a:lnSpc>
            </a:pPr>
            <a:r>
              <a:rPr lang="en-US" altLang="en-US" sz="5000" spc="-150" dirty="0" smtClean="0">
                <a:solidFill>
                  <a:schemeClr val="tx1"/>
                </a:solidFill>
                <a:latin typeface="Arial Black" charset="0"/>
                <a:ea typeface="MS PGothic" charset="-128"/>
              </a:rPr>
              <a:t>TOP ADVANTAGES</a:t>
            </a:r>
            <a:r>
              <a:rPr lang="en-US" altLang="en-US" sz="5000" spc="-150" dirty="0">
                <a:solidFill>
                  <a:schemeClr val="tx1"/>
                </a:solidFill>
                <a:latin typeface="Arial Black" charset="0"/>
                <a:ea typeface="MS PGothic" charset="-128"/>
              </a:rPr>
              <a:t/>
            </a:r>
            <a:br>
              <a:rPr lang="en-US" altLang="en-US" sz="5000" spc="-150" dirty="0">
                <a:solidFill>
                  <a:schemeClr val="tx1"/>
                </a:solidFill>
                <a:latin typeface="Arial Black" charset="0"/>
                <a:ea typeface="MS PGothic" charset="-128"/>
              </a:rPr>
            </a:br>
            <a:r>
              <a:rPr lang="en-US" altLang="en-US" sz="4000" cap="all" dirty="0" smtClean="0">
                <a:solidFill>
                  <a:srgbClr val="007CB0"/>
                </a:solidFill>
                <a:latin typeface="Arial" charset="0"/>
                <a:ea typeface="MS PGothic" charset="-128"/>
              </a:rPr>
              <a:t>FOR THE DS3608-ER/ DS3678-ER</a:t>
            </a:r>
            <a:endParaRPr lang="en-US" altLang="en-US" sz="4000" cap="all" dirty="0">
              <a:solidFill>
                <a:srgbClr val="007CB0"/>
              </a:solidFill>
              <a:latin typeface="Arial" charset="0"/>
              <a:ea typeface="MS PGothic" charset="-128"/>
            </a:endParaRPr>
          </a:p>
        </p:txBody>
      </p:sp>
    </p:spTree>
    <p:extLst>
      <p:ext uri="{BB962C8B-B14F-4D97-AF65-F5344CB8AC3E}">
        <p14:creationId xmlns:p14="http://schemas.microsoft.com/office/powerpoint/2010/main" val="11699633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bk object 16"/>
          <p:cNvSpPr/>
          <p:nvPr/>
        </p:nvSpPr>
        <p:spPr>
          <a:xfrm>
            <a:off x="252" y="651770"/>
            <a:ext cx="12188573" cy="6221380"/>
          </a:xfrm>
          <a:prstGeom prst="rect">
            <a:avLst/>
          </a:prstGeom>
          <a:blipFill>
            <a:blip r:embed="rId2" cstate="print"/>
            <a:stretch>
              <a:fillRect/>
            </a:stretch>
          </a:blipFill>
        </p:spPr>
        <p:txBody>
          <a:bodyPr wrap="square" lIns="0" tIns="0" rIns="0" bIns="0" rtlCol="0"/>
          <a:lstStyle/>
          <a:p>
            <a:r>
              <a:rPr lang="en-US" sz="1799" dirty="0"/>
              <a:t> </a:t>
            </a:r>
            <a:endParaRPr sz="1799" dirty="0"/>
          </a:p>
        </p:txBody>
      </p:sp>
      <p:sp>
        <p:nvSpPr>
          <p:cNvPr id="5" name="Slide Number Placeholder 4"/>
          <p:cNvSpPr txBox="1">
            <a:spLocks/>
          </p:cNvSpPr>
          <p:nvPr/>
        </p:nvSpPr>
        <p:spPr bwMode="auto">
          <a:xfrm>
            <a:off x="11832825" y="6485730"/>
            <a:ext cx="352241"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BFBFBF"/>
                </a:solidFill>
                <a:ea typeface="Avenir Roman" charset="0"/>
                <a:cs typeface="Avenir Roman" charset="0"/>
              </a:rPr>
              <a:pPr algn="ctr" eaLnBrk="1" hangingPunct="1"/>
              <a:t>44</a:t>
            </a:fld>
            <a:endParaRPr lang="en-US" altLang="en-US" sz="800" dirty="0">
              <a:solidFill>
                <a:srgbClr val="BFBFBF"/>
              </a:solidFill>
              <a:ea typeface="Avenir Roman" charset="0"/>
              <a:cs typeface="Avenir Roman" charset="0"/>
            </a:endParaRPr>
          </a:p>
        </p:txBody>
      </p:sp>
      <p:sp>
        <p:nvSpPr>
          <p:cNvPr id="11" name="TextBox 10"/>
          <p:cNvSpPr txBox="1"/>
          <p:nvPr/>
        </p:nvSpPr>
        <p:spPr>
          <a:xfrm>
            <a:off x="195005" y="2269440"/>
            <a:ext cx="2675195" cy="649558"/>
          </a:xfrm>
          <a:prstGeom prst="rect">
            <a:avLst/>
          </a:prstGeom>
          <a:solidFill>
            <a:schemeClr val="accent6"/>
          </a:solidFill>
          <a:ln>
            <a:noFill/>
          </a:ln>
        </p:spPr>
        <p:txBody>
          <a:bodyPr wrap="square" lIns="182832" tIns="182832" rIns="182832" bIns="228540" rtlCol="0" anchor="ctr" anchorCtr="1">
            <a:noAutofit/>
          </a:bodyPr>
          <a:lstStyle/>
          <a:p>
            <a:pPr algn="ctr">
              <a:lnSpc>
                <a:spcPts val="2319"/>
              </a:lnSpc>
              <a:spcAft>
                <a:spcPts val="900"/>
              </a:spcAft>
              <a:defRPr/>
            </a:pPr>
            <a:r>
              <a:rPr lang="en-US" altLang="en-US" sz="1600" b="1" dirty="0" smtClean="0">
                <a:latin typeface="Arial" pitchFamily="34" charset="0"/>
                <a:cs typeface="Arial" pitchFamily="34" charset="0"/>
              </a:rPr>
              <a:t>UNMATCHED DEVICE PERFORMANCE</a:t>
            </a:r>
            <a:endParaRPr lang="en-US" altLang="en-US" sz="1600" b="1" dirty="0">
              <a:latin typeface="Arial" pitchFamily="34" charset="0"/>
              <a:cs typeface="Arial" pitchFamily="34" charset="0"/>
            </a:endParaRPr>
          </a:p>
        </p:txBody>
      </p:sp>
      <p:sp>
        <p:nvSpPr>
          <p:cNvPr id="18" name="Slide Number Placeholder 4"/>
          <p:cNvSpPr txBox="1">
            <a:spLocks/>
          </p:cNvSpPr>
          <p:nvPr/>
        </p:nvSpPr>
        <p:spPr bwMode="auto">
          <a:xfrm>
            <a:off x="11811662" y="6484933"/>
            <a:ext cx="352241" cy="36493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898989"/>
                </a:solidFill>
                <a:ea typeface="Avenir Roman" charset="0"/>
                <a:cs typeface="Avenir Roman" charset="0"/>
              </a:rPr>
              <a:pPr algn="ctr" eaLnBrk="1" hangingPunct="1"/>
              <a:t>44</a:t>
            </a:fld>
            <a:endParaRPr lang="en-US" altLang="en-US" sz="800" dirty="0">
              <a:solidFill>
                <a:srgbClr val="898989"/>
              </a:solidFill>
              <a:ea typeface="Avenir Roman" charset="0"/>
              <a:cs typeface="Avenir Roman" charset="0"/>
            </a:endParaRPr>
          </a:p>
        </p:txBody>
      </p:sp>
      <p:sp>
        <p:nvSpPr>
          <p:cNvPr id="20" name="TextBox 19"/>
          <p:cNvSpPr txBox="1"/>
          <p:nvPr/>
        </p:nvSpPr>
        <p:spPr>
          <a:xfrm>
            <a:off x="3034168" y="2256676"/>
            <a:ext cx="2675195" cy="662322"/>
          </a:xfrm>
          <a:prstGeom prst="rect">
            <a:avLst/>
          </a:prstGeom>
          <a:solidFill>
            <a:schemeClr val="accent6"/>
          </a:solidFill>
          <a:ln>
            <a:noFill/>
          </a:ln>
        </p:spPr>
        <p:txBody>
          <a:bodyPr wrap="square" lIns="182832" tIns="182832" rIns="182832" bIns="228540" rtlCol="0" anchor="ctr" anchorCtr="1">
            <a:noAutofit/>
          </a:bodyPr>
          <a:lstStyle/>
          <a:p>
            <a:pPr algn="ctr">
              <a:lnSpc>
                <a:spcPts val="2319"/>
              </a:lnSpc>
              <a:spcAft>
                <a:spcPts val="900"/>
              </a:spcAft>
              <a:defRPr/>
            </a:pPr>
            <a:r>
              <a:rPr lang="en-US" altLang="en-US" sz="1600" b="1" smtClean="0">
                <a:latin typeface="Arial" pitchFamily="34" charset="0"/>
                <a:cs typeface="Arial" pitchFamily="34" charset="0"/>
              </a:rPr>
              <a:t>INDUSTRY-LEADING RUGGED DESIGN</a:t>
            </a:r>
            <a:endParaRPr lang="en-US" altLang="en-US" sz="1600" b="1" dirty="0">
              <a:latin typeface="Arial" pitchFamily="34" charset="0"/>
              <a:cs typeface="Arial" pitchFamily="34" charset="0"/>
            </a:endParaRPr>
          </a:p>
        </p:txBody>
      </p:sp>
      <p:sp>
        <p:nvSpPr>
          <p:cNvPr id="21" name="TextBox 20"/>
          <p:cNvSpPr txBox="1"/>
          <p:nvPr/>
        </p:nvSpPr>
        <p:spPr>
          <a:xfrm>
            <a:off x="5904116" y="2256676"/>
            <a:ext cx="2669544" cy="658228"/>
          </a:xfrm>
          <a:prstGeom prst="rect">
            <a:avLst/>
          </a:prstGeom>
          <a:solidFill>
            <a:schemeClr val="accent6"/>
          </a:solidFill>
          <a:ln>
            <a:noFill/>
          </a:ln>
        </p:spPr>
        <p:txBody>
          <a:bodyPr wrap="square" lIns="182832" tIns="182832" rIns="182832" bIns="228540" rtlCol="0" anchor="ctr" anchorCtr="1">
            <a:noAutofit/>
          </a:bodyPr>
          <a:lstStyle/>
          <a:p>
            <a:pPr algn="ctr">
              <a:lnSpc>
                <a:spcPts val="2319"/>
              </a:lnSpc>
              <a:spcAft>
                <a:spcPts val="900"/>
              </a:spcAft>
              <a:defRPr/>
            </a:pPr>
            <a:r>
              <a:rPr lang="en-US" altLang="en-US" sz="1600" b="1" dirty="0" smtClean="0">
                <a:latin typeface="Arial" pitchFamily="34" charset="0"/>
                <a:cs typeface="Arial" pitchFamily="34" charset="0"/>
              </a:rPr>
              <a:t>EASIER FOR WORKERS TO USE</a:t>
            </a:r>
            <a:endParaRPr lang="en-US" altLang="en-US" sz="1600" b="1" dirty="0">
              <a:latin typeface="Arial" pitchFamily="34" charset="0"/>
              <a:cs typeface="Arial" pitchFamily="34" charset="0"/>
            </a:endParaRPr>
          </a:p>
        </p:txBody>
      </p:sp>
      <p:sp>
        <p:nvSpPr>
          <p:cNvPr id="22" name="TextBox 21"/>
          <p:cNvSpPr txBox="1"/>
          <p:nvPr/>
        </p:nvSpPr>
        <p:spPr>
          <a:xfrm>
            <a:off x="8768413" y="2252867"/>
            <a:ext cx="2669543" cy="662037"/>
          </a:xfrm>
          <a:prstGeom prst="rect">
            <a:avLst/>
          </a:prstGeom>
          <a:solidFill>
            <a:schemeClr val="accent6"/>
          </a:solidFill>
          <a:ln>
            <a:noFill/>
          </a:ln>
        </p:spPr>
        <p:txBody>
          <a:bodyPr wrap="square" lIns="182832" tIns="182832" rIns="182832" bIns="228540" rtlCol="0" anchor="ctr" anchorCtr="1">
            <a:noAutofit/>
          </a:bodyPr>
          <a:lstStyle/>
          <a:p>
            <a:pPr algn="ctr">
              <a:lnSpc>
                <a:spcPts val="2319"/>
              </a:lnSpc>
              <a:spcAft>
                <a:spcPts val="900"/>
              </a:spcAft>
              <a:defRPr/>
            </a:pPr>
            <a:r>
              <a:rPr lang="en-US" altLang="en-US" sz="1600" b="1" dirty="0" smtClean="0">
                <a:latin typeface="Arial" pitchFamily="34" charset="0"/>
                <a:cs typeface="Arial" pitchFamily="34" charset="0"/>
              </a:rPr>
              <a:t>EASIER TO MANAGE</a:t>
            </a:r>
            <a:endParaRPr lang="en-US" altLang="en-US" sz="1600" b="1" dirty="0">
              <a:latin typeface="Arial" pitchFamily="34" charset="0"/>
              <a:cs typeface="Arial" pitchFamily="34" charset="0"/>
            </a:endParaRPr>
          </a:p>
        </p:txBody>
      </p:sp>
      <p:sp>
        <p:nvSpPr>
          <p:cNvPr id="2" name="TextBox 1"/>
          <p:cNvSpPr txBox="1"/>
          <p:nvPr/>
        </p:nvSpPr>
        <p:spPr>
          <a:xfrm>
            <a:off x="195005" y="3144244"/>
            <a:ext cx="2675195" cy="2944396"/>
          </a:xfrm>
          <a:prstGeom prst="rect">
            <a:avLst/>
          </a:prstGeom>
          <a:noFill/>
          <a:ln>
            <a:noFill/>
          </a:ln>
        </p:spPr>
        <p:txBody>
          <a:bodyPr wrap="square" rtlCol="0" anchor="ctr" anchorCtr="1">
            <a:spAutoFit/>
          </a:bodyPr>
          <a:lstStyle/>
          <a:p>
            <a:pPr marL="285750" indent="-285750">
              <a:buFont typeface="Arial" charset="0"/>
              <a:buChar char="•"/>
            </a:pPr>
            <a:r>
              <a:rPr lang="en-US" sz="1400" dirty="0" smtClean="0"/>
              <a:t>Unparalleled scanning performance</a:t>
            </a:r>
          </a:p>
          <a:p>
            <a:pPr marL="285750" indent="-285750">
              <a:buFont typeface="Arial" charset="0"/>
              <a:buChar char="•"/>
            </a:pPr>
            <a:r>
              <a:rPr lang="en-US" sz="1400" dirty="0" smtClean="0"/>
              <a:t>Double </a:t>
            </a:r>
            <a:r>
              <a:rPr lang="en-US" sz="1400" dirty="0"/>
              <a:t>the working range of competitive </a:t>
            </a:r>
            <a:r>
              <a:rPr lang="en-US" sz="1400" dirty="0" smtClean="0"/>
              <a:t>devices</a:t>
            </a:r>
          </a:p>
          <a:p>
            <a:pPr marL="285750" indent="-285750">
              <a:buFont typeface="Arial" charset="0"/>
              <a:buChar char="•"/>
            </a:pPr>
            <a:r>
              <a:rPr lang="en-US" sz="1400" dirty="0"/>
              <a:t>Capture photos, documents and OCR</a:t>
            </a:r>
            <a:r>
              <a:rPr lang="en-US" sz="1400" dirty="0" smtClean="0"/>
              <a:t> </a:t>
            </a:r>
            <a:endParaRPr lang="en-US" sz="1400" dirty="0"/>
          </a:p>
          <a:p>
            <a:pPr marL="285750" indent="-285750">
              <a:buFont typeface="Arial" charset="0"/>
              <a:buChar char="•"/>
            </a:pPr>
            <a:r>
              <a:rPr lang="en-US" sz="1400" dirty="0" smtClean="0"/>
              <a:t>Only </a:t>
            </a:r>
            <a:r>
              <a:rPr lang="en-US" sz="1400" dirty="0"/>
              <a:t>device to offer Bluetooth 4.0</a:t>
            </a:r>
          </a:p>
          <a:p>
            <a:pPr marL="285750" indent="-285750">
              <a:spcAft>
                <a:spcPts val="400"/>
              </a:spcAft>
              <a:buFont typeface="Arial" charset="0"/>
              <a:buChar char="•"/>
            </a:pPr>
            <a:r>
              <a:rPr lang="en-US" sz="1400" dirty="0" smtClean="0"/>
              <a:t>Only </a:t>
            </a:r>
            <a:r>
              <a:rPr lang="en-US" sz="1400" dirty="0"/>
              <a:t>device to offer Wi-Fi Friendly Mode</a:t>
            </a:r>
          </a:p>
          <a:p>
            <a:pPr marL="285750" indent="-285750">
              <a:spcAft>
                <a:spcPts val="400"/>
              </a:spcAft>
              <a:buFont typeface="Arial" charset="0"/>
              <a:buChar char="•"/>
            </a:pPr>
            <a:r>
              <a:rPr lang="en-US" sz="1400" dirty="0" smtClean="0"/>
              <a:t>Over </a:t>
            </a:r>
            <a:r>
              <a:rPr lang="en-US" sz="1400" b="1" dirty="0" smtClean="0"/>
              <a:t>twice </a:t>
            </a:r>
            <a:r>
              <a:rPr lang="en-US" sz="1400" dirty="0" smtClean="0"/>
              <a:t>the scans per charge — 100,000+ scans </a:t>
            </a:r>
            <a:r>
              <a:rPr lang="en-US" sz="1400" dirty="0"/>
              <a:t>per charge</a:t>
            </a:r>
            <a:endParaRPr lang="en-US" dirty="0" smtClean="0"/>
          </a:p>
        </p:txBody>
      </p:sp>
      <p:sp>
        <p:nvSpPr>
          <p:cNvPr id="23" name="TextBox 22"/>
          <p:cNvSpPr txBox="1"/>
          <p:nvPr/>
        </p:nvSpPr>
        <p:spPr>
          <a:xfrm>
            <a:off x="3000546" y="3144244"/>
            <a:ext cx="2708817" cy="2667397"/>
          </a:xfrm>
          <a:prstGeom prst="rect">
            <a:avLst/>
          </a:prstGeom>
          <a:noFill/>
          <a:ln>
            <a:noFill/>
          </a:ln>
        </p:spPr>
        <p:txBody>
          <a:bodyPr wrap="square" rtlCol="0" anchor="ctr" anchorCtr="1">
            <a:spAutoFit/>
          </a:bodyPr>
          <a:lstStyle/>
          <a:p>
            <a:pPr marL="285750" indent="-285750">
              <a:spcAft>
                <a:spcPts val="400"/>
              </a:spcAft>
              <a:buFont typeface="Arial" charset="0"/>
              <a:buChar char="•"/>
            </a:pPr>
            <a:r>
              <a:rPr lang="en-US" sz="1400" dirty="0" smtClean="0"/>
              <a:t>Only </a:t>
            </a:r>
            <a:r>
              <a:rPr lang="en-US" sz="1400" dirty="0"/>
              <a:t>device to offer an </a:t>
            </a:r>
            <a:r>
              <a:rPr lang="en-US" sz="1400" dirty="0" smtClean="0"/>
              <a:t/>
            </a:r>
            <a:br>
              <a:rPr lang="en-US" sz="1400" dirty="0" smtClean="0"/>
            </a:br>
            <a:r>
              <a:rPr lang="en-US" sz="1400" dirty="0" smtClean="0"/>
              <a:t>8 </a:t>
            </a:r>
            <a:r>
              <a:rPr lang="en-US" sz="1400" dirty="0"/>
              <a:t>ft./2.4 m drop spec</a:t>
            </a:r>
          </a:p>
          <a:p>
            <a:pPr marL="285750" indent="-285750">
              <a:spcAft>
                <a:spcPts val="400"/>
              </a:spcAft>
              <a:buFont typeface="Arial" charset="0"/>
              <a:buChar char="•"/>
            </a:pPr>
            <a:r>
              <a:rPr lang="en-US" sz="1400" dirty="0" smtClean="0"/>
              <a:t>Only </a:t>
            </a:r>
            <a:r>
              <a:rPr lang="en-US" sz="1400" dirty="0"/>
              <a:t>device to offer a double sealing rating: </a:t>
            </a:r>
            <a:r>
              <a:rPr lang="en-US" sz="1400" dirty="0" smtClean="0"/>
              <a:t/>
            </a:r>
            <a:br>
              <a:rPr lang="en-US" sz="1400" dirty="0" smtClean="0"/>
            </a:br>
            <a:r>
              <a:rPr lang="en-US" sz="1400" dirty="0" smtClean="0"/>
              <a:t>IP65 </a:t>
            </a:r>
            <a:r>
              <a:rPr lang="en-US" sz="1400" dirty="0"/>
              <a:t>and IP67</a:t>
            </a:r>
          </a:p>
          <a:p>
            <a:pPr marL="285750" indent="-285750">
              <a:spcAft>
                <a:spcPts val="400"/>
              </a:spcAft>
              <a:buFont typeface="Arial" charset="0"/>
              <a:buChar char="•"/>
            </a:pPr>
            <a:r>
              <a:rPr lang="en-US" sz="1400" dirty="0" smtClean="0"/>
              <a:t>Only </a:t>
            </a:r>
            <a:r>
              <a:rPr lang="en-US" sz="1400" dirty="0"/>
              <a:t>device with a </a:t>
            </a:r>
            <a:r>
              <a:rPr lang="en-US" sz="1400" dirty="0" smtClean="0"/>
              <a:t/>
            </a:r>
            <a:br>
              <a:rPr lang="en-US" sz="1400" dirty="0" smtClean="0"/>
            </a:br>
            <a:r>
              <a:rPr lang="en-US" sz="1400" dirty="0" smtClean="0"/>
              <a:t>rugged </a:t>
            </a:r>
            <a:r>
              <a:rPr lang="en-US" sz="1400" dirty="0"/>
              <a:t>cradle</a:t>
            </a:r>
          </a:p>
          <a:p>
            <a:pPr marL="285750" indent="-285750">
              <a:spcAft>
                <a:spcPts val="400"/>
              </a:spcAft>
              <a:buFont typeface="Arial" charset="0"/>
              <a:buChar char="•"/>
            </a:pPr>
            <a:r>
              <a:rPr lang="en-US" sz="1400" dirty="0" smtClean="0"/>
              <a:t>Only </a:t>
            </a:r>
            <a:r>
              <a:rPr lang="en-US" sz="1400" dirty="0"/>
              <a:t>device with freezer compliant </a:t>
            </a:r>
            <a:r>
              <a:rPr lang="en-US" sz="1400" dirty="0" smtClean="0"/>
              <a:t>cables</a:t>
            </a:r>
          </a:p>
          <a:p>
            <a:pPr marL="285750" indent="-285750">
              <a:spcAft>
                <a:spcPts val="400"/>
              </a:spcAft>
              <a:buFont typeface="Arial" charset="0"/>
              <a:buChar char="•"/>
            </a:pPr>
            <a:r>
              <a:rPr lang="en-US" sz="1400" dirty="0"/>
              <a:t>Only device to offer single-board construction</a:t>
            </a:r>
            <a:endParaRPr lang="en-US" sz="1400" dirty="0" smtClean="0"/>
          </a:p>
        </p:txBody>
      </p:sp>
      <p:sp>
        <p:nvSpPr>
          <p:cNvPr id="24" name="TextBox 23"/>
          <p:cNvSpPr txBox="1"/>
          <p:nvPr/>
        </p:nvSpPr>
        <p:spPr>
          <a:xfrm>
            <a:off x="5929250" y="3199526"/>
            <a:ext cx="2650168" cy="2400657"/>
          </a:xfrm>
          <a:prstGeom prst="rect">
            <a:avLst/>
          </a:prstGeom>
          <a:noFill/>
          <a:ln>
            <a:noFill/>
          </a:ln>
        </p:spPr>
        <p:txBody>
          <a:bodyPr wrap="square" rtlCol="0" anchor="t" anchorCtr="0">
            <a:spAutoFit/>
          </a:bodyPr>
          <a:lstStyle/>
          <a:p>
            <a:pPr marL="285750" indent="-285750">
              <a:spcAft>
                <a:spcPts val="400"/>
              </a:spcAft>
              <a:buFont typeface="Arial" charset="0"/>
              <a:buChar char="•"/>
            </a:pPr>
            <a:r>
              <a:rPr lang="en-US" sz="1400" dirty="0" smtClean="0"/>
              <a:t>Only </a:t>
            </a:r>
            <a:r>
              <a:rPr lang="en-US" sz="1400" dirty="0"/>
              <a:t>device to offer a battery charge gauge</a:t>
            </a:r>
          </a:p>
          <a:p>
            <a:pPr marL="285750" indent="-285750">
              <a:spcAft>
                <a:spcPts val="400"/>
              </a:spcAft>
              <a:buFont typeface="Arial" charset="0"/>
              <a:buChar char="•"/>
            </a:pPr>
            <a:r>
              <a:rPr lang="en-US" sz="1400" dirty="0" smtClean="0"/>
              <a:t>Only </a:t>
            </a:r>
            <a:r>
              <a:rPr lang="en-US" sz="1400" dirty="0"/>
              <a:t>device to offer a Bluetooth status </a:t>
            </a:r>
            <a:r>
              <a:rPr lang="en-US" sz="1400" dirty="0" smtClean="0"/>
              <a:t>LED</a:t>
            </a:r>
          </a:p>
          <a:p>
            <a:pPr marL="285750" indent="-285750">
              <a:spcAft>
                <a:spcPts val="400"/>
              </a:spcAft>
              <a:buFont typeface="Arial" charset="0"/>
              <a:buChar char="•"/>
            </a:pPr>
            <a:r>
              <a:rPr lang="en-US" sz="1400" dirty="0"/>
              <a:t>Only device to offer three mix and match feedback modes: vibration, red/green LEDs, loud </a:t>
            </a:r>
            <a:r>
              <a:rPr lang="en-US" sz="1400" dirty="0" smtClean="0"/>
              <a:t>beep</a:t>
            </a:r>
          </a:p>
          <a:p>
            <a:pPr marL="285750" indent="-285750">
              <a:spcAft>
                <a:spcPts val="400"/>
              </a:spcAft>
              <a:buFont typeface="Arial" charset="0"/>
              <a:buChar char="•"/>
            </a:pPr>
            <a:r>
              <a:rPr lang="en-US" sz="1400" dirty="0" smtClean="0"/>
              <a:t>Capture </a:t>
            </a:r>
            <a:r>
              <a:rPr lang="en-US" sz="1400" dirty="0"/>
              <a:t>up to 20 barcodes — simultaneously</a:t>
            </a:r>
            <a:endParaRPr lang="en-US" sz="1400" dirty="0" smtClean="0"/>
          </a:p>
        </p:txBody>
      </p:sp>
      <p:sp>
        <p:nvSpPr>
          <p:cNvPr id="25" name="TextBox 24"/>
          <p:cNvSpPr txBox="1"/>
          <p:nvPr/>
        </p:nvSpPr>
        <p:spPr>
          <a:xfrm>
            <a:off x="8768413" y="3199526"/>
            <a:ext cx="2669543" cy="1220847"/>
          </a:xfrm>
          <a:prstGeom prst="rect">
            <a:avLst/>
          </a:prstGeom>
          <a:noFill/>
          <a:ln>
            <a:noFill/>
          </a:ln>
        </p:spPr>
        <p:txBody>
          <a:bodyPr wrap="square" rtlCol="0" anchor="t" anchorCtr="0">
            <a:spAutoFit/>
          </a:bodyPr>
          <a:lstStyle/>
          <a:p>
            <a:pPr marL="285750" indent="-285750">
              <a:spcAft>
                <a:spcPts val="400"/>
              </a:spcAft>
              <a:buFont typeface="Arial" charset="0"/>
              <a:buChar char="•"/>
            </a:pPr>
            <a:r>
              <a:rPr lang="en-US" sz="1400" dirty="0" smtClean="0"/>
              <a:t>Detailed </a:t>
            </a:r>
            <a:r>
              <a:rPr lang="en-US" sz="1400" dirty="0"/>
              <a:t>battery metrics for superior battery management</a:t>
            </a:r>
          </a:p>
          <a:p>
            <a:pPr marL="285750" indent="-285750">
              <a:spcAft>
                <a:spcPts val="400"/>
              </a:spcAft>
              <a:buFont typeface="Arial" charset="0"/>
              <a:buChar char="•"/>
            </a:pPr>
            <a:r>
              <a:rPr lang="en-US" sz="1400" dirty="0" smtClean="0"/>
              <a:t>Industry-best </a:t>
            </a:r>
            <a:r>
              <a:rPr lang="en-US" sz="1400" dirty="0"/>
              <a:t>free management tools</a:t>
            </a:r>
            <a:endParaRPr lang="en-US" sz="1400" dirty="0" smtClean="0"/>
          </a:p>
        </p:txBody>
      </p:sp>
      <p:sp>
        <p:nvSpPr>
          <p:cNvPr id="26" name="Title 1"/>
          <p:cNvSpPr>
            <a:spLocks noGrp="1"/>
          </p:cNvSpPr>
          <p:nvPr>
            <p:ph type="title"/>
          </p:nvPr>
        </p:nvSpPr>
        <p:spPr>
          <a:xfrm>
            <a:off x="358973" y="994858"/>
            <a:ext cx="9121911" cy="1901178"/>
          </a:xfrm>
          <a:prstGeom prst="rect">
            <a:avLst/>
          </a:prstGeom>
        </p:spPr>
        <p:txBody>
          <a:bodyPr>
            <a:noAutofit/>
          </a:bodyPr>
          <a:lstStyle/>
          <a:p>
            <a:pPr>
              <a:lnSpc>
                <a:spcPts val="3700"/>
              </a:lnSpc>
            </a:pPr>
            <a:r>
              <a:rPr lang="en-US" altLang="en-US" sz="5000" spc="-150" dirty="0" smtClean="0">
                <a:solidFill>
                  <a:schemeClr val="tx1"/>
                </a:solidFill>
                <a:latin typeface="Arial Black" charset="0"/>
                <a:ea typeface="MS PGothic" charset="-128"/>
              </a:rPr>
              <a:t>TOP ADVANTAGES</a:t>
            </a:r>
            <a:r>
              <a:rPr lang="en-US" altLang="en-US" sz="5000" spc="-150" dirty="0">
                <a:solidFill>
                  <a:schemeClr val="accent3"/>
                </a:solidFill>
                <a:latin typeface="Arial Black" charset="0"/>
                <a:ea typeface="MS PGothic" charset="-128"/>
              </a:rPr>
              <a:t/>
            </a:r>
            <a:br>
              <a:rPr lang="en-US" altLang="en-US" sz="5000" spc="-150" dirty="0">
                <a:solidFill>
                  <a:schemeClr val="accent3"/>
                </a:solidFill>
                <a:latin typeface="Arial Black" charset="0"/>
                <a:ea typeface="MS PGothic" charset="-128"/>
              </a:rPr>
            </a:br>
            <a:r>
              <a:rPr lang="en-US" altLang="en-US" sz="4000" cap="all" dirty="0" smtClean="0">
                <a:solidFill>
                  <a:srgbClr val="007CB0"/>
                </a:solidFill>
                <a:latin typeface="Arial" charset="0"/>
                <a:ea typeface="MS PGothic" charset="-128"/>
              </a:rPr>
              <a:t>FOR THE DS3608-HP/ DS3678-HP</a:t>
            </a:r>
            <a:endParaRPr lang="en-US" altLang="en-US" sz="4000" cap="all" dirty="0">
              <a:solidFill>
                <a:srgbClr val="007CB0"/>
              </a:solidFill>
              <a:latin typeface="Arial" charset="0"/>
              <a:ea typeface="MS PGothic" charset="-128"/>
            </a:endParaRPr>
          </a:p>
        </p:txBody>
      </p:sp>
    </p:spTree>
    <p:extLst>
      <p:ext uri="{BB962C8B-B14F-4D97-AF65-F5344CB8AC3E}">
        <p14:creationId xmlns:p14="http://schemas.microsoft.com/office/powerpoint/2010/main" val="8344491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bk object 16"/>
          <p:cNvSpPr/>
          <p:nvPr/>
        </p:nvSpPr>
        <p:spPr>
          <a:xfrm>
            <a:off x="252" y="651770"/>
            <a:ext cx="12188573" cy="6221380"/>
          </a:xfrm>
          <a:prstGeom prst="rect">
            <a:avLst/>
          </a:prstGeom>
          <a:blipFill>
            <a:blip r:embed="rId2" cstate="print"/>
            <a:stretch>
              <a:fillRect/>
            </a:stretch>
          </a:blipFill>
        </p:spPr>
        <p:txBody>
          <a:bodyPr wrap="square" lIns="0" tIns="0" rIns="0" bIns="0" rtlCol="0"/>
          <a:lstStyle/>
          <a:p>
            <a:r>
              <a:rPr lang="en-US" sz="1799" dirty="0"/>
              <a:t> </a:t>
            </a:r>
            <a:endParaRPr sz="1799" dirty="0"/>
          </a:p>
        </p:txBody>
      </p:sp>
      <p:sp>
        <p:nvSpPr>
          <p:cNvPr id="5" name="Slide Number Placeholder 4"/>
          <p:cNvSpPr txBox="1">
            <a:spLocks/>
          </p:cNvSpPr>
          <p:nvPr/>
        </p:nvSpPr>
        <p:spPr bwMode="auto">
          <a:xfrm>
            <a:off x="11832825" y="6485730"/>
            <a:ext cx="352241"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BFBFBF"/>
                </a:solidFill>
                <a:ea typeface="Avenir Roman" charset="0"/>
                <a:cs typeface="Avenir Roman" charset="0"/>
              </a:rPr>
              <a:pPr algn="ctr" eaLnBrk="1" hangingPunct="1"/>
              <a:t>45</a:t>
            </a:fld>
            <a:endParaRPr lang="en-US" altLang="en-US" sz="800" dirty="0">
              <a:solidFill>
                <a:srgbClr val="BFBFBF"/>
              </a:solidFill>
              <a:ea typeface="Avenir Roman" charset="0"/>
              <a:cs typeface="Avenir Roman" charset="0"/>
            </a:endParaRPr>
          </a:p>
        </p:txBody>
      </p:sp>
      <p:sp>
        <p:nvSpPr>
          <p:cNvPr id="11" name="TextBox 10"/>
          <p:cNvSpPr txBox="1"/>
          <p:nvPr/>
        </p:nvSpPr>
        <p:spPr>
          <a:xfrm>
            <a:off x="195005" y="2269440"/>
            <a:ext cx="2675195" cy="649558"/>
          </a:xfrm>
          <a:prstGeom prst="rect">
            <a:avLst/>
          </a:prstGeom>
          <a:solidFill>
            <a:schemeClr val="accent6"/>
          </a:solidFill>
          <a:ln>
            <a:noFill/>
          </a:ln>
        </p:spPr>
        <p:txBody>
          <a:bodyPr wrap="square" lIns="182832" tIns="182832" rIns="182832" bIns="228540" rtlCol="0" anchor="ctr" anchorCtr="1">
            <a:noAutofit/>
          </a:bodyPr>
          <a:lstStyle/>
          <a:p>
            <a:pPr algn="ctr">
              <a:lnSpc>
                <a:spcPts val="2319"/>
              </a:lnSpc>
              <a:spcAft>
                <a:spcPts val="900"/>
              </a:spcAft>
              <a:defRPr/>
            </a:pPr>
            <a:r>
              <a:rPr lang="en-US" altLang="en-US" sz="1600" b="1" dirty="0" smtClean="0">
                <a:latin typeface="Arial" pitchFamily="34" charset="0"/>
                <a:cs typeface="Arial" pitchFamily="34" charset="0"/>
              </a:rPr>
              <a:t>UNMATCHED DEVICE PERFORMANCE</a:t>
            </a:r>
            <a:endParaRPr lang="en-US" altLang="en-US" sz="1600" b="1" dirty="0">
              <a:latin typeface="Arial" pitchFamily="34" charset="0"/>
              <a:cs typeface="Arial" pitchFamily="34" charset="0"/>
            </a:endParaRPr>
          </a:p>
        </p:txBody>
      </p:sp>
      <p:sp>
        <p:nvSpPr>
          <p:cNvPr id="18" name="Slide Number Placeholder 4"/>
          <p:cNvSpPr txBox="1">
            <a:spLocks/>
          </p:cNvSpPr>
          <p:nvPr/>
        </p:nvSpPr>
        <p:spPr bwMode="auto">
          <a:xfrm>
            <a:off x="11811662" y="6484933"/>
            <a:ext cx="352241" cy="36493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898989"/>
                </a:solidFill>
                <a:ea typeface="Avenir Roman" charset="0"/>
                <a:cs typeface="Avenir Roman" charset="0"/>
              </a:rPr>
              <a:pPr algn="ctr" eaLnBrk="1" hangingPunct="1"/>
              <a:t>45</a:t>
            </a:fld>
            <a:endParaRPr lang="en-US" altLang="en-US" sz="800" dirty="0">
              <a:solidFill>
                <a:srgbClr val="898989"/>
              </a:solidFill>
              <a:ea typeface="Avenir Roman" charset="0"/>
              <a:cs typeface="Avenir Roman" charset="0"/>
            </a:endParaRPr>
          </a:p>
        </p:txBody>
      </p:sp>
      <p:sp>
        <p:nvSpPr>
          <p:cNvPr id="20" name="TextBox 19"/>
          <p:cNvSpPr txBox="1"/>
          <p:nvPr/>
        </p:nvSpPr>
        <p:spPr>
          <a:xfrm>
            <a:off x="3034168" y="2256676"/>
            <a:ext cx="2675195" cy="662322"/>
          </a:xfrm>
          <a:prstGeom prst="rect">
            <a:avLst/>
          </a:prstGeom>
          <a:solidFill>
            <a:schemeClr val="accent6"/>
          </a:solidFill>
          <a:ln>
            <a:noFill/>
          </a:ln>
        </p:spPr>
        <p:txBody>
          <a:bodyPr wrap="square" lIns="182832" tIns="182832" rIns="182832" bIns="228540" rtlCol="0" anchor="ctr" anchorCtr="1">
            <a:noAutofit/>
          </a:bodyPr>
          <a:lstStyle/>
          <a:p>
            <a:pPr algn="ctr">
              <a:lnSpc>
                <a:spcPts val="2319"/>
              </a:lnSpc>
              <a:spcAft>
                <a:spcPts val="900"/>
              </a:spcAft>
              <a:defRPr/>
            </a:pPr>
            <a:r>
              <a:rPr lang="en-US" altLang="en-US" sz="1600" b="1" smtClean="0">
                <a:latin typeface="Arial" pitchFamily="34" charset="0"/>
                <a:cs typeface="Arial" pitchFamily="34" charset="0"/>
              </a:rPr>
              <a:t>INDUSTRY-LEADING RUGGED DESIGN</a:t>
            </a:r>
            <a:endParaRPr lang="en-US" altLang="en-US" sz="1600" b="1" dirty="0">
              <a:latin typeface="Arial" pitchFamily="34" charset="0"/>
              <a:cs typeface="Arial" pitchFamily="34" charset="0"/>
            </a:endParaRPr>
          </a:p>
        </p:txBody>
      </p:sp>
      <p:sp>
        <p:nvSpPr>
          <p:cNvPr id="21" name="TextBox 20"/>
          <p:cNvSpPr txBox="1"/>
          <p:nvPr/>
        </p:nvSpPr>
        <p:spPr>
          <a:xfrm>
            <a:off x="5904116" y="2256676"/>
            <a:ext cx="2669544" cy="658228"/>
          </a:xfrm>
          <a:prstGeom prst="rect">
            <a:avLst/>
          </a:prstGeom>
          <a:solidFill>
            <a:schemeClr val="accent6"/>
          </a:solidFill>
          <a:ln>
            <a:noFill/>
          </a:ln>
        </p:spPr>
        <p:txBody>
          <a:bodyPr wrap="square" lIns="182832" tIns="182832" rIns="182832" bIns="228540" rtlCol="0" anchor="ctr" anchorCtr="1">
            <a:noAutofit/>
          </a:bodyPr>
          <a:lstStyle/>
          <a:p>
            <a:pPr algn="ctr">
              <a:lnSpc>
                <a:spcPts val="2319"/>
              </a:lnSpc>
              <a:spcAft>
                <a:spcPts val="900"/>
              </a:spcAft>
              <a:defRPr/>
            </a:pPr>
            <a:r>
              <a:rPr lang="en-US" altLang="en-US" sz="1600" b="1" dirty="0" smtClean="0">
                <a:latin typeface="Arial" pitchFamily="34" charset="0"/>
                <a:cs typeface="Arial" pitchFamily="34" charset="0"/>
              </a:rPr>
              <a:t>EASIER FOR WORKERS TO USE</a:t>
            </a:r>
            <a:endParaRPr lang="en-US" altLang="en-US" sz="1600" b="1" dirty="0">
              <a:latin typeface="Arial" pitchFamily="34" charset="0"/>
              <a:cs typeface="Arial" pitchFamily="34" charset="0"/>
            </a:endParaRPr>
          </a:p>
        </p:txBody>
      </p:sp>
      <p:sp>
        <p:nvSpPr>
          <p:cNvPr id="22" name="TextBox 21"/>
          <p:cNvSpPr txBox="1"/>
          <p:nvPr/>
        </p:nvSpPr>
        <p:spPr>
          <a:xfrm>
            <a:off x="8768413" y="2252867"/>
            <a:ext cx="2669543" cy="662037"/>
          </a:xfrm>
          <a:prstGeom prst="rect">
            <a:avLst/>
          </a:prstGeom>
          <a:solidFill>
            <a:schemeClr val="accent6"/>
          </a:solidFill>
          <a:ln>
            <a:noFill/>
          </a:ln>
        </p:spPr>
        <p:txBody>
          <a:bodyPr wrap="square" lIns="182832" tIns="182832" rIns="182832" bIns="228540" rtlCol="0" anchor="ctr" anchorCtr="1">
            <a:noAutofit/>
          </a:bodyPr>
          <a:lstStyle/>
          <a:p>
            <a:pPr algn="ctr">
              <a:lnSpc>
                <a:spcPts val="2319"/>
              </a:lnSpc>
              <a:spcAft>
                <a:spcPts val="900"/>
              </a:spcAft>
              <a:defRPr/>
            </a:pPr>
            <a:r>
              <a:rPr lang="en-US" altLang="en-US" sz="1600" b="1" dirty="0" smtClean="0">
                <a:latin typeface="Arial" pitchFamily="34" charset="0"/>
                <a:cs typeface="Arial" pitchFamily="34" charset="0"/>
              </a:rPr>
              <a:t>EASIER TO MANAGE</a:t>
            </a:r>
            <a:endParaRPr lang="en-US" altLang="en-US" sz="1600" b="1" dirty="0">
              <a:latin typeface="Arial" pitchFamily="34" charset="0"/>
              <a:cs typeface="Arial" pitchFamily="34" charset="0"/>
            </a:endParaRPr>
          </a:p>
        </p:txBody>
      </p:sp>
      <p:sp>
        <p:nvSpPr>
          <p:cNvPr id="2" name="TextBox 1"/>
          <p:cNvSpPr txBox="1"/>
          <p:nvPr/>
        </p:nvSpPr>
        <p:spPr>
          <a:xfrm>
            <a:off x="176931" y="3148642"/>
            <a:ext cx="2675195" cy="3375283"/>
          </a:xfrm>
          <a:prstGeom prst="rect">
            <a:avLst/>
          </a:prstGeom>
          <a:noFill/>
          <a:ln>
            <a:noFill/>
          </a:ln>
        </p:spPr>
        <p:txBody>
          <a:bodyPr wrap="square" rtlCol="0" anchor="ctr" anchorCtr="1">
            <a:spAutoFit/>
          </a:bodyPr>
          <a:lstStyle/>
          <a:p>
            <a:pPr marL="285750" indent="-285750">
              <a:buFont typeface="Arial" charset="0"/>
              <a:buChar char="•"/>
            </a:pPr>
            <a:r>
              <a:rPr lang="en-US" sz="1400" dirty="0" smtClean="0"/>
              <a:t>Unparalleled scanning performance on 1D/2D</a:t>
            </a:r>
          </a:p>
          <a:p>
            <a:pPr marL="285750" indent="-285750">
              <a:buFont typeface="Arial" charset="0"/>
              <a:buChar char="•"/>
            </a:pPr>
            <a:r>
              <a:rPr lang="en-US" sz="1400" dirty="0" smtClean="0"/>
              <a:t>Comprehensive </a:t>
            </a:r>
            <a:r>
              <a:rPr lang="en-US" sz="1400" dirty="0"/>
              <a:t>patented features to capture every kind of </a:t>
            </a:r>
            <a:r>
              <a:rPr lang="en-US" sz="1400" dirty="0" smtClean="0"/>
              <a:t>mark</a:t>
            </a:r>
          </a:p>
          <a:p>
            <a:pPr marL="285750" indent="-285750">
              <a:buFont typeface="Arial" charset="0"/>
              <a:buChar char="•"/>
            </a:pPr>
            <a:r>
              <a:rPr lang="en-US" sz="1400" dirty="0" smtClean="0"/>
              <a:t>Only </a:t>
            </a:r>
            <a:r>
              <a:rPr lang="en-US" sz="1400" dirty="0"/>
              <a:t>device to offer an advanced illumination system for </a:t>
            </a:r>
            <a:r>
              <a:rPr lang="en-US" sz="1400" dirty="0" smtClean="0"/>
              <a:t>DPM</a:t>
            </a:r>
          </a:p>
          <a:p>
            <a:pPr marL="285750" indent="-285750">
              <a:buFont typeface="Arial" charset="0"/>
              <a:buChar char="•"/>
            </a:pPr>
            <a:r>
              <a:rPr lang="en-US" sz="1400" dirty="0" smtClean="0"/>
              <a:t>Only </a:t>
            </a:r>
            <a:r>
              <a:rPr lang="en-US" sz="1400" dirty="0"/>
              <a:t>device to offer Bluetooth 4.0</a:t>
            </a:r>
          </a:p>
          <a:p>
            <a:pPr marL="285750" indent="-285750">
              <a:spcAft>
                <a:spcPts val="400"/>
              </a:spcAft>
              <a:buFont typeface="Arial" charset="0"/>
              <a:buChar char="•"/>
            </a:pPr>
            <a:r>
              <a:rPr lang="en-US" sz="1400" dirty="0" smtClean="0"/>
              <a:t>Only </a:t>
            </a:r>
            <a:r>
              <a:rPr lang="en-US" sz="1400" dirty="0"/>
              <a:t>device to offer Wi-Fi Friendly Mode</a:t>
            </a:r>
          </a:p>
          <a:p>
            <a:pPr marL="285750" indent="-285750">
              <a:spcAft>
                <a:spcPts val="400"/>
              </a:spcAft>
              <a:buFont typeface="Arial" charset="0"/>
              <a:buChar char="•"/>
            </a:pPr>
            <a:r>
              <a:rPr lang="en-US" sz="1400" dirty="0" smtClean="0"/>
              <a:t>Over </a:t>
            </a:r>
            <a:r>
              <a:rPr lang="en-US" sz="1400" b="1" dirty="0" smtClean="0"/>
              <a:t>three times </a:t>
            </a:r>
            <a:r>
              <a:rPr lang="en-US" sz="1400" dirty="0" smtClean="0"/>
              <a:t>the scans per charge — 100,000+ scans </a:t>
            </a:r>
            <a:r>
              <a:rPr lang="en-US" sz="1400" dirty="0"/>
              <a:t>per charge</a:t>
            </a:r>
            <a:endParaRPr lang="en-US" dirty="0" smtClean="0"/>
          </a:p>
        </p:txBody>
      </p:sp>
      <p:sp>
        <p:nvSpPr>
          <p:cNvPr id="23" name="TextBox 22"/>
          <p:cNvSpPr txBox="1"/>
          <p:nvPr/>
        </p:nvSpPr>
        <p:spPr>
          <a:xfrm>
            <a:off x="3000546" y="3144244"/>
            <a:ext cx="2708817" cy="2667397"/>
          </a:xfrm>
          <a:prstGeom prst="rect">
            <a:avLst/>
          </a:prstGeom>
          <a:noFill/>
          <a:ln>
            <a:noFill/>
          </a:ln>
        </p:spPr>
        <p:txBody>
          <a:bodyPr wrap="square" rtlCol="0" anchor="ctr" anchorCtr="1">
            <a:spAutoFit/>
          </a:bodyPr>
          <a:lstStyle/>
          <a:p>
            <a:pPr marL="285750" indent="-285750">
              <a:spcAft>
                <a:spcPts val="400"/>
              </a:spcAft>
              <a:buFont typeface="Arial" charset="0"/>
              <a:buChar char="•"/>
            </a:pPr>
            <a:r>
              <a:rPr lang="en-US" sz="1400" dirty="0" smtClean="0"/>
              <a:t>Only </a:t>
            </a:r>
            <a:r>
              <a:rPr lang="en-US" sz="1400" dirty="0"/>
              <a:t>device to offer an </a:t>
            </a:r>
            <a:r>
              <a:rPr lang="en-US" sz="1400" dirty="0" smtClean="0"/>
              <a:t/>
            </a:r>
            <a:br>
              <a:rPr lang="en-US" sz="1400" dirty="0" smtClean="0"/>
            </a:br>
            <a:r>
              <a:rPr lang="en-US" sz="1400" dirty="0" smtClean="0"/>
              <a:t>8 </a:t>
            </a:r>
            <a:r>
              <a:rPr lang="en-US" sz="1400" dirty="0"/>
              <a:t>ft./2.4 m drop spec</a:t>
            </a:r>
          </a:p>
          <a:p>
            <a:pPr marL="285750" indent="-285750">
              <a:spcAft>
                <a:spcPts val="400"/>
              </a:spcAft>
              <a:buFont typeface="Arial" charset="0"/>
              <a:buChar char="•"/>
            </a:pPr>
            <a:r>
              <a:rPr lang="en-US" sz="1400" dirty="0" smtClean="0"/>
              <a:t>Only </a:t>
            </a:r>
            <a:r>
              <a:rPr lang="en-US" sz="1400" dirty="0"/>
              <a:t>device to offer a double sealing rating: </a:t>
            </a:r>
            <a:r>
              <a:rPr lang="en-US" sz="1400" dirty="0" smtClean="0"/>
              <a:t/>
            </a:r>
            <a:br>
              <a:rPr lang="en-US" sz="1400" dirty="0" smtClean="0"/>
            </a:br>
            <a:r>
              <a:rPr lang="en-US" sz="1400" dirty="0" smtClean="0"/>
              <a:t>IP65 </a:t>
            </a:r>
            <a:r>
              <a:rPr lang="en-US" sz="1400" dirty="0"/>
              <a:t>and IP67</a:t>
            </a:r>
          </a:p>
          <a:p>
            <a:pPr marL="285750" indent="-285750">
              <a:spcAft>
                <a:spcPts val="400"/>
              </a:spcAft>
              <a:buFont typeface="Arial" charset="0"/>
              <a:buChar char="•"/>
            </a:pPr>
            <a:r>
              <a:rPr lang="en-US" sz="1400" dirty="0" smtClean="0"/>
              <a:t>Only </a:t>
            </a:r>
            <a:r>
              <a:rPr lang="en-US" sz="1400" dirty="0"/>
              <a:t>device with a </a:t>
            </a:r>
            <a:r>
              <a:rPr lang="en-US" sz="1400" dirty="0" smtClean="0"/>
              <a:t/>
            </a:r>
            <a:br>
              <a:rPr lang="en-US" sz="1400" dirty="0" smtClean="0"/>
            </a:br>
            <a:r>
              <a:rPr lang="en-US" sz="1400" dirty="0" smtClean="0"/>
              <a:t>rugged </a:t>
            </a:r>
            <a:r>
              <a:rPr lang="en-US" sz="1400" dirty="0"/>
              <a:t>cradle</a:t>
            </a:r>
          </a:p>
          <a:p>
            <a:pPr marL="285750" indent="-285750">
              <a:spcAft>
                <a:spcPts val="400"/>
              </a:spcAft>
              <a:buFont typeface="Arial" charset="0"/>
              <a:buChar char="•"/>
            </a:pPr>
            <a:r>
              <a:rPr lang="en-US" sz="1400" dirty="0" smtClean="0"/>
              <a:t>Only </a:t>
            </a:r>
            <a:r>
              <a:rPr lang="en-US" sz="1400" dirty="0"/>
              <a:t>device with freezer compliant </a:t>
            </a:r>
            <a:r>
              <a:rPr lang="en-US" sz="1400" dirty="0" smtClean="0"/>
              <a:t>cables</a:t>
            </a:r>
          </a:p>
          <a:p>
            <a:pPr marL="285750" indent="-285750">
              <a:spcAft>
                <a:spcPts val="400"/>
              </a:spcAft>
              <a:buFont typeface="Arial" charset="0"/>
              <a:buChar char="•"/>
            </a:pPr>
            <a:r>
              <a:rPr lang="en-US" sz="1400" dirty="0"/>
              <a:t>Only device to offer single-board construction</a:t>
            </a:r>
            <a:endParaRPr lang="en-US" sz="1400" dirty="0" smtClean="0"/>
          </a:p>
        </p:txBody>
      </p:sp>
      <p:sp>
        <p:nvSpPr>
          <p:cNvPr id="24" name="TextBox 23"/>
          <p:cNvSpPr txBox="1"/>
          <p:nvPr/>
        </p:nvSpPr>
        <p:spPr>
          <a:xfrm>
            <a:off x="5929250" y="3199526"/>
            <a:ext cx="2650168" cy="2400657"/>
          </a:xfrm>
          <a:prstGeom prst="rect">
            <a:avLst/>
          </a:prstGeom>
          <a:noFill/>
          <a:ln>
            <a:noFill/>
          </a:ln>
        </p:spPr>
        <p:txBody>
          <a:bodyPr wrap="square" rtlCol="0" anchor="t" anchorCtr="0">
            <a:spAutoFit/>
          </a:bodyPr>
          <a:lstStyle/>
          <a:p>
            <a:pPr marL="285750" indent="-285750">
              <a:spcAft>
                <a:spcPts val="400"/>
              </a:spcAft>
              <a:buFont typeface="Arial" charset="0"/>
              <a:buChar char="•"/>
            </a:pPr>
            <a:r>
              <a:rPr lang="en-US" sz="1400" dirty="0" smtClean="0"/>
              <a:t>Only </a:t>
            </a:r>
            <a:r>
              <a:rPr lang="en-US" sz="1400" dirty="0"/>
              <a:t>device to offer a battery charge gauge</a:t>
            </a:r>
          </a:p>
          <a:p>
            <a:pPr marL="285750" indent="-285750">
              <a:spcAft>
                <a:spcPts val="400"/>
              </a:spcAft>
              <a:buFont typeface="Arial" charset="0"/>
              <a:buChar char="•"/>
            </a:pPr>
            <a:r>
              <a:rPr lang="en-US" sz="1400" dirty="0" smtClean="0"/>
              <a:t>Only </a:t>
            </a:r>
            <a:r>
              <a:rPr lang="en-US" sz="1400" dirty="0"/>
              <a:t>device to offer a Bluetooth status </a:t>
            </a:r>
            <a:r>
              <a:rPr lang="en-US" sz="1400" dirty="0" smtClean="0"/>
              <a:t>LED</a:t>
            </a:r>
          </a:p>
          <a:p>
            <a:pPr marL="285750" indent="-285750">
              <a:spcAft>
                <a:spcPts val="400"/>
              </a:spcAft>
              <a:buFont typeface="Arial" charset="0"/>
              <a:buChar char="•"/>
            </a:pPr>
            <a:r>
              <a:rPr lang="en-US" sz="1400" dirty="0"/>
              <a:t>Only device to offer three mix and match feedback modes: vibration, red/green LEDs, loud </a:t>
            </a:r>
            <a:r>
              <a:rPr lang="en-US" sz="1400" dirty="0" smtClean="0"/>
              <a:t>beep</a:t>
            </a:r>
            <a:endParaRPr lang="en-US" sz="1400" dirty="0"/>
          </a:p>
          <a:p>
            <a:pPr marL="285750" indent="-285750">
              <a:spcAft>
                <a:spcPts val="400"/>
              </a:spcAft>
              <a:buFont typeface="Arial" charset="0"/>
              <a:buChar char="•"/>
            </a:pPr>
            <a:r>
              <a:rPr lang="en-US" sz="1400" dirty="0" smtClean="0"/>
              <a:t>Capture </a:t>
            </a:r>
            <a:r>
              <a:rPr lang="en-US" sz="1400" dirty="0"/>
              <a:t>up to 20 barcodes — simultaneously</a:t>
            </a:r>
            <a:endParaRPr lang="en-US" sz="1400" dirty="0" smtClean="0"/>
          </a:p>
        </p:txBody>
      </p:sp>
      <p:sp>
        <p:nvSpPr>
          <p:cNvPr id="25" name="TextBox 24"/>
          <p:cNvSpPr txBox="1"/>
          <p:nvPr/>
        </p:nvSpPr>
        <p:spPr>
          <a:xfrm>
            <a:off x="8768413" y="3199526"/>
            <a:ext cx="2669543" cy="1220847"/>
          </a:xfrm>
          <a:prstGeom prst="rect">
            <a:avLst/>
          </a:prstGeom>
          <a:noFill/>
          <a:ln>
            <a:noFill/>
          </a:ln>
        </p:spPr>
        <p:txBody>
          <a:bodyPr wrap="square" rtlCol="0" anchor="t" anchorCtr="0">
            <a:spAutoFit/>
          </a:bodyPr>
          <a:lstStyle/>
          <a:p>
            <a:pPr marL="285750" indent="-285750">
              <a:spcAft>
                <a:spcPts val="400"/>
              </a:spcAft>
              <a:buFont typeface="Arial" charset="0"/>
              <a:buChar char="•"/>
            </a:pPr>
            <a:r>
              <a:rPr lang="en-US" sz="1400" dirty="0" smtClean="0"/>
              <a:t>Detailed </a:t>
            </a:r>
            <a:r>
              <a:rPr lang="en-US" sz="1400" dirty="0"/>
              <a:t>battery metrics for superior battery management</a:t>
            </a:r>
          </a:p>
          <a:p>
            <a:pPr marL="285750" indent="-285750">
              <a:spcAft>
                <a:spcPts val="400"/>
              </a:spcAft>
              <a:buFont typeface="Arial" charset="0"/>
              <a:buChar char="•"/>
            </a:pPr>
            <a:r>
              <a:rPr lang="en-US" sz="1400" dirty="0" smtClean="0"/>
              <a:t>Industry-best </a:t>
            </a:r>
            <a:r>
              <a:rPr lang="en-US" sz="1400" dirty="0"/>
              <a:t>free management tools</a:t>
            </a:r>
            <a:endParaRPr lang="en-US" sz="1400" dirty="0" smtClean="0"/>
          </a:p>
        </p:txBody>
      </p:sp>
      <p:sp>
        <p:nvSpPr>
          <p:cNvPr id="26" name="Title 1"/>
          <p:cNvSpPr>
            <a:spLocks noGrp="1"/>
          </p:cNvSpPr>
          <p:nvPr>
            <p:ph type="title"/>
          </p:nvPr>
        </p:nvSpPr>
        <p:spPr>
          <a:xfrm>
            <a:off x="358973" y="994858"/>
            <a:ext cx="9121911" cy="1901178"/>
          </a:xfrm>
          <a:prstGeom prst="rect">
            <a:avLst/>
          </a:prstGeom>
        </p:spPr>
        <p:txBody>
          <a:bodyPr>
            <a:noAutofit/>
          </a:bodyPr>
          <a:lstStyle/>
          <a:p>
            <a:pPr>
              <a:lnSpc>
                <a:spcPts val="3700"/>
              </a:lnSpc>
            </a:pPr>
            <a:r>
              <a:rPr lang="en-US" altLang="en-US" sz="5000" spc="-150" dirty="0" smtClean="0">
                <a:solidFill>
                  <a:schemeClr val="tx1"/>
                </a:solidFill>
                <a:latin typeface="Arial Black" charset="0"/>
                <a:ea typeface="MS PGothic" charset="-128"/>
              </a:rPr>
              <a:t>TOP ADVANTAGES</a:t>
            </a:r>
            <a:r>
              <a:rPr lang="en-US" altLang="en-US" sz="5000" spc="-150" dirty="0">
                <a:solidFill>
                  <a:schemeClr val="accent3"/>
                </a:solidFill>
                <a:latin typeface="Arial Black" charset="0"/>
                <a:ea typeface="MS PGothic" charset="-128"/>
              </a:rPr>
              <a:t/>
            </a:r>
            <a:br>
              <a:rPr lang="en-US" altLang="en-US" sz="5000" spc="-150" dirty="0">
                <a:solidFill>
                  <a:schemeClr val="accent3"/>
                </a:solidFill>
                <a:latin typeface="Arial Black" charset="0"/>
                <a:ea typeface="MS PGothic" charset="-128"/>
              </a:rPr>
            </a:br>
            <a:r>
              <a:rPr lang="en-US" altLang="en-US" sz="4000" cap="all" dirty="0" smtClean="0">
                <a:solidFill>
                  <a:srgbClr val="007CB0"/>
                </a:solidFill>
                <a:latin typeface="Arial" charset="0"/>
                <a:ea typeface="MS PGothic" charset="-128"/>
              </a:rPr>
              <a:t>FOR THE DS3608-DP/ DS3678-DP</a:t>
            </a:r>
            <a:endParaRPr lang="en-US" altLang="en-US" sz="4000" cap="all" dirty="0">
              <a:solidFill>
                <a:srgbClr val="007CB0"/>
              </a:solidFill>
              <a:latin typeface="Arial" charset="0"/>
              <a:ea typeface="MS PGothic" charset="-128"/>
            </a:endParaRPr>
          </a:p>
        </p:txBody>
      </p:sp>
    </p:spTree>
    <p:extLst>
      <p:ext uri="{BB962C8B-B14F-4D97-AF65-F5344CB8AC3E}">
        <p14:creationId xmlns:p14="http://schemas.microsoft.com/office/powerpoint/2010/main" val="8501968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bk object 16"/>
          <p:cNvSpPr/>
          <p:nvPr/>
        </p:nvSpPr>
        <p:spPr>
          <a:xfrm>
            <a:off x="252" y="651770"/>
            <a:ext cx="12188573" cy="6221380"/>
          </a:xfrm>
          <a:prstGeom prst="rect">
            <a:avLst/>
          </a:prstGeom>
          <a:blipFill>
            <a:blip r:embed="rId2" cstate="print"/>
            <a:stretch>
              <a:fillRect/>
            </a:stretch>
          </a:blipFill>
        </p:spPr>
        <p:txBody>
          <a:bodyPr wrap="square" lIns="0" tIns="0" rIns="0" bIns="0" rtlCol="0"/>
          <a:lstStyle/>
          <a:p>
            <a:r>
              <a:rPr lang="en-US" sz="1799" dirty="0"/>
              <a:t> </a:t>
            </a:r>
            <a:endParaRPr sz="1799" dirty="0"/>
          </a:p>
        </p:txBody>
      </p:sp>
      <p:sp>
        <p:nvSpPr>
          <p:cNvPr id="5" name="Slide Number Placeholder 4"/>
          <p:cNvSpPr txBox="1">
            <a:spLocks/>
          </p:cNvSpPr>
          <p:nvPr/>
        </p:nvSpPr>
        <p:spPr bwMode="auto">
          <a:xfrm>
            <a:off x="11832825" y="6485730"/>
            <a:ext cx="352241"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BFBFBF"/>
                </a:solidFill>
                <a:ea typeface="Avenir Roman" charset="0"/>
                <a:cs typeface="Avenir Roman" charset="0"/>
              </a:rPr>
              <a:pPr algn="ctr" eaLnBrk="1" hangingPunct="1"/>
              <a:t>46</a:t>
            </a:fld>
            <a:endParaRPr lang="en-US" altLang="en-US" sz="800" dirty="0">
              <a:solidFill>
                <a:srgbClr val="BFBFBF"/>
              </a:solidFill>
              <a:ea typeface="Avenir Roman" charset="0"/>
              <a:cs typeface="Avenir Roman" charset="0"/>
            </a:endParaRPr>
          </a:p>
        </p:txBody>
      </p:sp>
      <p:sp>
        <p:nvSpPr>
          <p:cNvPr id="11" name="TextBox 10"/>
          <p:cNvSpPr txBox="1"/>
          <p:nvPr/>
        </p:nvSpPr>
        <p:spPr>
          <a:xfrm>
            <a:off x="195005" y="2269440"/>
            <a:ext cx="2675195" cy="649558"/>
          </a:xfrm>
          <a:prstGeom prst="rect">
            <a:avLst/>
          </a:prstGeom>
          <a:solidFill>
            <a:schemeClr val="accent6"/>
          </a:solidFill>
          <a:ln>
            <a:noFill/>
          </a:ln>
        </p:spPr>
        <p:txBody>
          <a:bodyPr wrap="square" lIns="182832" tIns="182832" rIns="182832" bIns="228540" rtlCol="0" anchor="ctr" anchorCtr="1">
            <a:noAutofit/>
          </a:bodyPr>
          <a:lstStyle/>
          <a:p>
            <a:pPr algn="ctr">
              <a:lnSpc>
                <a:spcPts val="2319"/>
              </a:lnSpc>
              <a:spcAft>
                <a:spcPts val="900"/>
              </a:spcAft>
              <a:defRPr/>
            </a:pPr>
            <a:r>
              <a:rPr lang="en-US" altLang="en-US" sz="1600" b="1" dirty="0" smtClean="0">
                <a:latin typeface="Arial" pitchFamily="34" charset="0"/>
                <a:cs typeface="Arial" pitchFamily="34" charset="0"/>
              </a:rPr>
              <a:t>UNMATCHED DEVICE PERFORMANCE</a:t>
            </a:r>
            <a:endParaRPr lang="en-US" altLang="en-US" sz="1600" b="1" dirty="0">
              <a:latin typeface="Arial" pitchFamily="34" charset="0"/>
              <a:cs typeface="Arial" pitchFamily="34" charset="0"/>
            </a:endParaRPr>
          </a:p>
        </p:txBody>
      </p:sp>
      <p:sp>
        <p:nvSpPr>
          <p:cNvPr id="18" name="Slide Number Placeholder 4"/>
          <p:cNvSpPr txBox="1">
            <a:spLocks/>
          </p:cNvSpPr>
          <p:nvPr/>
        </p:nvSpPr>
        <p:spPr bwMode="auto">
          <a:xfrm>
            <a:off x="11811662" y="6484933"/>
            <a:ext cx="352241" cy="36493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898989"/>
                </a:solidFill>
                <a:ea typeface="Avenir Roman" charset="0"/>
                <a:cs typeface="Avenir Roman" charset="0"/>
              </a:rPr>
              <a:pPr algn="ctr" eaLnBrk="1" hangingPunct="1"/>
              <a:t>46</a:t>
            </a:fld>
            <a:endParaRPr lang="en-US" altLang="en-US" sz="800" dirty="0">
              <a:solidFill>
                <a:srgbClr val="898989"/>
              </a:solidFill>
              <a:ea typeface="Avenir Roman" charset="0"/>
              <a:cs typeface="Avenir Roman" charset="0"/>
            </a:endParaRPr>
          </a:p>
        </p:txBody>
      </p:sp>
      <p:sp>
        <p:nvSpPr>
          <p:cNvPr id="20" name="TextBox 19"/>
          <p:cNvSpPr txBox="1"/>
          <p:nvPr/>
        </p:nvSpPr>
        <p:spPr>
          <a:xfrm>
            <a:off x="3034168" y="2256676"/>
            <a:ext cx="2675195" cy="662322"/>
          </a:xfrm>
          <a:prstGeom prst="rect">
            <a:avLst/>
          </a:prstGeom>
          <a:solidFill>
            <a:schemeClr val="accent6"/>
          </a:solidFill>
          <a:ln>
            <a:noFill/>
          </a:ln>
        </p:spPr>
        <p:txBody>
          <a:bodyPr wrap="square" lIns="182832" tIns="182832" rIns="182832" bIns="228540" rtlCol="0" anchor="ctr" anchorCtr="1">
            <a:noAutofit/>
          </a:bodyPr>
          <a:lstStyle/>
          <a:p>
            <a:pPr algn="ctr">
              <a:lnSpc>
                <a:spcPts val="2319"/>
              </a:lnSpc>
              <a:spcAft>
                <a:spcPts val="900"/>
              </a:spcAft>
              <a:defRPr/>
            </a:pPr>
            <a:r>
              <a:rPr lang="en-US" altLang="en-US" sz="1600" b="1" smtClean="0">
                <a:latin typeface="Arial" pitchFamily="34" charset="0"/>
                <a:cs typeface="Arial" pitchFamily="34" charset="0"/>
              </a:rPr>
              <a:t>INDUSTRY-LEADING RUGGED DESIGN</a:t>
            </a:r>
            <a:endParaRPr lang="en-US" altLang="en-US" sz="1600" b="1" dirty="0">
              <a:latin typeface="Arial" pitchFamily="34" charset="0"/>
              <a:cs typeface="Arial" pitchFamily="34" charset="0"/>
            </a:endParaRPr>
          </a:p>
        </p:txBody>
      </p:sp>
      <p:sp>
        <p:nvSpPr>
          <p:cNvPr id="21" name="TextBox 20"/>
          <p:cNvSpPr txBox="1"/>
          <p:nvPr/>
        </p:nvSpPr>
        <p:spPr>
          <a:xfrm>
            <a:off x="5904116" y="2256676"/>
            <a:ext cx="2669544" cy="658228"/>
          </a:xfrm>
          <a:prstGeom prst="rect">
            <a:avLst/>
          </a:prstGeom>
          <a:solidFill>
            <a:schemeClr val="accent6"/>
          </a:solidFill>
          <a:ln>
            <a:noFill/>
          </a:ln>
        </p:spPr>
        <p:txBody>
          <a:bodyPr wrap="square" lIns="182832" tIns="182832" rIns="182832" bIns="228540" rtlCol="0" anchor="ctr" anchorCtr="1">
            <a:noAutofit/>
          </a:bodyPr>
          <a:lstStyle/>
          <a:p>
            <a:pPr algn="ctr">
              <a:lnSpc>
                <a:spcPts val="2319"/>
              </a:lnSpc>
              <a:spcAft>
                <a:spcPts val="900"/>
              </a:spcAft>
              <a:defRPr/>
            </a:pPr>
            <a:r>
              <a:rPr lang="en-US" altLang="en-US" sz="1600" b="1" dirty="0" smtClean="0">
                <a:latin typeface="Arial" pitchFamily="34" charset="0"/>
                <a:cs typeface="Arial" pitchFamily="34" charset="0"/>
              </a:rPr>
              <a:t>EASIER FOR WORKERS TO USE</a:t>
            </a:r>
            <a:endParaRPr lang="en-US" altLang="en-US" sz="1600" b="1" dirty="0">
              <a:latin typeface="Arial" pitchFamily="34" charset="0"/>
              <a:cs typeface="Arial" pitchFamily="34" charset="0"/>
            </a:endParaRPr>
          </a:p>
        </p:txBody>
      </p:sp>
      <p:sp>
        <p:nvSpPr>
          <p:cNvPr id="22" name="TextBox 21"/>
          <p:cNvSpPr txBox="1"/>
          <p:nvPr/>
        </p:nvSpPr>
        <p:spPr>
          <a:xfrm>
            <a:off x="8768413" y="2252867"/>
            <a:ext cx="2669543" cy="662037"/>
          </a:xfrm>
          <a:prstGeom prst="rect">
            <a:avLst/>
          </a:prstGeom>
          <a:solidFill>
            <a:schemeClr val="accent6"/>
          </a:solidFill>
          <a:ln>
            <a:noFill/>
          </a:ln>
        </p:spPr>
        <p:txBody>
          <a:bodyPr wrap="square" lIns="182832" tIns="182832" rIns="182832" bIns="228540" rtlCol="0" anchor="ctr" anchorCtr="1">
            <a:noAutofit/>
          </a:bodyPr>
          <a:lstStyle/>
          <a:p>
            <a:pPr algn="ctr">
              <a:lnSpc>
                <a:spcPts val="2319"/>
              </a:lnSpc>
              <a:spcAft>
                <a:spcPts val="900"/>
              </a:spcAft>
              <a:defRPr/>
            </a:pPr>
            <a:r>
              <a:rPr lang="en-US" altLang="en-US" sz="1600" b="1" dirty="0" smtClean="0">
                <a:latin typeface="Arial" pitchFamily="34" charset="0"/>
                <a:cs typeface="Arial" pitchFamily="34" charset="0"/>
              </a:rPr>
              <a:t>EASIER TO MANAGE</a:t>
            </a:r>
            <a:endParaRPr lang="en-US" altLang="en-US" sz="1600" b="1" dirty="0">
              <a:latin typeface="Arial" pitchFamily="34" charset="0"/>
              <a:cs typeface="Arial" pitchFamily="34" charset="0"/>
            </a:endParaRPr>
          </a:p>
        </p:txBody>
      </p:sp>
      <p:sp>
        <p:nvSpPr>
          <p:cNvPr id="2" name="TextBox 1"/>
          <p:cNvSpPr txBox="1"/>
          <p:nvPr/>
        </p:nvSpPr>
        <p:spPr>
          <a:xfrm>
            <a:off x="162802" y="3144244"/>
            <a:ext cx="2675195" cy="3159839"/>
          </a:xfrm>
          <a:prstGeom prst="rect">
            <a:avLst/>
          </a:prstGeom>
          <a:noFill/>
          <a:ln>
            <a:noFill/>
          </a:ln>
        </p:spPr>
        <p:txBody>
          <a:bodyPr wrap="square" rtlCol="0" anchor="ctr" anchorCtr="1">
            <a:spAutoFit/>
          </a:bodyPr>
          <a:lstStyle/>
          <a:p>
            <a:pPr marL="285750" indent="-285750">
              <a:buFont typeface="Arial" charset="0"/>
              <a:buChar char="•"/>
            </a:pPr>
            <a:r>
              <a:rPr lang="en-US" sz="1400" dirty="0" smtClean="0"/>
              <a:t>Superior </a:t>
            </a:r>
            <a:r>
              <a:rPr lang="en-US" sz="1400" dirty="0"/>
              <a:t>scanning on any high density 1D/2D </a:t>
            </a:r>
            <a:r>
              <a:rPr lang="en-US" sz="1400" dirty="0" smtClean="0"/>
              <a:t>barcode, including </a:t>
            </a:r>
            <a:r>
              <a:rPr lang="en-US" sz="1400" dirty="0"/>
              <a:t>tiny and dense 3 mil </a:t>
            </a:r>
            <a:r>
              <a:rPr lang="en-US" sz="1400" dirty="0" smtClean="0"/>
              <a:t>codes </a:t>
            </a:r>
          </a:p>
          <a:p>
            <a:pPr marL="285750" indent="-285750">
              <a:buFont typeface="Arial" charset="0"/>
              <a:buChar char="•"/>
            </a:pPr>
            <a:r>
              <a:rPr lang="en-US" sz="1400" dirty="0" smtClean="0"/>
              <a:t>More </a:t>
            </a:r>
            <a:r>
              <a:rPr lang="en-US" sz="1400" dirty="0"/>
              <a:t>than 40% greater range than other devices in its </a:t>
            </a:r>
            <a:r>
              <a:rPr lang="en-US" sz="1400" dirty="0" smtClean="0"/>
              <a:t>class</a:t>
            </a:r>
          </a:p>
          <a:p>
            <a:pPr marL="285750" indent="-285750">
              <a:buFont typeface="Arial" charset="0"/>
              <a:buChar char="•"/>
            </a:pPr>
            <a:r>
              <a:rPr lang="en-US" sz="1400" dirty="0" smtClean="0"/>
              <a:t>Only </a:t>
            </a:r>
            <a:r>
              <a:rPr lang="en-US" sz="1400" dirty="0"/>
              <a:t>device to offer Bluetooth 4.0</a:t>
            </a:r>
          </a:p>
          <a:p>
            <a:pPr marL="285750" indent="-285750">
              <a:spcAft>
                <a:spcPts val="400"/>
              </a:spcAft>
              <a:buFont typeface="Arial" charset="0"/>
              <a:buChar char="•"/>
            </a:pPr>
            <a:r>
              <a:rPr lang="en-US" sz="1400" dirty="0" smtClean="0"/>
              <a:t>Only </a:t>
            </a:r>
            <a:r>
              <a:rPr lang="en-US" sz="1400" dirty="0"/>
              <a:t>device to offer Wi-Fi Friendly Mode</a:t>
            </a:r>
          </a:p>
          <a:p>
            <a:pPr marL="285750" indent="-285750">
              <a:spcAft>
                <a:spcPts val="400"/>
              </a:spcAft>
              <a:buFont typeface="Arial" charset="0"/>
              <a:buChar char="•"/>
            </a:pPr>
            <a:r>
              <a:rPr lang="en-US" sz="1400" dirty="0" smtClean="0"/>
              <a:t>Over </a:t>
            </a:r>
            <a:r>
              <a:rPr lang="en-US" sz="1400" b="1" dirty="0" smtClean="0"/>
              <a:t>three times </a:t>
            </a:r>
            <a:r>
              <a:rPr lang="en-US" sz="1400" dirty="0" smtClean="0"/>
              <a:t>the scans per charge — 100,000+ scans </a:t>
            </a:r>
            <a:r>
              <a:rPr lang="en-US" sz="1400" dirty="0"/>
              <a:t>per charge</a:t>
            </a:r>
            <a:endParaRPr lang="en-US" dirty="0" smtClean="0"/>
          </a:p>
        </p:txBody>
      </p:sp>
      <p:sp>
        <p:nvSpPr>
          <p:cNvPr id="23" name="TextBox 22"/>
          <p:cNvSpPr txBox="1"/>
          <p:nvPr/>
        </p:nvSpPr>
        <p:spPr>
          <a:xfrm>
            <a:off x="3000546" y="3144244"/>
            <a:ext cx="2708817" cy="2667397"/>
          </a:xfrm>
          <a:prstGeom prst="rect">
            <a:avLst/>
          </a:prstGeom>
          <a:noFill/>
          <a:ln>
            <a:noFill/>
          </a:ln>
        </p:spPr>
        <p:txBody>
          <a:bodyPr wrap="square" rtlCol="0" anchor="ctr" anchorCtr="1">
            <a:spAutoFit/>
          </a:bodyPr>
          <a:lstStyle/>
          <a:p>
            <a:pPr marL="285750" indent="-285750">
              <a:spcAft>
                <a:spcPts val="400"/>
              </a:spcAft>
              <a:buFont typeface="Arial" charset="0"/>
              <a:buChar char="•"/>
            </a:pPr>
            <a:r>
              <a:rPr lang="en-US" sz="1400" dirty="0" smtClean="0"/>
              <a:t>Only </a:t>
            </a:r>
            <a:r>
              <a:rPr lang="en-US" sz="1400" dirty="0"/>
              <a:t>device to offer an </a:t>
            </a:r>
            <a:r>
              <a:rPr lang="en-US" sz="1400" dirty="0" smtClean="0"/>
              <a:t/>
            </a:r>
            <a:br>
              <a:rPr lang="en-US" sz="1400" dirty="0" smtClean="0"/>
            </a:br>
            <a:r>
              <a:rPr lang="en-US" sz="1400" dirty="0" smtClean="0"/>
              <a:t>8 </a:t>
            </a:r>
            <a:r>
              <a:rPr lang="en-US" sz="1400" dirty="0"/>
              <a:t>ft./2.4 m drop spec</a:t>
            </a:r>
          </a:p>
          <a:p>
            <a:pPr marL="285750" indent="-285750">
              <a:spcAft>
                <a:spcPts val="400"/>
              </a:spcAft>
              <a:buFont typeface="Arial" charset="0"/>
              <a:buChar char="•"/>
            </a:pPr>
            <a:r>
              <a:rPr lang="en-US" sz="1400" dirty="0" smtClean="0"/>
              <a:t>Only </a:t>
            </a:r>
            <a:r>
              <a:rPr lang="en-US" sz="1400" dirty="0"/>
              <a:t>device to offer a double sealing rating: </a:t>
            </a:r>
            <a:r>
              <a:rPr lang="en-US" sz="1400" dirty="0" smtClean="0"/>
              <a:t/>
            </a:r>
            <a:br>
              <a:rPr lang="en-US" sz="1400" dirty="0" smtClean="0"/>
            </a:br>
            <a:r>
              <a:rPr lang="en-US" sz="1400" dirty="0" smtClean="0"/>
              <a:t>IP65 </a:t>
            </a:r>
            <a:r>
              <a:rPr lang="en-US" sz="1400" dirty="0"/>
              <a:t>and IP67</a:t>
            </a:r>
          </a:p>
          <a:p>
            <a:pPr marL="285750" indent="-285750">
              <a:spcAft>
                <a:spcPts val="400"/>
              </a:spcAft>
              <a:buFont typeface="Arial" charset="0"/>
              <a:buChar char="•"/>
            </a:pPr>
            <a:r>
              <a:rPr lang="en-US" sz="1400" dirty="0" smtClean="0"/>
              <a:t>Only </a:t>
            </a:r>
            <a:r>
              <a:rPr lang="en-US" sz="1400" dirty="0"/>
              <a:t>device with a </a:t>
            </a:r>
            <a:r>
              <a:rPr lang="en-US" sz="1400" dirty="0" smtClean="0"/>
              <a:t/>
            </a:r>
            <a:br>
              <a:rPr lang="en-US" sz="1400" dirty="0" smtClean="0"/>
            </a:br>
            <a:r>
              <a:rPr lang="en-US" sz="1400" dirty="0" smtClean="0"/>
              <a:t>rugged </a:t>
            </a:r>
            <a:r>
              <a:rPr lang="en-US" sz="1400" dirty="0"/>
              <a:t>cradle</a:t>
            </a:r>
          </a:p>
          <a:p>
            <a:pPr marL="285750" indent="-285750">
              <a:spcAft>
                <a:spcPts val="400"/>
              </a:spcAft>
              <a:buFont typeface="Arial" charset="0"/>
              <a:buChar char="•"/>
            </a:pPr>
            <a:r>
              <a:rPr lang="en-US" sz="1400" dirty="0" smtClean="0"/>
              <a:t>Only </a:t>
            </a:r>
            <a:r>
              <a:rPr lang="en-US" sz="1400" dirty="0"/>
              <a:t>device with freezer compliant </a:t>
            </a:r>
            <a:r>
              <a:rPr lang="en-US" sz="1400" dirty="0" smtClean="0"/>
              <a:t>cables</a:t>
            </a:r>
          </a:p>
          <a:p>
            <a:pPr marL="285750" indent="-285750">
              <a:spcAft>
                <a:spcPts val="400"/>
              </a:spcAft>
              <a:buFont typeface="Arial" charset="0"/>
              <a:buChar char="•"/>
            </a:pPr>
            <a:r>
              <a:rPr lang="en-US" sz="1400" dirty="0"/>
              <a:t>Only device to offer single-board construction</a:t>
            </a:r>
            <a:endParaRPr lang="en-US" sz="1400" dirty="0" smtClean="0"/>
          </a:p>
        </p:txBody>
      </p:sp>
      <p:sp>
        <p:nvSpPr>
          <p:cNvPr id="24" name="TextBox 23"/>
          <p:cNvSpPr txBox="1"/>
          <p:nvPr/>
        </p:nvSpPr>
        <p:spPr>
          <a:xfrm>
            <a:off x="5929250" y="3199526"/>
            <a:ext cx="2650168" cy="2400657"/>
          </a:xfrm>
          <a:prstGeom prst="rect">
            <a:avLst/>
          </a:prstGeom>
          <a:noFill/>
          <a:ln>
            <a:noFill/>
          </a:ln>
        </p:spPr>
        <p:txBody>
          <a:bodyPr wrap="square" rtlCol="0" anchor="t" anchorCtr="0">
            <a:spAutoFit/>
          </a:bodyPr>
          <a:lstStyle/>
          <a:p>
            <a:pPr marL="285750" indent="-285750">
              <a:spcAft>
                <a:spcPts val="400"/>
              </a:spcAft>
              <a:buFont typeface="Arial" charset="0"/>
              <a:buChar char="•"/>
            </a:pPr>
            <a:r>
              <a:rPr lang="en-US" sz="1400" dirty="0" smtClean="0"/>
              <a:t>Only </a:t>
            </a:r>
            <a:r>
              <a:rPr lang="en-US" sz="1400" dirty="0"/>
              <a:t>device to offer a battery charge gauge</a:t>
            </a:r>
          </a:p>
          <a:p>
            <a:pPr marL="285750" indent="-285750">
              <a:spcAft>
                <a:spcPts val="400"/>
              </a:spcAft>
              <a:buFont typeface="Arial" charset="0"/>
              <a:buChar char="•"/>
            </a:pPr>
            <a:r>
              <a:rPr lang="en-US" sz="1400" dirty="0" smtClean="0"/>
              <a:t>Only </a:t>
            </a:r>
            <a:r>
              <a:rPr lang="en-US" sz="1400" dirty="0"/>
              <a:t>device to offer a Bluetooth status </a:t>
            </a:r>
            <a:r>
              <a:rPr lang="en-US" sz="1400" dirty="0" smtClean="0"/>
              <a:t>LED</a:t>
            </a:r>
          </a:p>
          <a:p>
            <a:pPr marL="285750" indent="-285750">
              <a:spcAft>
                <a:spcPts val="400"/>
              </a:spcAft>
              <a:buFont typeface="Arial" charset="0"/>
              <a:buChar char="•"/>
            </a:pPr>
            <a:r>
              <a:rPr lang="en-US" sz="1400" dirty="0"/>
              <a:t>Only device to offer three mix and match feedback modes: vibration, red/green LEDs, loud </a:t>
            </a:r>
            <a:r>
              <a:rPr lang="en-US" sz="1400" dirty="0" smtClean="0"/>
              <a:t>beep</a:t>
            </a:r>
            <a:endParaRPr lang="en-US" sz="1400" dirty="0"/>
          </a:p>
          <a:p>
            <a:pPr marL="285750" indent="-285750">
              <a:spcAft>
                <a:spcPts val="400"/>
              </a:spcAft>
              <a:buFont typeface="Arial" charset="0"/>
              <a:buChar char="•"/>
            </a:pPr>
            <a:r>
              <a:rPr lang="en-US" sz="1400" dirty="0" smtClean="0"/>
              <a:t>Capture </a:t>
            </a:r>
            <a:r>
              <a:rPr lang="en-US" sz="1400" dirty="0"/>
              <a:t>up to 20 barcodes — simultaneously</a:t>
            </a:r>
            <a:endParaRPr lang="en-US" sz="1400" dirty="0" smtClean="0"/>
          </a:p>
        </p:txBody>
      </p:sp>
      <p:sp>
        <p:nvSpPr>
          <p:cNvPr id="25" name="TextBox 24"/>
          <p:cNvSpPr txBox="1"/>
          <p:nvPr/>
        </p:nvSpPr>
        <p:spPr>
          <a:xfrm>
            <a:off x="8768413" y="3199526"/>
            <a:ext cx="2669543" cy="1220847"/>
          </a:xfrm>
          <a:prstGeom prst="rect">
            <a:avLst/>
          </a:prstGeom>
          <a:noFill/>
          <a:ln>
            <a:noFill/>
          </a:ln>
        </p:spPr>
        <p:txBody>
          <a:bodyPr wrap="square" rtlCol="0" anchor="t" anchorCtr="0">
            <a:spAutoFit/>
          </a:bodyPr>
          <a:lstStyle/>
          <a:p>
            <a:pPr marL="285750" indent="-285750">
              <a:spcAft>
                <a:spcPts val="400"/>
              </a:spcAft>
              <a:buFont typeface="Arial" charset="0"/>
              <a:buChar char="•"/>
            </a:pPr>
            <a:r>
              <a:rPr lang="en-US" sz="1400" dirty="0" smtClean="0"/>
              <a:t>Detailed </a:t>
            </a:r>
            <a:r>
              <a:rPr lang="en-US" sz="1400" dirty="0"/>
              <a:t>battery metrics for superior battery management</a:t>
            </a:r>
          </a:p>
          <a:p>
            <a:pPr marL="285750" indent="-285750">
              <a:spcAft>
                <a:spcPts val="400"/>
              </a:spcAft>
              <a:buFont typeface="Arial" charset="0"/>
              <a:buChar char="•"/>
            </a:pPr>
            <a:r>
              <a:rPr lang="en-US" sz="1400" dirty="0" smtClean="0"/>
              <a:t>Industry-best </a:t>
            </a:r>
            <a:r>
              <a:rPr lang="en-US" sz="1400" dirty="0"/>
              <a:t>free management tools</a:t>
            </a:r>
            <a:endParaRPr lang="en-US" sz="1400" dirty="0" smtClean="0"/>
          </a:p>
        </p:txBody>
      </p:sp>
      <p:sp>
        <p:nvSpPr>
          <p:cNvPr id="26" name="Title 1"/>
          <p:cNvSpPr>
            <a:spLocks noGrp="1"/>
          </p:cNvSpPr>
          <p:nvPr>
            <p:ph type="title"/>
          </p:nvPr>
        </p:nvSpPr>
        <p:spPr>
          <a:xfrm>
            <a:off x="358973" y="994858"/>
            <a:ext cx="9121911" cy="1901178"/>
          </a:xfrm>
          <a:prstGeom prst="rect">
            <a:avLst/>
          </a:prstGeom>
        </p:spPr>
        <p:txBody>
          <a:bodyPr>
            <a:noAutofit/>
          </a:bodyPr>
          <a:lstStyle/>
          <a:p>
            <a:pPr>
              <a:lnSpc>
                <a:spcPts val="3700"/>
              </a:lnSpc>
            </a:pPr>
            <a:r>
              <a:rPr lang="en-US" altLang="en-US" sz="5000" spc="-150" dirty="0" smtClean="0">
                <a:solidFill>
                  <a:schemeClr val="tx1"/>
                </a:solidFill>
                <a:latin typeface="Arial Black" charset="0"/>
                <a:ea typeface="MS PGothic" charset="-128"/>
              </a:rPr>
              <a:t>TOP ADVANTAGES</a:t>
            </a:r>
            <a:r>
              <a:rPr lang="en-US" altLang="en-US" sz="5000" spc="-150" dirty="0">
                <a:solidFill>
                  <a:schemeClr val="accent3"/>
                </a:solidFill>
                <a:latin typeface="Arial Black" charset="0"/>
                <a:ea typeface="MS PGothic" charset="-128"/>
              </a:rPr>
              <a:t/>
            </a:r>
            <a:br>
              <a:rPr lang="en-US" altLang="en-US" sz="5000" spc="-150" dirty="0">
                <a:solidFill>
                  <a:schemeClr val="accent3"/>
                </a:solidFill>
                <a:latin typeface="Arial Black" charset="0"/>
                <a:ea typeface="MS PGothic" charset="-128"/>
              </a:rPr>
            </a:br>
            <a:r>
              <a:rPr lang="en-US" altLang="en-US" sz="4000" cap="all" dirty="0" smtClean="0">
                <a:solidFill>
                  <a:srgbClr val="007CB0"/>
                </a:solidFill>
                <a:latin typeface="Arial" charset="0"/>
                <a:ea typeface="MS PGothic" charset="-128"/>
              </a:rPr>
              <a:t>FOR THE DS3608-HD/ DS3678-HD</a:t>
            </a:r>
            <a:endParaRPr lang="en-US" altLang="en-US" sz="4000" cap="all" dirty="0">
              <a:solidFill>
                <a:srgbClr val="007CB0"/>
              </a:solidFill>
              <a:latin typeface="Arial" charset="0"/>
              <a:ea typeface="MS PGothic" charset="-128"/>
            </a:endParaRPr>
          </a:p>
        </p:txBody>
      </p:sp>
    </p:spTree>
    <p:extLst>
      <p:ext uri="{BB962C8B-B14F-4D97-AF65-F5344CB8AC3E}">
        <p14:creationId xmlns:p14="http://schemas.microsoft.com/office/powerpoint/2010/main" val="9503794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bk object 16"/>
          <p:cNvSpPr/>
          <p:nvPr/>
        </p:nvSpPr>
        <p:spPr>
          <a:xfrm>
            <a:off x="252" y="651770"/>
            <a:ext cx="12188573" cy="6221380"/>
          </a:xfrm>
          <a:prstGeom prst="rect">
            <a:avLst/>
          </a:prstGeom>
          <a:blipFill>
            <a:blip r:embed="rId2" cstate="print"/>
            <a:stretch>
              <a:fillRect/>
            </a:stretch>
          </a:blipFill>
        </p:spPr>
        <p:txBody>
          <a:bodyPr wrap="square" lIns="0" tIns="0" rIns="0" bIns="0" rtlCol="0"/>
          <a:lstStyle/>
          <a:p>
            <a:r>
              <a:rPr lang="en-US" sz="1799" dirty="0"/>
              <a:t> </a:t>
            </a:r>
            <a:endParaRPr sz="1799" dirty="0"/>
          </a:p>
        </p:txBody>
      </p:sp>
      <p:sp>
        <p:nvSpPr>
          <p:cNvPr id="5" name="Slide Number Placeholder 4"/>
          <p:cNvSpPr txBox="1">
            <a:spLocks/>
          </p:cNvSpPr>
          <p:nvPr/>
        </p:nvSpPr>
        <p:spPr bwMode="auto">
          <a:xfrm>
            <a:off x="11832825" y="6485730"/>
            <a:ext cx="352241"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BFBFBF"/>
                </a:solidFill>
                <a:ea typeface="Avenir Roman" charset="0"/>
                <a:cs typeface="Avenir Roman" charset="0"/>
              </a:rPr>
              <a:pPr algn="ctr" eaLnBrk="1" hangingPunct="1"/>
              <a:t>47</a:t>
            </a:fld>
            <a:endParaRPr lang="en-US" altLang="en-US" sz="800" dirty="0">
              <a:solidFill>
                <a:srgbClr val="BFBFBF"/>
              </a:solidFill>
              <a:ea typeface="Avenir Roman" charset="0"/>
              <a:cs typeface="Avenir Roman" charset="0"/>
            </a:endParaRPr>
          </a:p>
        </p:txBody>
      </p:sp>
      <p:sp>
        <p:nvSpPr>
          <p:cNvPr id="11" name="TextBox 10"/>
          <p:cNvSpPr txBox="1"/>
          <p:nvPr/>
        </p:nvSpPr>
        <p:spPr>
          <a:xfrm>
            <a:off x="195005" y="2269440"/>
            <a:ext cx="2675195" cy="649558"/>
          </a:xfrm>
          <a:prstGeom prst="rect">
            <a:avLst/>
          </a:prstGeom>
          <a:solidFill>
            <a:schemeClr val="accent6"/>
          </a:solidFill>
          <a:ln>
            <a:noFill/>
          </a:ln>
        </p:spPr>
        <p:txBody>
          <a:bodyPr wrap="square" lIns="182832" tIns="182832" rIns="182832" bIns="228540" rtlCol="0" anchor="ctr" anchorCtr="1">
            <a:noAutofit/>
          </a:bodyPr>
          <a:lstStyle/>
          <a:p>
            <a:pPr algn="ctr">
              <a:lnSpc>
                <a:spcPts val="2319"/>
              </a:lnSpc>
              <a:spcAft>
                <a:spcPts val="900"/>
              </a:spcAft>
              <a:defRPr/>
            </a:pPr>
            <a:r>
              <a:rPr lang="en-US" altLang="en-US" sz="1600" b="1" dirty="0" smtClean="0">
                <a:latin typeface="Arial" pitchFamily="34" charset="0"/>
                <a:cs typeface="Arial" pitchFamily="34" charset="0"/>
              </a:rPr>
              <a:t>UNMATCHED DEVICE PERFORMANCE</a:t>
            </a:r>
            <a:endParaRPr lang="en-US" altLang="en-US" sz="1600" b="1" dirty="0">
              <a:latin typeface="Arial" pitchFamily="34" charset="0"/>
              <a:cs typeface="Arial" pitchFamily="34" charset="0"/>
            </a:endParaRPr>
          </a:p>
        </p:txBody>
      </p:sp>
      <p:sp>
        <p:nvSpPr>
          <p:cNvPr id="18" name="Slide Number Placeholder 4"/>
          <p:cNvSpPr txBox="1">
            <a:spLocks/>
          </p:cNvSpPr>
          <p:nvPr/>
        </p:nvSpPr>
        <p:spPr bwMode="auto">
          <a:xfrm>
            <a:off x="11811662" y="6484933"/>
            <a:ext cx="352241" cy="36493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898989"/>
                </a:solidFill>
                <a:ea typeface="Avenir Roman" charset="0"/>
                <a:cs typeface="Avenir Roman" charset="0"/>
              </a:rPr>
              <a:pPr algn="ctr" eaLnBrk="1" hangingPunct="1"/>
              <a:t>47</a:t>
            </a:fld>
            <a:endParaRPr lang="en-US" altLang="en-US" sz="800" dirty="0">
              <a:solidFill>
                <a:srgbClr val="898989"/>
              </a:solidFill>
              <a:ea typeface="Avenir Roman" charset="0"/>
              <a:cs typeface="Avenir Roman" charset="0"/>
            </a:endParaRPr>
          </a:p>
        </p:txBody>
      </p:sp>
      <p:sp>
        <p:nvSpPr>
          <p:cNvPr id="20" name="TextBox 19"/>
          <p:cNvSpPr txBox="1"/>
          <p:nvPr/>
        </p:nvSpPr>
        <p:spPr>
          <a:xfrm>
            <a:off x="3034168" y="2256676"/>
            <a:ext cx="2675195" cy="662322"/>
          </a:xfrm>
          <a:prstGeom prst="rect">
            <a:avLst/>
          </a:prstGeom>
          <a:solidFill>
            <a:schemeClr val="accent6"/>
          </a:solidFill>
          <a:ln>
            <a:noFill/>
          </a:ln>
        </p:spPr>
        <p:txBody>
          <a:bodyPr wrap="square" lIns="182832" tIns="182832" rIns="182832" bIns="228540" rtlCol="0" anchor="ctr" anchorCtr="1">
            <a:noAutofit/>
          </a:bodyPr>
          <a:lstStyle/>
          <a:p>
            <a:pPr algn="ctr">
              <a:lnSpc>
                <a:spcPts val="2319"/>
              </a:lnSpc>
              <a:spcAft>
                <a:spcPts val="900"/>
              </a:spcAft>
              <a:defRPr/>
            </a:pPr>
            <a:r>
              <a:rPr lang="en-US" altLang="en-US" sz="1600" b="1" smtClean="0">
                <a:latin typeface="Arial" pitchFamily="34" charset="0"/>
                <a:cs typeface="Arial" pitchFamily="34" charset="0"/>
              </a:rPr>
              <a:t>INDUSTRY-LEADING RUGGED DESIGN</a:t>
            </a:r>
            <a:endParaRPr lang="en-US" altLang="en-US" sz="1600" b="1" dirty="0">
              <a:latin typeface="Arial" pitchFamily="34" charset="0"/>
              <a:cs typeface="Arial" pitchFamily="34" charset="0"/>
            </a:endParaRPr>
          </a:p>
        </p:txBody>
      </p:sp>
      <p:sp>
        <p:nvSpPr>
          <p:cNvPr id="21" name="TextBox 20"/>
          <p:cNvSpPr txBox="1"/>
          <p:nvPr/>
        </p:nvSpPr>
        <p:spPr>
          <a:xfrm>
            <a:off x="5904116" y="2256676"/>
            <a:ext cx="2669544" cy="658228"/>
          </a:xfrm>
          <a:prstGeom prst="rect">
            <a:avLst/>
          </a:prstGeom>
          <a:solidFill>
            <a:schemeClr val="accent6"/>
          </a:solidFill>
          <a:ln>
            <a:noFill/>
          </a:ln>
        </p:spPr>
        <p:txBody>
          <a:bodyPr wrap="square" lIns="182832" tIns="182832" rIns="182832" bIns="228540" rtlCol="0" anchor="ctr" anchorCtr="1">
            <a:noAutofit/>
          </a:bodyPr>
          <a:lstStyle/>
          <a:p>
            <a:pPr algn="ctr">
              <a:lnSpc>
                <a:spcPts val="2319"/>
              </a:lnSpc>
              <a:spcAft>
                <a:spcPts val="900"/>
              </a:spcAft>
              <a:defRPr/>
            </a:pPr>
            <a:r>
              <a:rPr lang="en-US" altLang="en-US" sz="1600" b="1" dirty="0" smtClean="0">
                <a:latin typeface="Arial" pitchFamily="34" charset="0"/>
                <a:cs typeface="Arial" pitchFamily="34" charset="0"/>
              </a:rPr>
              <a:t>EASIER FOR WORKERS TO USE</a:t>
            </a:r>
            <a:endParaRPr lang="en-US" altLang="en-US" sz="1600" b="1" dirty="0">
              <a:latin typeface="Arial" pitchFamily="34" charset="0"/>
              <a:cs typeface="Arial" pitchFamily="34" charset="0"/>
            </a:endParaRPr>
          </a:p>
        </p:txBody>
      </p:sp>
      <p:sp>
        <p:nvSpPr>
          <p:cNvPr id="22" name="TextBox 21"/>
          <p:cNvSpPr txBox="1"/>
          <p:nvPr/>
        </p:nvSpPr>
        <p:spPr>
          <a:xfrm>
            <a:off x="8768413" y="2252867"/>
            <a:ext cx="2669543" cy="662037"/>
          </a:xfrm>
          <a:prstGeom prst="rect">
            <a:avLst/>
          </a:prstGeom>
          <a:solidFill>
            <a:schemeClr val="accent6"/>
          </a:solidFill>
          <a:ln>
            <a:noFill/>
          </a:ln>
        </p:spPr>
        <p:txBody>
          <a:bodyPr wrap="square" lIns="182832" tIns="182832" rIns="182832" bIns="228540" rtlCol="0" anchor="ctr" anchorCtr="1">
            <a:noAutofit/>
          </a:bodyPr>
          <a:lstStyle/>
          <a:p>
            <a:pPr algn="ctr">
              <a:lnSpc>
                <a:spcPts val="2319"/>
              </a:lnSpc>
              <a:spcAft>
                <a:spcPts val="900"/>
              </a:spcAft>
              <a:defRPr/>
            </a:pPr>
            <a:r>
              <a:rPr lang="en-US" altLang="en-US" sz="1600" b="1" dirty="0" smtClean="0">
                <a:latin typeface="Arial" pitchFamily="34" charset="0"/>
                <a:cs typeface="Arial" pitchFamily="34" charset="0"/>
              </a:rPr>
              <a:t>EASIER TO MANAGE</a:t>
            </a:r>
            <a:endParaRPr lang="en-US" altLang="en-US" sz="1600" b="1" dirty="0">
              <a:latin typeface="Arial" pitchFamily="34" charset="0"/>
              <a:cs typeface="Arial" pitchFamily="34" charset="0"/>
            </a:endParaRPr>
          </a:p>
        </p:txBody>
      </p:sp>
      <p:sp>
        <p:nvSpPr>
          <p:cNvPr id="2" name="TextBox 1"/>
          <p:cNvSpPr txBox="1"/>
          <p:nvPr/>
        </p:nvSpPr>
        <p:spPr>
          <a:xfrm>
            <a:off x="162802" y="3251966"/>
            <a:ext cx="2675195" cy="2944396"/>
          </a:xfrm>
          <a:prstGeom prst="rect">
            <a:avLst/>
          </a:prstGeom>
          <a:noFill/>
          <a:ln>
            <a:noFill/>
          </a:ln>
        </p:spPr>
        <p:txBody>
          <a:bodyPr wrap="square" rtlCol="0" anchor="ctr" anchorCtr="1">
            <a:spAutoFit/>
          </a:bodyPr>
          <a:lstStyle/>
          <a:p>
            <a:pPr marL="285750" indent="-285750">
              <a:buFont typeface="Arial" charset="0"/>
              <a:buChar char="•"/>
            </a:pPr>
            <a:r>
              <a:rPr lang="en-US" sz="1400" dirty="0" smtClean="0"/>
              <a:t>Unparalleled scanning performance on 1D </a:t>
            </a:r>
          </a:p>
          <a:p>
            <a:pPr marL="285750" indent="-285750">
              <a:buFont typeface="Arial" charset="0"/>
              <a:buChar char="•"/>
            </a:pPr>
            <a:r>
              <a:rPr lang="en-US" sz="1400" dirty="0"/>
              <a:t>3</a:t>
            </a:r>
            <a:r>
              <a:rPr lang="en-US" sz="1400" dirty="0" smtClean="0"/>
              <a:t>0</a:t>
            </a:r>
            <a:r>
              <a:rPr lang="en-US" sz="1400" dirty="0"/>
              <a:t>% greater </a:t>
            </a:r>
            <a:r>
              <a:rPr lang="en-US" sz="1400" dirty="0" smtClean="0"/>
              <a:t>working range </a:t>
            </a:r>
            <a:r>
              <a:rPr lang="en-US" sz="1400" dirty="0"/>
              <a:t>than other devices in its </a:t>
            </a:r>
            <a:r>
              <a:rPr lang="en-US" sz="1400" dirty="0" smtClean="0"/>
              <a:t>class</a:t>
            </a:r>
          </a:p>
          <a:p>
            <a:pPr marL="285750" indent="-285750">
              <a:buFont typeface="Arial" charset="0"/>
              <a:buChar char="•"/>
            </a:pPr>
            <a:r>
              <a:rPr lang="en-US" sz="1400" dirty="0" smtClean="0"/>
              <a:t>Only </a:t>
            </a:r>
            <a:r>
              <a:rPr lang="en-US" sz="1400" dirty="0"/>
              <a:t>device to offer Bluetooth 4.0</a:t>
            </a:r>
          </a:p>
          <a:p>
            <a:pPr marL="285750" indent="-285750">
              <a:spcAft>
                <a:spcPts val="400"/>
              </a:spcAft>
              <a:buFont typeface="Arial" charset="0"/>
              <a:buChar char="•"/>
            </a:pPr>
            <a:r>
              <a:rPr lang="en-US" sz="1400" dirty="0" smtClean="0"/>
              <a:t>Only </a:t>
            </a:r>
            <a:r>
              <a:rPr lang="en-US" sz="1400" dirty="0"/>
              <a:t>device to offer Wi-Fi Friendly Mode</a:t>
            </a:r>
          </a:p>
          <a:p>
            <a:pPr marL="285750" indent="-285750">
              <a:spcAft>
                <a:spcPts val="400"/>
              </a:spcAft>
              <a:buFont typeface="Arial" charset="0"/>
              <a:buChar char="•"/>
            </a:pPr>
            <a:r>
              <a:rPr lang="en-US" sz="1400" dirty="0" smtClean="0"/>
              <a:t>Nearly </a:t>
            </a:r>
            <a:r>
              <a:rPr lang="en-US" sz="1400" b="1" dirty="0" smtClean="0"/>
              <a:t>three times </a:t>
            </a:r>
            <a:r>
              <a:rPr lang="en-US" sz="1400" dirty="0" smtClean="0"/>
              <a:t>the scans per charge than competitive devices — 140,000+ scans </a:t>
            </a:r>
            <a:r>
              <a:rPr lang="en-US" sz="1400" dirty="0"/>
              <a:t>per charge</a:t>
            </a:r>
            <a:endParaRPr lang="en-US" dirty="0" smtClean="0"/>
          </a:p>
        </p:txBody>
      </p:sp>
      <p:sp>
        <p:nvSpPr>
          <p:cNvPr id="23" name="TextBox 22"/>
          <p:cNvSpPr txBox="1"/>
          <p:nvPr/>
        </p:nvSpPr>
        <p:spPr>
          <a:xfrm>
            <a:off x="3034168" y="3251966"/>
            <a:ext cx="2708817" cy="3149580"/>
          </a:xfrm>
          <a:prstGeom prst="rect">
            <a:avLst/>
          </a:prstGeom>
          <a:noFill/>
          <a:ln>
            <a:noFill/>
          </a:ln>
        </p:spPr>
        <p:txBody>
          <a:bodyPr wrap="square" rtlCol="0" anchor="ctr" anchorCtr="1">
            <a:spAutoFit/>
          </a:bodyPr>
          <a:lstStyle/>
          <a:p>
            <a:pPr marL="285750" indent="-285750">
              <a:spcAft>
                <a:spcPts val="400"/>
              </a:spcAft>
              <a:buFont typeface="Arial" charset="0"/>
              <a:buChar char="•"/>
            </a:pPr>
            <a:r>
              <a:rPr lang="en-US" sz="1400" dirty="0" smtClean="0"/>
              <a:t>Only </a:t>
            </a:r>
            <a:r>
              <a:rPr lang="en-US" sz="1400" dirty="0"/>
              <a:t>device to offer an </a:t>
            </a:r>
            <a:r>
              <a:rPr lang="en-US" sz="1400" dirty="0" smtClean="0"/>
              <a:t/>
            </a:r>
            <a:br>
              <a:rPr lang="en-US" sz="1400" dirty="0" smtClean="0"/>
            </a:br>
            <a:r>
              <a:rPr lang="en-US" sz="1400" dirty="0" smtClean="0"/>
              <a:t>8 </a:t>
            </a:r>
            <a:r>
              <a:rPr lang="en-US" sz="1400" dirty="0"/>
              <a:t>ft./2.4 m drop spec</a:t>
            </a:r>
          </a:p>
          <a:p>
            <a:pPr marL="285750" indent="-285750">
              <a:spcAft>
                <a:spcPts val="400"/>
              </a:spcAft>
              <a:buFont typeface="Arial" charset="0"/>
              <a:buChar char="•"/>
            </a:pPr>
            <a:r>
              <a:rPr lang="en-US" sz="1400" dirty="0" smtClean="0"/>
              <a:t>Only </a:t>
            </a:r>
            <a:r>
              <a:rPr lang="en-US" sz="1400" dirty="0"/>
              <a:t>device to offer a double sealing rating: </a:t>
            </a:r>
            <a:r>
              <a:rPr lang="en-US" sz="1400" dirty="0" smtClean="0"/>
              <a:t/>
            </a:r>
            <a:br>
              <a:rPr lang="en-US" sz="1400" dirty="0" smtClean="0"/>
            </a:br>
            <a:r>
              <a:rPr lang="en-US" sz="1400" dirty="0" smtClean="0"/>
              <a:t>IP65 </a:t>
            </a:r>
            <a:r>
              <a:rPr lang="en-US" sz="1400" dirty="0"/>
              <a:t>and </a:t>
            </a:r>
            <a:r>
              <a:rPr lang="en-US" sz="1400" dirty="0" smtClean="0"/>
              <a:t>IP67</a:t>
            </a:r>
          </a:p>
          <a:p>
            <a:pPr marL="285750" indent="-285750">
              <a:spcAft>
                <a:spcPts val="400"/>
              </a:spcAft>
              <a:buFont typeface="Arial" charset="0"/>
              <a:buChar char="•"/>
            </a:pPr>
            <a:r>
              <a:rPr lang="en-US" sz="1400" dirty="0" smtClean="0"/>
              <a:t>Only device with a tumble spec</a:t>
            </a:r>
            <a:endParaRPr lang="en-US" sz="1400" dirty="0"/>
          </a:p>
          <a:p>
            <a:pPr marL="285750" indent="-285750">
              <a:spcAft>
                <a:spcPts val="400"/>
              </a:spcAft>
              <a:buFont typeface="Arial" charset="0"/>
              <a:buChar char="•"/>
            </a:pPr>
            <a:r>
              <a:rPr lang="en-US" sz="1400" dirty="0" smtClean="0"/>
              <a:t>Only </a:t>
            </a:r>
            <a:r>
              <a:rPr lang="en-US" sz="1400" dirty="0"/>
              <a:t>device with a </a:t>
            </a:r>
            <a:r>
              <a:rPr lang="en-US" sz="1400" dirty="0" smtClean="0"/>
              <a:t/>
            </a:r>
            <a:br>
              <a:rPr lang="en-US" sz="1400" dirty="0" smtClean="0"/>
            </a:br>
            <a:r>
              <a:rPr lang="en-US" sz="1400" dirty="0" smtClean="0"/>
              <a:t>rugged </a:t>
            </a:r>
            <a:r>
              <a:rPr lang="en-US" sz="1400" dirty="0"/>
              <a:t>cradle</a:t>
            </a:r>
          </a:p>
          <a:p>
            <a:pPr marL="285750" indent="-285750">
              <a:spcAft>
                <a:spcPts val="400"/>
              </a:spcAft>
              <a:buFont typeface="Arial" charset="0"/>
              <a:buChar char="•"/>
            </a:pPr>
            <a:r>
              <a:rPr lang="en-US" sz="1400" dirty="0" smtClean="0"/>
              <a:t>Only </a:t>
            </a:r>
            <a:r>
              <a:rPr lang="en-US" sz="1400" dirty="0"/>
              <a:t>device with freezer compliant </a:t>
            </a:r>
            <a:r>
              <a:rPr lang="en-US" sz="1400" dirty="0" smtClean="0"/>
              <a:t>cables</a:t>
            </a:r>
          </a:p>
          <a:p>
            <a:pPr marL="285750" indent="-285750">
              <a:spcAft>
                <a:spcPts val="400"/>
              </a:spcAft>
              <a:buFont typeface="Arial" charset="0"/>
              <a:buChar char="•"/>
            </a:pPr>
            <a:r>
              <a:rPr lang="en-US" sz="1400" dirty="0"/>
              <a:t>Only device to offer single-board construction</a:t>
            </a:r>
            <a:endParaRPr lang="en-US" sz="1400" dirty="0" smtClean="0"/>
          </a:p>
        </p:txBody>
      </p:sp>
      <p:sp>
        <p:nvSpPr>
          <p:cNvPr id="24" name="TextBox 23"/>
          <p:cNvSpPr txBox="1"/>
          <p:nvPr/>
        </p:nvSpPr>
        <p:spPr>
          <a:xfrm>
            <a:off x="5929250" y="3199526"/>
            <a:ext cx="2650168" cy="1918474"/>
          </a:xfrm>
          <a:prstGeom prst="rect">
            <a:avLst/>
          </a:prstGeom>
          <a:noFill/>
          <a:ln>
            <a:noFill/>
          </a:ln>
        </p:spPr>
        <p:txBody>
          <a:bodyPr wrap="square" rtlCol="0" anchor="t" anchorCtr="0">
            <a:spAutoFit/>
          </a:bodyPr>
          <a:lstStyle/>
          <a:p>
            <a:pPr marL="285750" indent="-285750">
              <a:spcAft>
                <a:spcPts val="400"/>
              </a:spcAft>
              <a:buFont typeface="Arial" charset="0"/>
              <a:buChar char="•"/>
            </a:pPr>
            <a:r>
              <a:rPr lang="en-US" sz="1400" dirty="0" smtClean="0"/>
              <a:t>Only </a:t>
            </a:r>
            <a:r>
              <a:rPr lang="en-US" sz="1400" dirty="0"/>
              <a:t>device to offer a battery charge gauge</a:t>
            </a:r>
          </a:p>
          <a:p>
            <a:pPr marL="285750" indent="-285750">
              <a:spcAft>
                <a:spcPts val="400"/>
              </a:spcAft>
              <a:buFont typeface="Arial" charset="0"/>
              <a:buChar char="•"/>
            </a:pPr>
            <a:r>
              <a:rPr lang="en-US" sz="1400" dirty="0" smtClean="0"/>
              <a:t>Only </a:t>
            </a:r>
            <a:r>
              <a:rPr lang="en-US" sz="1400" dirty="0"/>
              <a:t>device to offer a Bluetooth status </a:t>
            </a:r>
            <a:r>
              <a:rPr lang="en-US" sz="1400" dirty="0" smtClean="0"/>
              <a:t>LED</a:t>
            </a:r>
          </a:p>
          <a:p>
            <a:pPr marL="285750" indent="-285750">
              <a:spcAft>
                <a:spcPts val="400"/>
              </a:spcAft>
              <a:buFont typeface="Arial" charset="0"/>
              <a:buChar char="•"/>
            </a:pPr>
            <a:r>
              <a:rPr lang="en-US" sz="1400" dirty="0"/>
              <a:t>Only device to offer three mix and match feedback modes: vibration, red/green LEDs, loud </a:t>
            </a:r>
            <a:r>
              <a:rPr lang="en-US" sz="1400" dirty="0" smtClean="0"/>
              <a:t>beep</a:t>
            </a:r>
            <a:endParaRPr lang="en-US" sz="1400" dirty="0"/>
          </a:p>
        </p:txBody>
      </p:sp>
      <p:sp>
        <p:nvSpPr>
          <p:cNvPr id="25" name="TextBox 24"/>
          <p:cNvSpPr txBox="1"/>
          <p:nvPr/>
        </p:nvSpPr>
        <p:spPr>
          <a:xfrm>
            <a:off x="8768413" y="3199526"/>
            <a:ext cx="2669543" cy="1220847"/>
          </a:xfrm>
          <a:prstGeom prst="rect">
            <a:avLst/>
          </a:prstGeom>
          <a:noFill/>
          <a:ln>
            <a:noFill/>
          </a:ln>
        </p:spPr>
        <p:txBody>
          <a:bodyPr wrap="square" rtlCol="0" anchor="t" anchorCtr="0">
            <a:spAutoFit/>
          </a:bodyPr>
          <a:lstStyle/>
          <a:p>
            <a:pPr marL="285750" indent="-285750">
              <a:spcAft>
                <a:spcPts val="400"/>
              </a:spcAft>
              <a:buFont typeface="Arial" charset="0"/>
              <a:buChar char="•"/>
            </a:pPr>
            <a:r>
              <a:rPr lang="en-US" sz="1400" dirty="0" smtClean="0"/>
              <a:t>Detailed </a:t>
            </a:r>
            <a:r>
              <a:rPr lang="en-US" sz="1400" dirty="0"/>
              <a:t>battery metrics for superior battery management</a:t>
            </a:r>
          </a:p>
          <a:p>
            <a:pPr marL="285750" indent="-285750">
              <a:spcAft>
                <a:spcPts val="400"/>
              </a:spcAft>
              <a:buFont typeface="Arial" charset="0"/>
              <a:buChar char="•"/>
            </a:pPr>
            <a:r>
              <a:rPr lang="en-US" sz="1400" dirty="0" smtClean="0"/>
              <a:t>Industry-best </a:t>
            </a:r>
            <a:r>
              <a:rPr lang="en-US" sz="1400" dirty="0"/>
              <a:t>free management tools</a:t>
            </a:r>
            <a:endParaRPr lang="en-US" sz="1400" dirty="0" smtClean="0"/>
          </a:p>
        </p:txBody>
      </p:sp>
      <p:sp>
        <p:nvSpPr>
          <p:cNvPr id="26" name="Title 1"/>
          <p:cNvSpPr>
            <a:spLocks noGrp="1"/>
          </p:cNvSpPr>
          <p:nvPr>
            <p:ph type="title"/>
          </p:nvPr>
        </p:nvSpPr>
        <p:spPr>
          <a:xfrm>
            <a:off x="358973" y="994858"/>
            <a:ext cx="9121911" cy="1901178"/>
          </a:xfrm>
          <a:prstGeom prst="rect">
            <a:avLst/>
          </a:prstGeom>
        </p:spPr>
        <p:txBody>
          <a:bodyPr>
            <a:noAutofit/>
          </a:bodyPr>
          <a:lstStyle/>
          <a:p>
            <a:pPr>
              <a:lnSpc>
                <a:spcPts val="3700"/>
              </a:lnSpc>
            </a:pPr>
            <a:r>
              <a:rPr lang="en-US" altLang="en-US" sz="5000" spc="-150" dirty="0" smtClean="0">
                <a:solidFill>
                  <a:schemeClr val="tx1"/>
                </a:solidFill>
                <a:latin typeface="Arial Black" charset="0"/>
                <a:ea typeface="MS PGothic" charset="-128"/>
              </a:rPr>
              <a:t>TOP ADVANTAGES</a:t>
            </a:r>
            <a:r>
              <a:rPr lang="en-US" altLang="en-US" sz="5000" spc="-150" dirty="0">
                <a:solidFill>
                  <a:schemeClr val="accent3"/>
                </a:solidFill>
                <a:latin typeface="Arial Black" charset="0"/>
                <a:ea typeface="MS PGothic" charset="-128"/>
              </a:rPr>
              <a:t/>
            </a:r>
            <a:br>
              <a:rPr lang="en-US" altLang="en-US" sz="5000" spc="-150" dirty="0">
                <a:solidFill>
                  <a:schemeClr val="accent3"/>
                </a:solidFill>
                <a:latin typeface="Arial Black" charset="0"/>
                <a:ea typeface="MS PGothic" charset="-128"/>
              </a:rPr>
            </a:br>
            <a:r>
              <a:rPr lang="en-US" altLang="en-US" sz="4000" cap="all" dirty="0" smtClean="0">
                <a:solidFill>
                  <a:srgbClr val="007CB0"/>
                </a:solidFill>
                <a:latin typeface="Arial" charset="0"/>
                <a:ea typeface="MS PGothic" charset="-128"/>
              </a:rPr>
              <a:t>FOR THE LI3608-SR/ li3678-SR</a:t>
            </a:r>
            <a:endParaRPr lang="en-US" altLang="en-US" sz="4000" cap="all" dirty="0">
              <a:solidFill>
                <a:srgbClr val="007CB0"/>
              </a:solidFill>
              <a:latin typeface="Arial" charset="0"/>
              <a:ea typeface="MS PGothic" charset="-128"/>
            </a:endParaRPr>
          </a:p>
        </p:txBody>
      </p:sp>
    </p:spTree>
    <p:extLst>
      <p:ext uri="{BB962C8B-B14F-4D97-AF65-F5344CB8AC3E}">
        <p14:creationId xmlns:p14="http://schemas.microsoft.com/office/powerpoint/2010/main" val="20485004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bk object 16"/>
          <p:cNvSpPr/>
          <p:nvPr/>
        </p:nvSpPr>
        <p:spPr>
          <a:xfrm>
            <a:off x="252" y="651770"/>
            <a:ext cx="12188573" cy="6221380"/>
          </a:xfrm>
          <a:prstGeom prst="rect">
            <a:avLst/>
          </a:prstGeom>
          <a:blipFill>
            <a:blip r:embed="rId2" cstate="print"/>
            <a:stretch>
              <a:fillRect/>
            </a:stretch>
          </a:blipFill>
        </p:spPr>
        <p:txBody>
          <a:bodyPr wrap="square" lIns="0" tIns="0" rIns="0" bIns="0" rtlCol="0"/>
          <a:lstStyle/>
          <a:p>
            <a:r>
              <a:rPr lang="en-US" sz="1799" dirty="0"/>
              <a:t> </a:t>
            </a:r>
            <a:endParaRPr sz="1799" dirty="0"/>
          </a:p>
        </p:txBody>
      </p:sp>
      <p:sp>
        <p:nvSpPr>
          <p:cNvPr id="5" name="Slide Number Placeholder 4"/>
          <p:cNvSpPr txBox="1">
            <a:spLocks/>
          </p:cNvSpPr>
          <p:nvPr/>
        </p:nvSpPr>
        <p:spPr bwMode="auto">
          <a:xfrm>
            <a:off x="11832825" y="6485730"/>
            <a:ext cx="352241"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BFBFBF"/>
                </a:solidFill>
                <a:ea typeface="Avenir Roman" charset="0"/>
                <a:cs typeface="Avenir Roman" charset="0"/>
              </a:rPr>
              <a:pPr algn="ctr" eaLnBrk="1" hangingPunct="1"/>
              <a:t>48</a:t>
            </a:fld>
            <a:endParaRPr lang="en-US" altLang="en-US" sz="800" dirty="0">
              <a:solidFill>
                <a:srgbClr val="BFBFBF"/>
              </a:solidFill>
              <a:ea typeface="Avenir Roman" charset="0"/>
              <a:cs typeface="Avenir Roman" charset="0"/>
            </a:endParaRPr>
          </a:p>
        </p:txBody>
      </p:sp>
      <p:sp>
        <p:nvSpPr>
          <p:cNvPr id="11" name="TextBox 10"/>
          <p:cNvSpPr txBox="1"/>
          <p:nvPr/>
        </p:nvSpPr>
        <p:spPr>
          <a:xfrm>
            <a:off x="195005" y="2141104"/>
            <a:ext cx="2675195" cy="649558"/>
          </a:xfrm>
          <a:prstGeom prst="rect">
            <a:avLst/>
          </a:prstGeom>
          <a:solidFill>
            <a:schemeClr val="accent6"/>
          </a:solidFill>
          <a:ln>
            <a:noFill/>
          </a:ln>
        </p:spPr>
        <p:txBody>
          <a:bodyPr wrap="square" lIns="182832" tIns="182832" rIns="182832" bIns="228540" rtlCol="0" anchor="ctr" anchorCtr="1">
            <a:noAutofit/>
          </a:bodyPr>
          <a:lstStyle/>
          <a:p>
            <a:pPr algn="ctr">
              <a:lnSpc>
                <a:spcPts val="2319"/>
              </a:lnSpc>
              <a:spcAft>
                <a:spcPts val="900"/>
              </a:spcAft>
              <a:defRPr/>
            </a:pPr>
            <a:r>
              <a:rPr lang="en-US" altLang="en-US" sz="1600" b="1" dirty="0" smtClean="0">
                <a:latin typeface="Arial" pitchFamily="34" charset="0"/>
                <a:cs typeface="Arial" pitchFamily="34" charset="0"/>
              </a:rPr>
              <a:t>UNMATCHED DEVICE PERFORMANCE</a:t>
            </a:r>
            <a:endParaRPr lang="en-US" altLang="en-US" sz="1600" b="1" dirty="0">
              <a:latin typeface="Arial" pitchFamily="34" charset="0"/>
              <a:cs typeface="Arial" pitchFamily="34" charset="0"/>
            </a:endParaRPr>
          </a:p>
        </p:txBody>
      </p:sp>
      <p:sp>
        <p:nvSpPr>
          <p:cNvPr id="18" name="Slide Number Placeholder 4"/>
          <p:cNvSpPr txBox="1">
            <a:spLocks/>
          </p:cNvSpPr>
          <p:nvPr/>
        </p:nvSpPr>
        <p:spPr bwMode="auto">
          <a:xfrm>
            <a:off x="11811662" y="6484933"/>
            <a:ext cx="352241" cy="36493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92" tIns="45696" rIns="91392" bIns="45696"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898989"/>
                </a:solidFill>
                <a:ea typeface="Avenir Roman" charset="0"/>
                <a:cs typeface="Avenir Roman" charset="0"/>
              </a:rPr>
              <a:pPr algn="ctr" eaLnBrk="1" hangingPunct="1"/>
              <a:t>48</a:t>
            </a:fld>
            <a:endParaRPr lang="en-US" altLang="en-US" sz="800" dirty="0">
              <a:solidFill>
                <a:srgbClr val="898989"/>
              </a:solidFill>
              <a:ea typeface="Avenir Roman" charset="0"/>
              <a:cs typeface="Avenir Roman" charset="0"/>
            </a:endParaRPr>
          </a:p>
        </p:txBody>
      </p:sp>
      <p:sp>
        <p:nvSpPr>
          <p:cNvPr id="20" name="TextBox 19"/>
          <p:cNvSpPr txBox="1"/>
          <p:nvPr/>
        </p:nvSpPr>
        <p:spPr>
          <a:xfrm>
            <a:off x="3034168" y="2128340"/>
            <a:ext cx="2675195" cy="662322"/>
          </a:xfrm>
          <a:prstGeom prst="rect">
            <a:avLst/>
          </a:prstGeom>
          <a:solidFill>
            <a:schemeClr val="accent6"/>
          </a:solidFill>
          <a:ln>
            <a:noFill/>
          </a:ln>
        </p:spPr>
        <p:txBody>
          <a:bodyPr wrap="square" lIns="182832" tIns="182832" rIns="182832" bIns="228540" rtlCol="0" anchor="ctr" anchorCtr="1">
            <a:noAutofit/>
          </a:bodyPr>
          <a:lstStyle/>
          <a:p>
            <a:pPr algn="ctr">
              <a:lnSpc>
                <a:spcPts val="2319"/>
              </a:lnSpc>
              <a:spcAft>
                <a:spcPts val="900"/>
              </a:spcAft>
              <a:defRPr/>
            </a:pPr>
            <a:r>
              <a:rPr lang="en-US" altLang="en-US" sz="1600" b="1" smtClean="0">
                <a:latin typeface="Arial" pitchFamily="34" charset="0"/>
                <a:cs typeface="Arial" pitchFamily="34" charset="0"/>
              </a:rPr>
              <a:t>INDUSTRY-LEADING RUGGED DESIGN</a:t>
            </a:r>
            <a:endParaRPr lang="en-US" altLang="en-US" sz="1600" b="1" dirty="0">
              <a:latin typeface="Arial" pitchFamily="34" charset="0"/>
              <a:cs typeface="Arial" pitchFamily="34" charset="0"/>
            </a:endParaRPr>
          </a:p>
        </p:txBody>
      </p:sp>
      <p:sp>
        <p:nvSpPr>
          <p:cNvPr id="21" name="TextBox 20"/>
          <p:cNvSpPr txBox="1"/>
          <p:nvPr/>
        </p:nvSpPr>
        <p:spPr>
          <a:xfrm>
            <a:off x="5904116" y="2128340"/>
            <a:ext cx="2669544" cy="658228"/>
          </a:xfrm>
          <a:prstGeom prst="rect">
            <a:avLst/>
          </a:prstGeom>
          <a:solidFill>
            <a:schemeClr val="accent6"/>
          </a:solidFill>
          <a:ln>
            <a:noFill/>
          </a:ln>
        </p:spPr>
        <p:txBody>
          <a:bodyPr wrap="square" lIns="182832" tIns="182832" rIns="182832" bIns="228540" rtlCol="0" anchor="ctr" anchorCtr="1">
            <a:noAutofit/>
          </a:bodyPr>
          <a:lstStyle/>
          <a:p>
            <a:pPr algn="ctr">
              <a:lnSpc>
                <a:spcPts val="2319"/>
              </a:lnSpc>
              <a:spcAft>
                <a:spcPts val="900"/>
              </a:spcAft>
              <a:defRPr/>
            </a:pPr>
            <a:r>
              <a:rPr lang="en-US" altLang="en-US" sz="1600" b="1" dirty="0" smtClean="0">
                <a:latin typeface="Arial" pitchFamily="34" charset="0"/>
                <a:cs typeface="Arial" pitchFamily="34" charset="0"/>
              </a:rPr>
              <a:t>EASIER FOR WORKERS TO USE</a:t>
            </a:r>
            <a:endParaRPr lang="en-US" altLang="en-US" sz="1600" b="1" dirty="0">
              <a:latin typeface="Arial" pitchFamily="34" charset="0"/>
              <a:cs typeface="Arial" pitchFamily="34" charset="0"/>
            </a:endParaRPr>
          </a:p>
        </p:txBody>
      </p:sp>
      <p:sp>
        <p:nvSpPr>
          <p:cNvPr id="22" name="TextBox 21"/>
          <p:cNvSpPr txBox="1"/>
          <p:nvPr/>
        </p:nvSpPr>
        <p:spPr>
          <a:xfrm>
            <a:off x="8768413" y="2124531"/>
            <a:ext cx="2669543" cy="662037"/>
          </a:xfrm>
          <a:prstGeom prst="rect">
            <a:avLst/>
          </a:prstGeom>
          <a:solidFill>
            <a:schemeClr val="accent6"/>
          </a:solidFill>
          <a:ln>
            <a:noFill/>
          </a:ln>
        </p:spPr>
        <p:txBody>
          <a:bodyPr wrap="square" lIns="182832" tIns="182832" rIns="182832" bIns="228540" rtlCol="0" anchor="ctr" anchorCtr="1">
            <a:noAutofit/>
          </a:bodyPr>
          <a:lstStyle/>
          <a:p>
            <a:pPr algn="ctr">
              <a:lnSpc>
                <a:spcPts val="2319"/>
              </a:lnSpc>
              <a:spcAft>
                <a:spcPts val="900"/>
              </a:spcAft>
              <a:defRPr/>
            </a:pPr>
            <a:r>
              <a:rPr lang="en-US" altLang="en-US" sz="1600" b="1" dirty="0" smtClean="0">
                <a:latin typeface="Arial" pitchFamily="34" charset="0"/>
                <a:cs typeface="Arial" pitchFamily="34" charset="0"/>
              </a:rPr>
              <a:t>EASIER TO MANAGE</a:t>
            </a:r>
            <a:endParaRPr lang="en-US" altLang="en-US" sz="1600" b="1" dirty="0">
              <a:latin typeface="Arial" pitchFamily="34" charset="0"/>
              <a:cs typeface="Arial" pitchFamily="34" charset="0"/>
            </a:endParaRPr>
          </a:p>
        </p:txBody>
      </p:sp>
      <p:sp>
        <p:nvSpPr>
          <p:cNvPr id="2" name="TextBox 1"/>
          <p:cNvSpPr txBox="1"/>
          <p:nvPr/>
        </p:nvSpPr>
        <p:spPr>
          <a:xfrm>
            <a:off x="137894" y="2908187"/>
            <a:ext cx="2859066" cy="3806170"/>
          </a:xfrm>
          <a:prstGeom prst="rect">
            <a:avLst/>
          </a:prstGeom>
          <a:noFill/>
          <a:ln>
            <a:noFill/>
          </a:ln>
        </p:spPr>
        <p:txBody>
          <a:bodyPr wrap="square" rtlCol="0" anchor="ctr" anchorCtr="1">
            <a:spAutoFit/>
          </a:bodyPr>
          <a:lstStyle/>
          <a:p>
            <a:pPr marL="285750" indent="-285750">
              <a:buFont typeface="Arial" charset="0"/>
              <a:buChar char="•"/>
            </a:pPr>
            <a:r>
              <a:rPr lang="en-US" sz="1400" dirty="0"/>
              <a:t>Reads 1D </a:t>
            </a:r>
            <a:r>
              <a:rPr lang="en-US" sz="1400" dirty="0" smtClean="0"/>
              <a:t>barcodes </a:t>
            </a:r>
            <a:r>
              <a:rPr lang="en-US" sz="1400" dirty="0"/>
              <a:t>up to </a:t>
            </a:r>
            <a:r>
              <a:rPr lang="en-US" sz="1400" dirty="0" smtClean="0"/>
              <a:t>40% closer and more than 270% </a:t>
            </a:r>
            <a:r>
              <a:rPr lang="en-US" sz="1400" dirty="0"/>
              <a:t>farther than similar models in its class </a:t>
            </a:r>
          </a:p>
          <a:p>
            <a:pPr marL="285750" indent="-285750">
              <a:buFont typeface="Arial" charset="0"/>
              <a:buChar char="•"/>
            </a:pPr>
            <a:r>
              <a:rPr lang="en-US" sz="1400" dirty="0"/>
              <a:t>Only </a:t>
            </a:r>
            <a:r>
              <a:rPr lang="en-US" sz="1400" dirty="0" smtClean="0"/>
              <a:t>near/far </a:t>
            </a:r>
            <a:r>
              <a:rPr lang="en-US" sz="1400" dirty="0"/>
              <a:t>scanner in the market to read wide </a:t>
            </a:r>
            <a:r>
              <a:rPr lang="en-US" sz="1400" dirty="0" err="1" smtClean="0"/>
              <a:t>picklist</a:t>
            </a:r>
            <a:r>
              <a:rPr lang="en-US" sz="1400" dirty="0" smtClean="0"/>
              <a:t> codes </a:t>
            </a:r>
            <a:r>
              <a:rPr lang="en-US" sz="1400" dirty="0"/>
              <a:t>up </a:t>
            </a:r>
            <a:r>
              <a:rPr lang="en-US" sz="1400" dirty="0" smtClean="0"/>
              <a:t>close</a:t>
            </a:r>
          </a:p>
          <a:p>
            <a:pPr marL="285750" indent="-285750">
              <a:buFont typeface="Arial" charset="0"/>
              <a:buChar char="•"/>
            </a:pPr>
            <a:r>
              <a:rPr lang="en-US" sz="1400" dirty="0" smtClean="0"/>
              <a:t>Only near/far scanner linear imager </a:t>
            </a:r>
            <a:endParaRPr lang="en-US" sz="1400" dirty="0"/>
          </a:p>
          <a:p>
            <a:pPr marL="285750" indent="-285750">
              <a:buFont typeface="Arial" charset="0"/>
              <a:buChar char="•"/>
            </a:pPr>
            <a:r>
              <a:rPr lang="en-US" sz="1400" dirty="0" smtClean="0"/>
              <a:t>Only </a:t>
            </a:r>
            <a:r>
              <a:rPr lang="en-US" sz="1400" dirty="0"/>
              <a:t>device to offer Bluetooth 4.0</a:t>
            </a:r>
          </a:p>
          <a:p>
            <a:pPr marL="285750" indent="-285750">
              <a:spcAft>
                <a:spcPts val="400"/>
              </a:spcAft>
              <a:buFont typeface="Arial" charset="0"/>
              <a:buChar char="•"/>
            </a:pPr>
            <a:r>
              <a:rPr lang="en-US" sz="1400" dirty="0" smtClean="0"/>
              <a:t>Only </a:t>
            </a:r>
            <a:r>
              <a:rPr lang="en-US" sz="1400" dirty="0"/>
              <a:t>device to offer Wi-Fi Friendly Mode</a:t>
            </a:r>
          </a:p>
          <a:p>
            <a:pPr marL="285750" indent="-285750">
              <a:spcAft>
                <a:spcPts val="400"/>
              </a:spcAft>
              <a:buFont typeface="Arial" charset="0"/>
              <a:buChar char="•"/>
            </a:pPr>
            <a:r>
              <a:rPr lang="en-US" sz="1400" dirty="0" smtClean="0"/>
              <a:t>More than </a:t>
            </a:r>
            <a:r>
              <a:rPr lang="en-US" sz="1400" b="1" dirty="0" smtClean="0"/>
              <a:t>twice </a:t>
            </a:r>
            <a:r>
              <a:rPr lang="en-US" sz="1400" dirty="0" smtClean="0"/>
              <a:t>the scans per charge than competitive devices — 100,000+ scans </a:t>
            </a:r>
            <a:r>
              <a:rPr lang="en-US" sz="1400" dirty="0"/>
              <a:t>per charge</a:t>
            </a:r>
            <a:endParaRPr lang="en-US" dirty="0" smtClean="0"/>
          </a:p>
        </p:txBody>
      </p:sp>
      <p:sp>
        <p:nvSpPr>
          <p:cNvPr id="23" name="TextBox 22"/>
          <p:cNvSpPr txBox="1"/>
          <p:nvPr/>
        </p:nvSpPr>
        <p:spPr>
          <a:xfrm>
            <a:off x="3032803" y="2924742"/>
            <a:ext cx="2708817" cy="2667397"/>
          </a:xfrm>
          <a:prstGeom prst="rect">
            <a:avLst/>
          </a:prstGeom>
          <a:noFill/>
          <a:ln>
            <a:noFill/>
          </a:ln>
        </p:spPr>
        <p:txBody>
          <a:bodyPr wrap="square" rtlCol="0" anchor="ctr" anchorCtr="1">
            <a:spAutoFit/>
          </a:bodyPr>
          <a:lstStyle/>
          <a:p>
            <a:pPr marL="285750" indent="-285750">
              <a:spcAft>
                <a:spcPts val="400"/>
              </a:spcAft>
              <a:buFont typeface="Arial" charset="0"/>
              <a:buChar char="•"/>
            </a:pPr>
            <a:r>
              <a:rPr lang="en-US" sz="1400" dirty="0" smtClean="0"/>
              <a:t>Only </a:t>
            </a:r>
            <a:r>
              <a:rPr lang="en-US" sz="1400" dirty="0"/>
              <a:t>device to offer an </a:t>
            </a:r>
            <a:r>
              <a:rPr lang="en-US" sz="1400" dirty="0" smtClean="0"/>
              <a:t/>
            </a:r>
            <a:br>
              <a:rPr lang="en-US" sz="1400" dirty="0" smtClean="0"/>
            </a:br>
            <a:r>
              <a:rPr lang="en-US" sz="1400" dirty="0" smtClean="0"/>
              <a:t>8 </a:t>
            </a:r>
            <a:r>
              <a:rPr lang="en-US" sz="1400" dirty="0"/>
              <a:t>ft./2.4 m drop spec</a:t>
            </a:r>
          </a:p>
          <a:p>
            <a:pPr marL="285750" indent="-285750">
              <a:spcAft>
                <a:spcPts val="400"/>
              </a:spcAft>
              <a:buFont typeface="Arial" charset="0"/>
              <a:buChar char="•"/>
            </a:pPr>
            <a:r>
              <a:rPr lang="en-US" sz="1400" dirty="0" smtClean="0"/>
              <a:t>Only </a:t>
            </a:r>
            <a:r>
              <a:rPr lang="en-US" sz="1400" dirty="0"/>
              <a:t>device to offer a double sealing rating: </a:t>
            </a:r>
            <a:r>
              <a:rPr lang="en-US" sz="1400" dirty="0" smtClean="0"/>
              <a:t/>
            </a:r>
            <a:br>
              <a:rPr lang="en-US" sz="1400" dirty="0" smtClean="0"/>
            </a:br>
            <a:r>
              <a:rPr lang="en-US" sz="1400" dirty="0" smtClean="0"/>
              <a:t>IP65 </a:t>
            </a:r>
            <a:r>
              <a:rPr lang="en-US" sz="1400" dirty="0"/>
              <a:t>and </a:t>
            </a:r>
            <a:r>
              <a:rPr lang="en-US" sz="1400" dirty="0" smtClean="0"/>
              <a:t>IP67</a:t>
            </a:r>
          </a:p>
          <a:p>
            <a:pPr marL="285750" indent="-285750">
              <a:spcAft>
                <a:spcPts val="400"/>
              </a:spcAft>
              <a:buFont typeface="Arial" charset="0"/>
              <a:buChar char="•"/>
            </a:pPr>
            <a:r>
              <a:rPr lang="en-US" sz="1400" dirty="0" smtClean="0"/>
              <a:t>Only </a:t>
            </a:r>
            <a:r>
              <a:rPr lang="en-US" sz="1400" dirty="0"/>
              <a:t>device with a </a:t>
            </a:r>
            <a:r>
              <a:rPr lang="en-US" sz="1400" dirty="0" smtClean="0"/>
              <a:t/>
            </a:r>
            <a:br>
              <a:rPr lang="en-US" sz="1400" dirty="0" smtClean="0"/>
            </a:br>
            <a:r>
              <a:rPr lang="en-US" sz="1400" dirty="0" smtClean="0"/>
              <a:t>rugged </a:t>
            </a:r>
            <a:r>
              <a:rPr lang="en-US" sz="1400" dirty="0"/>
              <a:t>cradle</a:t>
            </a:r>
          </a:p>
          <a:p>
            <a:pPr marL="285750" indent="-285750">
              <a:spcAft>
                <a:spcPts val="400"/>
              </a:spcAft>
              <a:buFont typeface="Arial" charset="0"/>
              <a:buChar char="•"/>
            </a:pPr>
            <a:r>
              <a:rPr lang="en-US" sz="1400" dirty="0" smtClean="0"/>
              <a:t>Only </a:t>
            </a:r>
            <a:r>
              <a:rPr lang="en-US" sz="1400" dirty="0"/>
              <a:t>device with freezer compliant </a:t>
            </a:r>
            <a:r>
              <a:rPr lang="en-US" sz="1400" dirty="0" smtClean="0"/>
              <a:t>cables</a:t>
            </a:r>
          </a:p>
          <a:p>
            <a:pPr marL="285750" indent="-285750">
              <a:spcAft>
                <a:spcPts val="400"/>
              </a:spcAft>
              <a:buFont typeface="Arial" charset="0"/>
              <a:buChar char="•"/>
            </a:pPr>
            <a:r>
              <a:rPr lang="en-US" sz="1400" dirty="0"/>
              <a:t>Only device to offer single-board construction</a:t>
            </a:r>
            <a:endParaRPr lang="en-US" sz="1400" dirty="0" smtClean="0"/>
          </a:p>
        </p:txBody>
      </p:sp>
      <p:sp>
        <p:nvSpPr>
          <p:cNvPr id="24" name="TextBox 23"/>
          <p:cNvSpPr txBox="1"/>
          <p:nvPr/>
        </p:nvSpPr>
        <p:spPr>
          <a:xfrm>
            <a:off x="5929250" y="2907459"/>
            <a:ext cx="2650168" cy="1918474"/>
          </a:xfrm>
          <a:prstGeom prst="rect">
            <a:avLst/>
          </a:prstGeom>
          <a:noFill/>
          <a:ln>
            <a:noFill/>
          </a:ln>
        </p:spPr>
        <p:txBody>
          <a:bodyPr wrap="square" rtlCol="0" anchor="t" anchorCtr="0">
            <a:spAutoFit/>
          </a:bodyPr>
          <a:lstStyle/>
          <a:p>
            <a:pPr marL="285750" indent="-285750">
              <a:spcAft>
                <a:spcPts val="400"/>
              </a:spcAft>
              <a:buFont typeface="Arial" charset="0"/>
              <a:buChar char="•"/>
            </a:pPr>
            <a:r>
              <a:rPr lang="en-US" sz="1400" dirty="0" smtClean="0"/>
              <a:t>Only </a:t>
            </a:r>
            <a:r>
              <a:rPr lang="en-US" sz="1400" dirty="0"/>
              <a:t>device to offer a battery charge gauge</a:t>
            </a:r>
          </a:p>
          <a:p>
            <a:pPr marL="285750" indent="-285750">
              <a:spcAft>
                <a:spcPts val="400"/>
              </a:spcAft>
              <a:buFont typeface="Arial" charset="0"/>
              <a:buChar char="•"/>
            </a:pPr>
            <a:r>
              <a:rPr lang="en-US" sz="1400" dirty="0" smtClean="0"/>
              <a:t>Only </a:t>
            </a:r>
            <a:r>
              <a:rPr lang="en-US" sz="1400" dirty="0"/>
              <a:t>device to offer a Bluetooth status </a:t>
            </a:r>
            <a:r>
              <a:rPr lang="en-US" sz="1400" dirty="0" smtClean="0"/>
              <a:t>LED</a:t>
            </a:r>
          </a:p>
          <a:p>
            <a:pPr marL="285750" indent="-285750">
              <a:spcAft>
                <a:spcPts val="400"/>
              </a:spcAft>
              <a:buFont typeface="Arial" charset="0"/>
              <a:buChar char="•"/>
            </a:pPr>
            <a:r>
              <a:rPr lang="en-US" sz="1400" dirty="0"/>
              <a:t>Only device to offer three mix and match feedback modes: vibration, red/green LEDs, loud </a:t>
            </a:r>
            <a:r>
              <a:rPr lang="en-US" sz="1400" dirty="0" smtClean="0"/>
              <a:t>beep</a:t>
            </a:r>
            <a:endParaRPr lang="en-US" sz="1400" dirty="0"/>
          </a:p>
        </p:txBody>
      </p:sp>
      <p:sp>
        <p:nvSpPr>
          <p:cNvPr id="25" name="TextBox 24"/>
          <p:cNvSpPr txBox="1"/>
          <p:nvPr/>
        </p:nvSpPr>
        <p:spPr>
          <a:xfrm>
            <a:off x="8768413" y="2907459"/>
            <a:ext cx="2669543" cy="1220847"/>
          </a:xfrm>
          <a:prstGeom prst="rect">
            <a:avLst/>
          </a:prstGeom>
          <a:noFill/>
          <a:ln>
            <a:noFill/>
          </a:ln>
        </p:spPr>
        <p:txBody>
          <a:bodyPr wrap="square" rtlCol="0" anchor="t" anchorCtr="0">
            <a:spAutoFit/>
          </a:bodyPr>
          <a:lstStyle/>
          <a:p>
            <a:pPr marL="285750" indent="-285750">
              <a:spcAft>
                <a:spcPts val="400"/>
              </a:spcAft>
              <a:buFont typeface="Arial" charset="0"/>
              <a:buChar char="•"/>
            </a:pPr>
            <a:r>
              <a:rPr lang="en-US" sz="1400" dirty="0" smtClean="0"/>
              <a:t>Detailed </a:t>
            </a:r>
            <a:r>
              <a:rPr lang="en-US" sz="1400" dirty="0"/>
              <a:t>battery metrics for superior battery management</a:t>
            </a:r>
          </a:p>
          <a:p>
            <a:pPr marL="285750" indent="-285750">
              <a:spcAft>
                <a:spcPts val="400"/>
              </a:spcAft>
              <a:buFont typeface="Arial" charset="0"/>
              <a:buChar char="•"/>
            </a:pPr>
            <a:r>
              <a:rPr lang="en-US" sz="1400" dirty="0" smtClean="0"/>
              <a:t>Industry-best </a:t>
            </a:r>
            <a:r>
              <a:rPr lang="en-US" sz="1400" dirty="0"/>
              <a:t>free management tools</a:t>
            </a:r>
            <a:endParaRPr lang="en-US" sz="1400" dirty="0" smtClean="0"/>
          </a:p>
        </p:txBody>
      </p:sp>
      <p:sp>
        <p:nvSpPr>
          <p:cNvPr id="26" name="Title 1"/>
          <p:cNvSpPr>
            <a:spLocks noGrp="1"/>
          </p:cNvSpPr>
          <p:nvPr>
            <p:ph type="title"/>
          </p:nvPr>
        </p:nvSpPr>
        <p:spPr>
          <a:xfrm>
            <a:off x="358973" y="994858"/>
            <a:ext cx="9121911" cy="1901178"/>
          </a:xfrm>
          <a:prstGeom prst="rect">
            <a:avLst/>
          </a:prstGeom>
        </p:spPr>
        <p:txBody>
          <a:bodyPr>
            <a:noAutofit/>
          </a:bodyPr>
          <a:lstStyle/>
          <a:p>
            <a:pPr>
              <a:lnSpc>
                <a:spcPts val="3700"/>
              </a:lnSpc>
            </a:pPr>
            <a:r>
              <a:rPr lang="en-US" altLang="en-US" sz="5000" spc="-150" dirty="0" smtClean="0">
                <a:solidFill>
                  <a:schemeClr val="tx1"/>
                </a:solidFill>
                <a:latin typeface="Arial Black" charset="0"/>
                <a:ea typeface="MS PGothic" charset="-128"/>
              </a:rPr>
              <a:t>TOP ADVANTAGES</a:t>
            </a:r>
            <a:r>
              <a:rPr lang="en-US" altLang="en-US" sz="5000" spc="-150" dirty="0">
                <a:solidFill>
                  <a:schemeClr val="accent3"/>
                </a:solidFill>
                <a:latin typeface="Arial Black" charset="0"/>
                <a:ea typeface="MS PGothic" charset="-128"/>
              </a:rPr>
              <a:t/>
            </a:r>
            <a:br>
              <a:rPr lang="en-US" altLang="en-US" sz="5000" spc="-150" dirty="0">
                <a:solidFill>
                  <a:schemeClr val="accent3"/>
                </a:solidFill>
                <a:latin typeface="Arial Black" charset="0"/>
                <a:ea typeface="MS PGothic" charset="-128"/>
              </a:rPr>
            </a:br>
            <a:r>
              <a:rPr lang="en-US" altLang="en-US" sz="4000" cap="all" dirty="0" smtClean="0">
                <a:solidFill>
                  <a:srgbClr val="007CB0"/>
                </a:solidFill>
                <a:latin typeface="Arial" charset="0"/>
                <a:ea typeface="MS PGothic" charset="-128"/>
              </a:rPr>
              <a:t>FOR THE LI3608-ER/ li3678-ER</a:t>
            </a:r>
            <a:endParaRPr lang="en-US" altLang="en-US" sz="4000" cap="all" dirty="0">
              <a:solidFill>
                <a:srgbClr val="007CB0"/>
              </a:solidFill>
              <a:latin typeface="Arial" charset="0"/>
              <a:ea typeface="MS PGothic" charset="-128"/>
            </a:endParaRPr>
          </a:p>
        </p:txBody>
      </p:sp>
    </p:spTree>
    <p:extLst>
      <p:ext uri="{BB962C8B-B14F-4D97-AF65-F5344CB8AC3E}">
        <p14:creationId xmlns:p14="http://schemas.microsoft.com/office/powerpoint/2010/main" val="13517415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88825" cy="6858000"/>
          </a:xfrm>
          <a:prstGeom prst="rect">
            <a:avLst/>
          </a:prstGeom>
          <a:solidFill>
            <a:schemeClr val="tx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7" name="Slide Number Placeholder 4"/>
          <p:cNvSpPr txBox="1">
            <a:spLocks/>
          </p:cNvSpPr>
          <p:nvPr/>
        </p:nvSpPr>
        <p:spPr bwMode="auto">
          <a:xfrm>
            <a:off x="11814739" y="6486526"/>
            <a:ext cx="352333"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smtClean="0">
                <a:solidFill>
                  <a:schemeClr val="bg1">
                    <a:lumMod val="50000"/>
                  </a:schemeClr>
                </a:solidFill>
                <a:ea typeface="Avenir Roman" charset="0"/>
                <a:cs typeface="Avenir Roman" charset="0"/>
              </a:rPr>
              <a:pPr algn="ctr" eaLnBrk="1" hangingPunct="1"/>
              <a:t>49</a:t>
            </a:fld>
            <a:endParaRPr lang="en-US" altLang="en-US" sz="800" dirty="0">
              <a:solidFill>
                <a:schemeClr val="bg1">
                  <a:lumMod val="50000"/>
                </a:schemeClr>
              </a:solidFill>
              <a:ea typeface="Avenir Roman" charset="0"/>
              <a:cs typeface="Avenir Roman" charset="0"/>
            </a:endParaRPr>
          </a:p>
        </p:txBody>
      </p:sp>
      <p:sp>
        <p:nvSpPr>
          <p:cNvPr id="5" name="TextBox 4"/>
          <p:cNvSpPr txBox="1"/>
          <p:nvPr/>
        </p:nvSpPr>
        <p:spPr>
          <a:xfrm>
            <a:off x="2431171" y="2908720"/>
            <a:ext cx="7326483" cy="923330"/>
          </a:xfrm>
          <a:prstGeom prst="rect">
            <a:avLst/>
          </a:prstGeom>
          <a:noFill/>
          <a:ln>
            <a:noFill/>
          </a:ln>
        </p:spPr>
        <p:txBody>
          <a:bodyPr wrap="square" rtlCol="0" anchor="ctr" anchorCtr="1">
            <a:spAutoFit/>
          </a:bodyPr>
          <a:lstStyle/>
          <a:p>
            <a:pPr algn="ctr">
              <a:lnSpc>
                <a:spcPct val="150000"/>
              </a:lnSpc>
            </a:pPr>
            <a:r>
              <a:rPr lang="en-US" sz="3600" b="1" dirty="0" smtClean="0">
                <a:solidFill>
                  <a:srgbClr val="FFFFFF"/>
                </a:solidFill>
                <a:cs typeface="Arial Black"/>
              </a:rPr>
              <a:t>Upgrade Opportunities</a:t>
            </a:r>
          </a:p>
        </p:txBody>
      </p:sp>
    </p:spTree>
    <p:extLst>
      <p:ext uri="{BB962C8B-B14F-4D97-AF65-F5344CB8AC3E}">
        <p14:creationId xmlns:p14="http://schemas.microsoft.com/office/powerpoint/2010/main" val="110853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57728"/>
            <a:ext cx="12188825" cy="6208683"/>
          </a:xfrm>
          <a:prstGeom prst="rect">
            <a:avLst/>
          </a:prstGeom>
        </p:spPr>
      </p:pic>
      <p:sp>
        <p:nvSpPr>
          <p:cNvPr id="7" name="Rectangle 6"/>
          <p:cNvSpPr/>
          <p:nvPr/>
        </p:nvSpPr>
        <p:spPr>
          <a:xfrm>
            <a:off x="6398266" y="1598193"/>
            <a:ext cx="5797296" cy="1499844"/>
          </a:xfrm>
          <a:prstGeom prst="rect">
            <a:avLst/>
          </a:prstGeom>
          <a:solidFill>
            <a:schemeClr val="tx2">
              <a:lumMod val="75000"/>
            </a:schemeClr>
          </a:solidFill>
        </p:spPr>
        <p:txBody>
          <a:bodyPr wrap="square" lIns="274320" tIns="274320" rIns="274320" bIns="274320" anchor="ctr" anchorCtr="0">
            <a:noAutofit/>
          </a:bodyPr>
          <a:lstStyle/>
          <a:p>
            <a:pPr>
              <a:lnSpc>
                <a:spcPts val="2600"/>
              </a:lnSpc>
            </a:pPr>
            <a:r>
              <a:rPr lang="en-US" dirty="0">
                <a:solidFill>
                  <a:schemeClr val="bg1"/>
                </a:solidFill>
              </a:rPr>
              <a:t>A</a:t>
            </a:r>
            <a:r>
              <a:rPr lang="en-US" dirty="0" smtClean="0">
                <a:solidFill>
                  <a:schemeClr val="bg1"/>
                </a:solidFill>
              </a:rPr>
              <a:t> </a:t>
            </a:r>
            <a:r>
              <a:rPr lang="en-US" dirty="0">
                <a:solidFill>
                  <a:schemeClr val="bg1"/>
                </a:solidFill>
              </a:rPr>
              <a:t>new class of handheld scanner built to </a:t>
            </a:r>
            <a:r>
              <a:rPr lang="en-US" dirty="0" smtClean="0">
                <a:solidFill>
                  <a:schemeClr val="bg1"/>
                </a:solidFill>
              </a:rPr>
              <a:t>deliver the </a:t>
            </a:r>
            <a:r>
              <a:rPr lang="en-US" dirty="0">
                <a:solidFill>
                  <a:schemeClr val="bg1"/>
                </a:solidFill>
              </a:rPr>
              <a:t>unstoppable performance you need in </a:t>
            </a:r>
            <a:r>
              <a:rPr lang="en-US" dirty="0" smtClean="0">
                <a:solidFill>
                  <a:schemeClr val="bg1"/>
                </a:solidFill>
              </a:rPr>
              <a:t>your most </a:t>
            </a:r>
            <a:r>
              <a:rPr lang="en-US" dirty="0">
                <a:solidFill>
                  <a:schemeClr val="bg1"/>
                </a:solidFill>
              </a:rPr>
              <a:t>demanding business environments.</a:t>
            </a:r>
            <a:r>
              <a:rPr lang="en-US" dirty="0" smtClean="0">
                <a:solidFill>
                  <a:schemeClr val="bg1"/>
                </a:solidFill>
              </a:rPr>
              <a:t> </a:t>
            </a:r>
            <a:endParaRPr lang="en-US" dirty="0">
              <a:solidFill>
                <a:schemeClr val="bg1"/>
              </a:solidFill>
            </a:endParaRPr>
          </a:p>
        </p:txBody>
      </p:sp>
      <p:sp>
        <p:nvSpPr>
          <p:cNvPr id="14" name="Slide Number Placeholder 5"/>
          <p:cNvSpPr txBox="1">
            <a:spLocks/>
          </p:cNvSpPr>
          <p:nvPr/>
        </p:nvSpPr>
        <p:spPr bwMode="auto">
          <a:xfrm>
            <a:off x="11798300" y="6489701"/>
            <a:ext cx="3905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Arial" charset="0"/>
                <a:ea typeface="MS PGothic" charset="-128"/>
                <a:cs typeface="Arial" charset="0"/>
              </a:defRPr>
            </a:lvl1pPr>
            <a:lvl2pPr marL="37931725" indent="-37474525">
              <a:spcBef>
                <a:spcPct val="20000"/>
              </a:spcBef>
              <a:buFont typeface="Arial" charset="0"/>
              <a:buChar char="•"/>
              <a:defRPr sz="2800">
                <a:solidFill>
                  <a:schemeClr val="tx1"/>
                </a:solidFill>
                <a:latin typeface="Arial" charset="0"/>
                <a:ea typeface="MS PGothic" charset="-128"/>
                <a:cs typeface="Arial" charset="0"/>
              </a:defRPr>
            </a:lvl2pPr>
            <a:lvl3pPr marL="1143000" indent="-228600">
              <a:spcBef>
                <a:spcPct val="20000"/>
              </a:spcBef>
              <a:buFont typeface="Arial" charset="0"/>
              <a:buChar char="•"/>
              <a:defRPr sz="2400">
                <a:solidFill>
                  <a:schemeClr val="tx1"/>
                </a:solidFill>
                <a:latin typeface="Arial" charset="0"/>
                <a:ea typeface="MS PGothic" charset="-128"/>
                <a:cs typeface="Arial" charset="0"/>
              </a:defRPr>
            </a:lvl3pPr>
            <a:lvl4pPr marL="1600200" indent="-228600">
              <a:spcBef>
                <a:spcPct val="20000"/>
              </a:spcBef>
              <a:buFont typeface="Arial" charset="0"/>
              <a:buChar char="•"/>
              <a:defRPr sz="2000">
                <a:solidFill>
                  <a:schemeClr val="tx1"/>
                </a:solidFill>
                <a:latin typeface="Arial" charset="0"/>
                <a:ea typeface="MS PGothic" charset="-128"/>
                <a:cs typeface="Arial" charset="0"/>
              </a:defRPr>
            </a:lvl4pPr>
            <a:lvl5pPr marL="2057400" indent="-228600">
              <a:spcBef>
                <a:spcPct val="20000"/>
              </a:spcBef>
              <a:buFont typeface="Arial" charset="0"/>
              <a:buChar char="•"/>
              <a:defRPr sz="2000">
                <a:solidFill>
                  <a:schemeClr val="tx1"/>
                </a:solidFill>
                <a:latin typeface="Arial" charset="0"/>
                <a:ea typeface="MS PGothic" charset="-128"/>
                <a:cs typeface="Arial"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Arial" charset="0"/>
                <a:ea typeface="MS PGothic" charset="-128"/>
                <a:cs typeface="Arial"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Arial" charset="0"/>
                <a:ea typeface="MS PGothic" charset="-128"/>
                <a:cs typeface="Arial"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Arial" charset="0"/>
                <a:ea typeface="MS PGothic" charset="-128"/>
                <a:cs typeface="Arial"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Arial" charset="0"/>
                <a:ea typeface="MS PGothic" charset="-128"/>
                <a:cs typeface="Arial" charset="0"/>
              </a:defRPr>
            </a:lvl9pPr>
          </a:lstStyle>
          <a:p>
            <a:pPr algn="ctr" eaLnBrk="1" hangingPunct="1">
              <a:spcBef>
                <a:spcPct val="0"/>
              </a:spcBef>
              <a:buFontTx/>
              <a:buNone/>
            </a:pPr>
            <a:fld id="{DC3261BA-901C-6B4E-B498-A1002ADA56C8}" type="slidenum">
              <a:rPr lang="en-US" altLang="en-US" sz="800">
                <a:solidFill>
                  <a:schemeClr val="bg1">
                    <a:lumMod val="75000"/>
                  </a:schemeClr>
                </a:solidFill>
              </a:rPr>
              <a:pPr algn="ctr" eaLnBrk="1" hangingPunct="1">
                <a:spcBef>
                  <a:spcPct val="0"/>
                </a:spcBef>
                <a:buFontTx/>
                <a:buNone/>
              </a:pPr>
              <a:t>5</a:t>
            </a:fld>
            <a:endParaRPr lang="en-US" altLang="en-US" sz="800" dirty="0">
              <a:solidFill>
                <a:schemeClr val="bg1">
                  <a:lumMod val="75000"/>
                </a:schemeClr>
              </a:solidFill>
            </a:endParaRPr>
          </a:p>
        </p:txBody>
      </p:sp>
      <p:grpSp>
        <p:nvGrpSpPr>
          <p:cNvPr id="16" name="Group 15"/>
          <p:cNvGrpSpPr/>
          <p:nvPr/>
        </p:nvGrpSpPr>
        <p:grpSpPr>
          <a:xfrm>
            <a:off x="523830" y="4741334"/>
            <a:ext cx="11141165" cy="1486977"/>
            <a:chOff x="-1601297" y="4567983"/>
            <a:chExt cx="7937369" cy="1829661"/>
          </a:xfrm>
        </p:grpSpPr>
        <p:sp>
          <p:nvSpPr>
            <p:cNvPr id="6" name="Rectangle 5"/>
            <p:cNvSpPr/>
            <p:nvPr/>
          </p:nvSpPr>
          <p:spPr>
            <a:xfrm>
              <a:off x="434605" y="4574044"/>
              <a:ext cx="1829662" cy="1823600"/>
            </a:xfrm>
            <a:prstGeom prst="rect">
              <a:avLst/>
            </a:prstGeom>
            <a:solidFill>
              <a:srgbClr val="FFD200"/>
            </a:solidFill>
          </p:spPr>
          <p:txBody>
            <a:bodyPr wrap="square" lIns="182880" tIns="182880" rIns="182880" bIns="228600" anchor="ctr" anchorCtr="0">
              <a:noAutofit/>
            </a:bodyPr>
            <a:lstStyle/>
            <a:p>
              <a:pPr lvl="0" algn="ctr" defTabSz="457200">
                <a:spcBef>
                  <a:spcPct val="20000"/>
                </a:spcBef>
                <a:spcAft>
                  <a:spcPts val="600"/>
                </a:spcAft>
                <a:buClr>
                  <a:srgbClr val="13648C"/>
                </a:buClr>
                <a:defRPr/>
              </a:pPr>
              <a:r>
                <a:rPr lang="en-US" sz="1600" dirty="0" smtClean="0"/>
                <a:t>…</a:t>
              </a:r>
              <a:r>
                <a:rPr lang="en-US" sz="1600" dirty="0">
                  <a:cs typeface="Arial"/>
                </a:rPr>
                <a:t>take more of a beating over a longer period of </a:t>
              </a:r>
              <a:r>
                <a:rPr lang="en-US" sz="1600" dirty="0" smtClean="0">
                  <a:cs typeface="Arial"/>
                </a:rPr>
                <a:t>time</a:t>
              </a:r>
            </a:p>
          </p:txBody>
        </p:sp>
        <p:sp>
          <p:nvSpPr>
            <p:cNvPr id="8" name="Rectangle 7"/>
            <p:cNvSpPr/>
            <p:nvPr/>
          </p:nvSpPr>
          <p:spPr>
            <a:xfrm>
              <a:off x="2470507" y="4567983"/>
              <a:ext cx="1829662" cy="1829661"/>
            </a:xfrm>
            <a:prstGeom prst="rect">
              <a:avLst/>
            </a:prstGeom>
            <a:solidFill>
              <a:srgbClr val="FFD200"/>
            </a:solidFill>
          </p:spPr>
          <p:txBody>
            <a:bodyPr wrap="square" lIns="182880" tIns="182880" rIns="182880" bIns="228600" anchor="ctr" anchorCtr="0">
              <a:noAutofit/>
            </a:bodyPr>
            <a:lstStyle/>
            <a:p>
              <a:pPr lvl="0" algn="ctr" defTabSz="457200">
                <a:spcBef>
                  <a:spcPct val="20000"/>
                </a:spcBef>
                <a:spcAft>
                  <a:spcPts val="600"/>
                </a:spcAft>
                <a:buClr>
                  <a:srgbClr val="13648C"/>
                </a:buClr>
                <a:defRPr/>
              </a:pPr>
              <a:r>
                <a:rPr lang="en-US" sz="1600" dirty="0" smtClean="0">
                  <a:cs typeface="Arial"/>
                </a:rPr>
                <a:t>…scan </a:t>
              </a:r>
              <a:r>
                <a:rPr lang="en-US" sz="1600" dirty="0">
                  <a:cs typeface="Arial"/>
                </a:rPr>
                <a:t>faster </a:t>
              </a:r>
              <a:r>
                <a:rPr lang="en-US" sz="1600" dirty="0" smtClean="0">
                  <a:cs typeface="Arial"/>
                </a:rPr>
                <a:t/>
              </a:r>
              <a:br>
                <a:rPr lang="en-US" sz="1600" dirty="0" smtClean="0">
                  <a:cs typeface="Arial"/>
                </a:rPr>
              </a:br>
              <a:r>
                <a:rPr lang="en-US" sz="1600" dirty="0" smtClean="0">
                  <a:cs typeface="Arial"/>
                </a:rPr>
                <a:t>and </a:t>
              </a:r>
              <a:r>
                <a:rPr lang="en-US" sz="1600" dirty="0">
                  <a:cs typeface="Arial"/>
                </a:rPr>
                <a:t>farther with </a:t>
              </a:r>
              <a:r>
                <a:rPr lang="en-US" sz="1600" dirty="0" smtClean="0">
                  <a:cs typeface="Arial"/>
                </a:rPr>
                <a:t/>
              </a:r>
              <a:br>
                <a:rPr lang="en-US" sz="1600" dirty="0" smtClean="0">
                  <a:cs typeface="Arial"/>
                </a:rPr>
              </a:br>
              <a:r>
                <a:rPr lang="en-US" sz="1600" dirty="0" smtClean="0">
                  <a:cs typeface="Arial"/>
                </a:rPr>
                <a:t>greater </a:t>
              </a:r>
              <a:r>
                <a:rPr lang="en-US" sz="1600" dirty="0">
                  <a:cs typeface="Arial"/>
                </a:rPr>
                <a:t>accuracy and increased </a:t>
              </a:r>
              <a:r>
                <a:rPr lang="en-US" sz="1600" dirty="0" smtClean="0">
                  <a:cs typeface="Arial"/>
                </a:rPr>
                <a:t>speed</a:t>
              </a:r>
              <a:endParaRPr lang="en-US" sz="1600" dirty="0"/>
            </a:p>
          </p:txBody>
        </p:sp>
        <p:sp>
          <p:nvSpPr>
            <p:cNvPr id="9" name="Rectangle 8"/>
            <p:cNvSpPr/>
            <p:nvPr/>
          </p:nvSpPr>
          <p:spPr>
            <a:xfrm>
              <a:off x="4506410" y="4567983"/>
              <a:ext cx="1829662" cy="1829661"/>
            </a:xfrm>
            <a:prstGeom prst="rect">
              <a:avLst/>
            </a:prstGeom>
            <a:solidFill>
              <a:srgbClr val="FFD200"/>
            </a:solidFill>
          </p:spPr>
          <p:txBody>
            <a:bodyPr wrap="square" lIns="182880" tIns="182880" rIns="182880" bIns="228600" anchor="ctr" anchorCtr="0">
              <a:noAutofit/>
            </a:bodyPr>
            <a:lstStyle/>
            <a:p>
              <a:pPr lvl="0" algn="ctr" defTabSz="457200">
                <a:spcBef>
                  <a:spcPct val="20000"/>
                </a:spcBef>
                <a:spcAft>
                  <a:spcPts val="600"/>
                </a:spcAft>
                <a:buClr>
                  <a:srgbClr val="13648C"/>
                </a:buClr>
                <a:defRPr/>
              </a:pPr>
              <a:r>
                <a:rPr lang="en-US" sz="1600" dirty="0" smtClean="0">
                  <a:cs typeface="Arial"/>
                </a:rPr>
                <a:t>…be </a:t>
              </a:r>
              <a:r>
                <a:rPr lang="en-US" sz="1600" dirty="0">
                  <a:cs typeface="Arial"/>
                </a:rPr>
                <a:t>deployed faster and managed more efficiently across </a:t>
              </a:r>
              <a:r>
                <a:rPr lang="en-US" sz="1600" dirty="0" smtClean="0">
                  <a:cs typeface="Arial"/>
                </a:rPr>
                <a:t/>
              </a:r>
              <a:br>
                <a:rPr lang="en-US" sz="1600" dirty="0" smtClean="0">
                  <a:cs typeface="Arial"/>
                </a:rPr>
              </a:br>
              <a:r>
                <a:rPr lang="en-US" sz="1600" dirty="0" smtClean="0">
                  <a:cs typeface="Arial"/>
                </a:rPr>
                <a:t>an </a:t>
              </a:r>
              <a:r>
                <a:rPr lang="en-US" sz="1600" dirty="0">
                  <a:cs typeface="Arial"/>
                </a:rPr>
                <a:t>enterprise.</a:t>
              </a:r>
              <a:r>
                <a:rPr lang="en-US" sz="1600" dirty="0" smtClean="0">
                  <a:cs typeface="Arial"/>
                </a:rPr>
                <a:t> </a:t>
              </a:r>
              <a:r>
                <a:rPr lang="en-US" sz="1600" dirty="0" smtClean="0"/>
                <a:t> </a:t>
              </a:r>
              <a:endParaRPr lang="en-US" sz="1600" dirty="0"/>
            </a:p>
          </p:txBody>
        </p:sp>
        <p:sp>
          <p:nvSpPr>
            <p:cNvPr id="15" name="Rectangle 14"/>
            <p:cNvSpPr/>
            <p:nvPr/>
          </p:nvSpPr>
          <p:spPr>
            <a:xfrm>
              <a:off x="-1601297" y="4574044"/>
              <a:ext cx="1829662" cy="1823600"/>
            </a:xfrm>
            <a:prstGeom prst="rect">
              <a:avLst/>
            </a:prstGeom>
            <a:solidFill>
              <a:schemeClr val="bg1"/>
            </a:solidFill>
          </p:spPr>
          <p:txBody>
            <a:bodyPr wrap="square" lIns="182880" tIns="182880" rIns="182880" bIns="228600" anchor="ctr" anchorCtr="0">
              <a:noAutofit/>
            </a:bodyPr>
            <a:lstStyle/>
            <a:p>
              <a:pPr algn="ctr"/>
              <a:r>
                <a:rPr lang="en-US" cap="all" spc="-60" dirty="0" smtClean="0">
                  <a:latin typeface="Arial Black"/>
                  <a:cs typeface="Arial Black"/>
                </a:rPr>
                <a:t>The 3600 Series is purpose-built to…</a:t>
              </a:r>
            </a:p>
          </p:txBody>
        </p:sp>
      </p:grpSp>
      <p:sp>
        <p:nvSpPr>
          <p:cNvPr id="10" name="Rectangle 9"/>
          <p:cNvSpPr/>
          <p:nvPr/>
        </p:nvSpPr>
        <p:spPr>
          <a:xfrm>
            <a:off x="6398266" y="657728"/>
            <a:ext cx="5799830" cy="1015663"/>
          </a:xfrm>
          <a:prstGeom prst="rect">
            <a:avLst/>
          </a:prstGeom>
          <a:solidFill>
            <a:schemeClr val="tx2"/>
          </a:solidFill>
          <a:ln w="12700" cap="flat" cmpd="sng" algn="ctr">
            <a:noFill/>
            <a:prstDash val="solid"/>
            <a:miter lim="800000"/>
            <a:headEnd type="none" w="med" len="med"/>
            <a:tailEnd type="none" w="med" len="med"/>
          </a:ln>
        </p:spPr>
        <p:txBody>
          <a:bodyPr wrap="square" anchor="ctr">
            <a:spAutoFit/>
          </a:bodyPr>
          <a:lstStyle/>
          <a:p>
            <a:r>
              <a:rPr lang="en-US" sz="6000" b="1" cap="all" spc="-160" dirty="0" smtClean="0">
                <a:solidFill>
                  <a:schemeClr val="accent6"/>
                </a:solidFill>
                <a:latin typeface=""/>
              </a:rPr>
              <a:t>THE SOLUTION</a:t>
            </a:r>
            <a:endParaRPr lang="en-US" sz="6000" b="1" spc="-160" dirty="0"/>
          </a:p>
        </p:txBody>
      </p:sp>
    </p:spTree>
    <p:extLst>
      <p:ext uri="{BB962C8B-B14F-4D97-AF65-F5344CB8AC3E}">
        <p14:creationId xmlns:p14="http://schemas.microsoft.com/office/powerpoint/2010/main" val="16665237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p:cNvGraphicFramePr>
            <a:graphicFrameLocks/>
          </p:cNvGraphicFramePr>
          <p:nvPr>
            <p:extLst>
              <p:ext uri="{D42A27DB-BD31-4B8C-83A1-F6EECF244321}">
                <p14:modId xmlns:p14="http://schemas.microsoft.com/office/powerpoint/2010/main" val="1860879641"/>
              </p:ext>
            </p:extLst>
          </p:nvPr>
        </p:nvGraphicFramePr>
        <p:xfrm>
          <a:off x="481253" y="1736437"/>
          <a:ext cx="11014039" cy="4574183"/>
        </p:xfrm>
        <a:graphic>
          <a:graphicData uri="http://schemas.openxmlformats.org/drawingml/2006/table">
            <a:tbl>
              <a:tblPr firstRow="1" bandRow="1">
                <a:tableStyleId>{F5AB1C69-6EDB-4FF4-983F-18BD219EF322}</a:tableStyleId>
              </a:tblPr>
              <a:tblGrid>
                <a:gridCol w="1270891"/>
                <a:gridCol w="2425068"/>
                <a:gridCol w="2489806"/>
                <a:gridCol w="4828274"/>
              </a:tblGrid>
              <a:tr h="340099">
                <a:tc>
                  <a:txBody>
                    <a:bodyPr/>
                    <a:lstStyle/>
                    <a:p>
                      <a:pPr marL="0" marR="0" algn="ctr">
                        <a:spcBef>
                          <a:spcPts val="0"/>
                        </a:spcBef>
                        <a:spcAft>
                          <a:spcPts val="0"/>
                        </a:spcAft>
                      </a:pPr>
                      <a:endParaRPr lang="en-US" sz="1100" cap="none" dirty="0">
                        <a:solidFill>
                          <a:schemeClr val="bg1"/>
                        </a:solidFill>
                        <a:effectLst/>
                        <a:latin typeface="Arial" charset="0"/>
                        <a:ea typeface="Arial" charset="0"/>
                        <a:cs typeface="Arial" charset="0"/>
                      </a:endParaRPr>
                    </a:p>
                  </a:txBody>
                  <a:tcPr marL="182832" marR="182832" marT="18283" marB="18283"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b="1" cap="none" dirty="0" smtClean="0">
                          <a:solidFill>
                            <a:schemeClr val="tx1"/>
                          </a:solidFill>
                          <a:effectLst/>
                          <a:latin typeface="Arial" charset="0"/>
                          <a:ea typeface="Arial" charset="0"/>
                          <a:cs typeface="Arial" charset="0"/>
                        </a:rPr>
                        <a:t>DS3608-SR/DS3678-SR</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indent="0" algn="ctr">
                        <a:spcBef>
                          <a:spcPts val="0"/>
                        </a:spcBef>
                        <a:spcAft>
                          <a:spcPts val="0"/>
                        </a:spcAft>
                        <a:tabLst>
                          <a:tab pos="2743200" algn="ctr"/>
                          <a:tab pos="5486400" algn="r"/>
                          <a:tab pos="457200" algn="l"/>
                        </a:tabLst>
                      </a:pPr>
                      <a:r>
                        <a:rPr lang="fr-FR" sz="1200" b="1" cap="none" dirty="0" smtClean="0">
                          <a:solidFill>
                            <a:schemeClr val="tx1"/>
                          </a:solidFill>
                          <a:effectLst/>
                          <a:latin typeface="Arial" charset="0"/>
                          <a:ea typeface="Arial" charset="0"/>
                          <a:cs typeface="Arial" charset="0"/>
                        </a:rPr>
                        <a:t>DS3508-SR/DS3578-SR</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algn="ctr">
                        <a:spcBef>
                          <a:spcPts val="0"/>
                        </a:spcBef>
                        <a:spcAft>
                          <a:spcPts val="0"/>
                        </a:spcAft>
                      </a:pPr>
                      <a:r>
                        <a:rPr lang="en-US" sz="1200" b="1" cap="none" dirty="0" smtClean="0">
                          <a:solidFill>
                            <a:schemeClr val="tx1"/>
                          </a:solidFill>
                          <a:effectLst/>
                          <a:latin typeface="Arial" charset="0"/>
                          <a:ea typeface="Arial" charset="0"/>
                          <a:cs typeface="Arial" charset="0"/>
                        </a:rPr>
                        <a:t>Why Your Customer Cares</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r>
              <a:tr h="220812">
                <a:tc gridSpan="4">
                  <a:txBody>
                    <a:bodyPr/>
                    <a:lstStyle/>
                    <a:p>
                      <a:pPr marL="0" marR="0" algn="l">
                        <a:spcBef>
                          <a:spcPts val="0"/>
                        </a:spcBef>
                        <a:spcAft>
                          <a:spcPts val="0"/>
                        </a:spcAft>
                      </a:pPr>
                      <a:r>
                        <a:rPr lang="en-US" sz="1000" b="1" cap="all" dirty="0" smtClean="0">
                          <a:solidFill>
                            <a:schemeClr val="bg1"/>
                          </a:solidFill>
                          <a:effectLst/>
                          <a:latin typeface="Arial" charset="0"/>
                          <a:ea typeface="Arial" charset="0"/>
                          <a:cs typeface="Arial" charset="0"/>
                        </a:rPr>
                        <a:t>Rugged design</a:t>
                      </a:r>
                      <a:endParaRPr lang="en-US" sz="1000" cap="none" dirty="0">
                        <a:solidFill>
                          <a:schemeClr val="bg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619472">
                <a:tc>
                  <a:txBody>
                    <a:bodyPr/>
                    <a:lstStyle/>
                    <a:p>
                      <a:pPr marL="0" marR="0" algn="l">
                        <a:spcBef>
                          <a:spcPts val="0"/>
                        </a:spcBef>
                        <a:spcAft>
                          <a:spcPts val="0"/>
                        </a:spcAft>
                      </a:pPr>
                      <a:r>
                        <a:rPr lang="en-US" sz="1100" b="1" i="0" u="none" strike="noStrike" kern="1200" baseline="0" dirty="0" smtClean="0">
                          <a:solidFill>
                            <a:schemeClr val="dk1"/>
                          </a:solidFill>
                          <a:latin typeface="+mn-lt"/>
                          <a:ea typeface="+mn-ea"/>
                          <a:cs typeface="+mn-cs"/>
                        </a:rPr>
                        <a:t>Drop Specification</a:t>
                      </a:r>
                      <a:endParaRPr lang="en-US" sz="1100" b="1" cap="none" dirty="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8.0 ft./2.4 m</a:t>
                      </a:r>
                    </a:p>
                    <a:p>
                      <a:pPr algn="ctr"/>
                      <a:r>
                        <a:rPr lang="en-US" sz="1100" b="0" i="0" u="none" strike="noStrike" kern="1200" baseline="0" dirty="0" smtClean="0">
                          <a:solidFill>
                            <a:schemeClr val="dk1"/>
                          </a:solidFill>
                          <a:latin typeface="+mn-lt"/>
                          <a:ea typeface="+mn-ea"/>
                          <a:cs typeface="+mn-cs"/>
                        </a:rPr>
                        <a:t>to concrete</a:t>
                      </a:r>
                      <a:endParaRPr lang="en-US" sz="1100" b="0" i="0" cap="none" baseline="0" dirty="0">
                        <a:solidFill>
                          <a:srgbClr val="000000"/>
                        </a:solidFill>
                        <a:effectLst/>
                        <a:latin typeface="+mn-lt"/>
                        <a:ea typeface="Arial" charset="0"/>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i="0" u="none" strike="noStrike" kern="1200" baseline="0" dirty="0" smtClean="0">
                          <a:solidFill>
                            <a:schemeClr val="dk1"/>
                          </a:solidFill>
                          <a:latin typeface="+mn-lt"/>
                          <a:ea typeface="+mn-ea"/>
                          <a:cs typeface="+mn-cs"/>
                        </a:rPr>
                        <a:t>6.5 ft./2.0 m</a:t>
                      </a:r>
                    </a:p>
                    <a:p>
                      <a:pPr algn="ctr"/>
                      <a:r>
                        <a:rPr lang="en-US" sz="1100" b="0" i="0" u="none" strike="noStrike" kern="1200" baseline="0" dirty="0" smtClean="0">
                          <a:solidFill>
                            <a:schemeClr val="dk1"/>
                          </a:solidFill>
                          <a:latin typeface="+mn-lt"/>
                          <a:ea typeface="+mn-ea"/>
                          <a:cs typeface="+mn-cs"/>
                        </a:rPr>
                        <a:t>to concrete</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More rugged: The 3600 Series’ 8 ft. drop spec sets a new industry standard; scan performance will not be compromised even after repeated 8 ft. drops to concrete.</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5903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i="0" u="none" strike="noStrike" kern="1200" baseline="0" dirty="0" smtClean="0">
                          <a:solidFill>
                            <a:schemeClr val="dk1"/>
                          </a:solidFill>
                          <a:latin typeface="+mn-lt"/>
                          <a:ea typeface="+mn-ea"/>
                          <a:cs typeface="+mn-cs"/>
                        </a:rPr>
                        <a:t>Tumble Specification</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5,000 tumbles from</a:t>
                      </a:r>
                    </a:p>
                    <a:p>
                      <a:pPr algn="ctr"/>
                      <a:r>
                        <a:rPr lang="en-US" sz="1100" b="0" i="0" u="none" strike="noStrike" kern="1200" baseline="0" dirty="0" smtClean="0">
                          <a:solidFill>
                            <a:schemeClr val="dk1"/>
                          </a:solidFill>
                          <a:latin typeface="+mn-lt"/>
                          <a:ea typeface="+mn-ea"/>
                          <a:cs typeface="+mn-cs"/>
                        </a:rPr>
                        <a:t>3.2 ft./1 m</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743200" algn="ctr"/>
                          <a:tab pos="5486400" algn="r"/>
                          <a:tab pos="457200" algn="l"/>
                        </a:tabLst>
                        <a:defRPr/>
                      </a:pPr>
                      <a:r>
                        <a:rPr lang="en-US" sz="1100" b="0" i="0" kern="1200" baseline="0" dirty="0" smtClean="0">
                          <a:solidFill>
                            <a:schemeClr val="dk1"/>
                          </a:solidFill>
                          <a:latin typeface="+mn-lt"/>
                          <a:ea typeface="+mn-ea"/>
                          <a:cs typeface="Arial"/>
                        </a:rPr>
                        <a:t>No</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Simulates the real-world tumbling that occurs with a drop. The ability to withstand 5,000 tumbles is a testament to the 3600 Series’ ultra-rugged durability.</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7176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i="0" u="none" strike="noStrike" kern="1200" baseline="0" dirty="0" smtClean="0">
                          <a:solidFill>
                            <a:schemeClr val="dk1"/>
                          </a:solidFill>
                          <a:latin typeface="+mn-lt"/>
                          <a:ea typeface="+mn-ea"/>
                          <a:cs typeface="+mn-cs"/>
                        </a:rPr>
                        <a:t>Sealing: Scanner</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smtClean="0">
                          <a:solidFill>
                            <a:schemeClr val="dk1"/>
                          </a:solidFill>
                          <a:latin typeface="+mn-lt"/>
                          <a:ea typeface="+mn-ea"/>
                          <a:cs typeface="+mn-cs"/>
                        </a:rPr>
                        <a:t>IP65 and IP67</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743200" algn="ctr"/>
                          <a:tab pos="5486400" algn="r"/>
                          <a:tab pos="457200" algn="l"/>
                        </a:tabLst>
                        <a:defRPr/>
                      </a:pPr>
                      <a:r>
                        <a:rPr lang="en-US" sz="1100" b="0" i="0" kern="1200" baseline="0" dirty="0" smtClean="0">
                          <a:solidFill>
                            <a:schemeClr val="dk1"/>
                          </a:solidFill>
                          <a:latin typeface="+mn-lt"/>
                          <a:ea typeface="+mn-ea"/>
                          <a:cs typeface="Arial"/>
                        </a:rPr>
                        <a:t>IP65</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Dusty and dirty conditions are ubiquitous in an industrial environment, and outdoor use in rainy or freezing conditions are common. The 3600 Series is the first line of scanners to offer both IP65 and IP67 sealing.</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6829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i="0" u="none" strike="noStrike" kern="1200" baseline="0" dirty="0" smtClean="0">
                          <a:solidFill>
                            <a:schemeClr val="dk1"/>
                          </a:solidFill>
                          <a:latin typeface="+mn-lt"/>
                          <a:ea typeface="+mn-ea"/>
                          <a:cs typeface="+mn-cs"/>
                        </a:rPr>
                        <a:t>Sealing: Base</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a:r>
                        <a:rPr lang="en-US" sz="1100" b="0" i="0" kern="1200" baseline="0" dirty="0" smtClean="0">
                          <a:solidFill>
                            <a:schemeClr val="dk1"/>
                          </a:solidFill>
                          <a:latin typeface="+mn-lt"/>
                          <a:ea typeface="+mn-ea"/>
                          <a:cs typeface="Arial"/>
                        </a:rPr>
                        <a:t>IP65</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rtl="0"/>
                      <a:r>
                        <a:rPr lang="en-US" sz="1100" b="0" i="0" kern="1200" baseline="0" dirty="0" smtClean="0">
                          <a:solidFill>
                            <a:schemeClr val="dk1"/>
                          </a:solidFill>
                          <a:latin typeface="+mn-lt"/>
                          <a:ea typeface="+mn-ea"/>
                          <a:cs typeface="Arial"/>
                        </a:rPr>
                        <a:t>No</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Cordless rugged scanners are only as good as the cradle they come with, and the 3600 Series features the industry’s only “go anywhere” rugged cradle with an IP65 rating.</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704126">
                <a:tc>
                  <a:txBody>
                    <a:bodyPr/>
                    <a:lstStyle/>
                    <a:p>
                      <a:r>
                        <a:rPr lang="en-US" sz="1100" b="1" i="0" u="none" strike="noStrike" kern="1200" baseline="0" dirty="0" smtClean="0">
                          <a:solidFill>
                            <a:schemeClr val="dk1"/>
                          </a:solidFill>
                          <a:latin typeface="+mn-lt"/>
                          <a:ea typeface="+mn-ea"/>
                          <a:cs typeface="+mn-cs"/>
                        </a:rPr>
                        <a:t>Operating</a:t>
                      </a:r>
                    </a:p>
                    <a:p>
                      <a:r>
                        <a:rPr lang="en-US" sz="1100" b="1" i="0" u="none" strike="noStrike" kern="1200" baseline="0" dirty="0" smtClean="0">
                          <a:solidFill>
                            <a:schemeClr val="dk1"/>
                          </a:solidFill>
                          <a:latin typeface="+mn-lt"/>
                          <a:ea typeface="+mn-ea"/>
                          <a:cs typeface="+mn-cs"/>
                        </a:rPr>
                        <a:t>Temperature</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Corded: -22º to 122º F/-30º to 50º C; Cordless: -4º F to 122º F/</a:t>
                      </a:r>
                      <a:br>
                        <a:rPr lang="en-US" sz="1100" b="0" i="0" u="none" strike="noStrike" kern="1200" baseline="0" dirty="0" smtClean="0">
                          <a:solidFill>
                            <a:schemeClr val="dk1"/>
                          </a:solidFill>
                          <a:latin typeface="+mn-lt"/>
                          <a:ea typeface="+mn-ea"/>
                          <a:cs typeface="+mn-cs"/>
                        </a:rPr>
                      </a:br>
                      <a:r>
                        <a:rPr lang="en-US" sz="1100" b="0" i="0" u="none" strike="noStrike" kern="1200" baseline="0" dirty="0" smtClean="0">
                          <a:solidFill>
                            <a:schemeClr val="dk1"/>
                          </a:solidFill>
                          <a:latin typeface="+mn-lt"/>
                          <a:ea typeface="+mn-ea"/>
                          <a:cs typeface="+mn-cs"/>
                        </a:rPr>
                        <a:t>-20º C to 50º C</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i="0" u="none" strike="noStrike" kern="1200" baseline="0" dirty="0" smtClean="0">
                          <a:solidFill>
                            <a:schemeClr val="dk1"/>
                          </a:solidFill>
                          <a:latin typeface="+mn-lt"/>
                          <a:ea typeface="+mn-ea"/>
                          <a:cs typeface="+mn-cs"/>
                        </a:rPr>
                        <a:t>Corded/Cordless:</a:t>
                      </a:r>
                    </a:p>
                    <a:p>
                      <a:pPr algn="ctr"/>
                      <a:r>
                        <a:rPr lang="en-US" sz="1100" b="0" i="0" u="none" strike="noStrike" kern="1200" baseline="0" dirty="0" smtClean="0">
                          <a:solidFill>
                            <a:schemeClr val="dk1"/>
                          </a:solidFill>
                          <a:latin typeface="+mn-lt"/>
                          <a:ea typeface="+mn-ea"/>
                          <a:cs typeface="+mn-cs"/>
                        </a:rPr>
                        <a:t>-4º F to 122º F/-20º C to 50º C</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smtClean="0">
                          <a:solidFill>
                            <a:schemeClr val="dk1"/>
                          </a:solidFill>
                          <a:latin typeface="+mn-lt"/>
                          <a:ea typeface="+mn-ea"/>
                          <a:cs typeface="+mn-cs"/>
                        </a:rPr>
                        <a:t>Corded version offers more extreme temperature rating down to -30ºC.</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698828">
                <a:tc>
                  <a:txBody>
                    <a:bodyPr/>
                    <a:lstStyle/>
                    <a:p>
                      <a:r>
                        <a:rPr lang="en-US" sz="1100" b="1" i="0" u="none" strike="noStrike" kern="1200" baseline="0" dirty="0" smtClean="0">
                          <a:solidFill>
                            <a:schemeClr val="dk1"/>
                          </a:solidFill>
                          <a:latin typeface="+mn-lt"/>
                          <a:ea typeface="+mn-ea"/>
                          <a:cs typeface="+mn-cs"/>
                        </a:rPr>
                        <a:t>Freezer </a:t>
                      </a:r>
                      <a:br>
                        <a:rPr lang="en-US" sz="1100" b="1" i="0" u="none" strike="noStrike" kern="1200" baseline="0" dirty="0" smtClean="0">
                          <a:solidFill>
                            <a:schemeClr val="dk1"/>
                          </a:solidFill>
                          <a:latin typeface="+mn-lt"/>
                          <a:ea typeface="+mn-ea"/>
                          <a:cs typeface="+mn-cs"/>
                        </a:rPr>
                      </a:br>
                      <a:r>
                        <a:rPr lang="en-US" sz="1100" b="1" i="0" u="none" strike="noStrike" kern="1200" baseline="0" dirty="0" smtClean="0">
                          <a:solidFill>
                            <a:schemeClr val="dk1"/>
                          </a:solidFill>
                          <a:latin typeface="+mn-lt"/>
                          <a:ea typeface="+mn-ea"/>
                          <a:cs typeface="+mn-cs"/>
                        </a:rPr>
                        <a:t>compliant</a:t>
                      </a:r>
                    </a:p>
                    <a:p>
                      <a:r>
                        <a:rPr lang="en-US" sz="1100" b="1" i="0" u="none" strike="noStrike" kern="1200" baseline="0" dirty="0" smtClean="0">
                          <a:solidFill>
                            <a:schemeClr val="dk1"/>
                          </a:solidFill>
                          <a:latin typeface="+mn-lt"/>
                          <a:ea typeface="+mn-ea"/>
                          <a:cs typeface="+mn-cs"/>
                        </a:rPr>
                        <a:t>cables</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a:r>
                        <a:rPr lang="en-US" sz="1100" b="0" i="0" kern="1200" baseline="0" dirty="0" smtClean="0">
                          <a:solidFill>
                            <a:schemeClr val="dk1"/>
                          </a:solidFill>
                          <a:latin typeface="Arial"/>
                          <a:ea typeface="+mn-ea"/>
                          <a:cs typeface="Arial"/>
                        </a:rPr>
                        <a:t>Yes</a:t>
                      </a:r>
                      <a:endParaRPr lang="en-US" sz="1100" b="0" i="0" baseline="0" dirty="0">
                        <a:latin typeface="Arial"/>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rtl="0"/>
                      <a:r>
                        <a:rPr lang="en-US" sz="1100" b="0" i="0" kern="1200" baseline="0" dirty="0" smtClean="0">
                          <a:solidFill>
                            <a:schemeClr val="dk1"/>
                          </a:solidFill>
                          <a:latin typeface="Arial"/>
                          <a:ea typeface="+mn-ea"/>
                          <a:cs typeface="Arial"/>
                        </a:rPr>
                        <a:t>No</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With the 3600 Series, the same scanner used in the warehouse can also be used in the freezer and other cold environments.</a:t>
                      </a:r>
                      <a:endParaRPr lang="en-US" sz="1100" b="0" i="0" kern="1200" baseline="0" dirty="0" smtClean="0">
                        <a:solidFill>
                          <a:schemeClr val="dk1"/>
                        </a:solidFill>
                        <a:latin typeface="Arial"/>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bl>
          </a:graphicData>
        </a:graphic>
      </p:graphicFrame>
      <p:sp>
        <p:nvSpPr>
          <p:cNvPr id="6" name="Title 1"/>
          <p:cNvSpPr txBox="1">
            <a:spLocks/>
          </p:cNvSpPr>
          <p:nvPr/>
        </p:nvSpPr>
        <p:spPr bwMode="auto">
          <a:xfrm>
            <a:off x="366983" y="861301"/>
            <a:ext cx="9523740" cy="50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MS PGothic" charset="-128"/>
                <a:cs typeface="MS PGothic" charset="-128"/>
                <a:sym typeface="Arial" charset="0"/>
              </a:defRPr>
            </a:lvl1pPr>
            <a:lvl2pPr marL="37931725" indent="-37474525" eaLnBrk="0" hangingPunct="0">
              <a:defRPr sz="2400">
                <a:solidFill>
                  <a:schemeClr val="tx1"/>
                </a:solidFill>
                <a:latin typeface="Arial" charset="0"/>
                <a:ea typeface="MS PGothic" charset="-128"/>
                <a:cs typeface="MS PGothic" charset="-128"/>
                <a:sym typeface="Arial" charset="0"/>
              </a:defRPr>
            </a:lvl2pPr>
            <a:lvl3pPr eaLnBrk="0" hangingPunct="0">
              <a:defRPr sz="2400">
                <a:solidFill>
                  <a:schemeClr val="tx1"/>
                </a:solidFill>
                <a:latin typeface="Arial" charset="0"/>
                <a:ea typeface="MS PGothic" charset="-128"/>
                <a:cs typeface="MS PGothic" charset="-128"/>
                <a:sym typeface="Arial" charset="0"/>
              </a:defRPr>
            </a:lvl3pPr>
            <a:lvl4pPr eaLnBrk="0" hangingPunct="0">
              <a:defRPr sz="2400">
                <a:solidFill>
                  <a:schemeClr val="tx1"/>
                </a:solidFill>
                <a:latin typeface="Arial" charset="0"/>
                <a:ea typeface="MS PGothic" charset="-128"/>
                <a:cs typeface="MS PGothic" charset="-128"/>
                <a:sym typeface="Arial" charset="0"/>
              </a:defRPr>
            </a:lvl4pPr>
            <a:lvl5pPr eaLnBrk="0" hangingPunct="0">
              <a:defRPr sz="2400">
                <a:solidFill>
                  <a:schemeClr val="tx1"/>
                </a:solidFill>
                <a:latin typeface="Arial" charset="0"/>
                <a:ea typeface="MS PGothic" charset="-128"/>
                <a:cs typeface="MS PGothic" charset="-128"/>
                <a:sym typeface="Arial" charset="0"/>
              </a:defRPr>
            </a:lvl5pPr>
            <a:lvl6pPr marL="4572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6pPr>
            <a:lvl7pPr marL="9144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7pPr>
            <a:lvl8pPr marL="13716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8pPr>
            <a:lvl9pPr marL="18288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9pPr>
          </a:lstStyle>
          <a:p>
            <a:pPr eaLnBrk="1" hangingPunct="1"/>
            <a:r>
              <a:rPr lang="en-US" altLang="en-US" sz="2799" b="1" dirty="0" smtClean="0">
                <a:ea typeface="ＭＳ Ｐゴシック" charset="-128"/>
              </a:rPr>
              <a:t>Upgrade Opportunity: DS36x8-SR</a:t>
            </a:r>
            <a:endParaRPr lang="en-US" altLang="en-US" sz="2199" b="1" dirty="0">
              <a:ea typeface="ＭＳ Ｐゴシック" charset="-128"/>
            </a:endParaRPr>
          </a:p>
        </p:txBody>
      </p:sp>
      <p:sp>
        <p:nvSpPr>
          <p:cNvPr id="7" name="TextBox 6"/>
          <p:cNvSpPr txBox="1"/>
          <p:nvPr/>
        </p:nvSpPr>
        <p:spPr>
          <a:xfrm>
            <a:off x="482474" y="1384104"/>
            <a:ext cx="8379817" cy="184618"/>
          </a:xfrm>
          <a:prstGeom prst="rect">
            <a:avLst/>
          </a:prstGeom>
          <a:noFill/>
        </p:spPr>
        <p:txBody>
          <a:bodyPr wrap="square" lIns="0" tIns="0" rIns="0" bIns="0" rtlCol="0">
            <a:spAutoFit/>
          </a:bodyPr>
          <a:lstStyle/>
          <a:p>
            <a:r>
              <a:rPr lang="en-US" sz="1200" dirty="0">
                <a:latin typeface="Arial"/>
                <a:cs typeface="Arial"/>
              </a:rPr>
              <a:t>The following chart highlights </a:t>
            </a:r>
            <a:r>
              <a:rPr lang="en-US" sz="1200" dirty="0" smtClean="0">
                <a:latin typeface="Arial"/>
                <a:cs typeface="Arial"/>
              </a:rPr>
              <a:t>why your customer should upgrade from the Zebra DS3508-SR or DS3578-SR.</a:t>
            </a:r>
            <a:endParaRPr lang="en-US" sz="1200" dirty="0">
              <a:latin typeface="Arial"/>
              <a:cs typeface="Arial"/>
            </a:endParaRPr>
          </a:p>
        </p:txBody>
      </p:sp>
      <p:sp>
        <p:nvSpPr>
          <p:cNvPr id="8" name="Slide Number Placeholder 4"/>
          <p:cNvSpPr txBox="1">
            <a:spLocks/>
          </p:cNvSpPr>
          <p:nvPr/>
        </p:nvSpPr>
        <p:spPr bwMode="auto">
          <a:xfrm>
            <a:off x="11832825" y="6485730"/>
            <a:ext cx="352241"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BFBFBF"/>
                </a:solidFill>
                <a:ea typeface="Avenir Roman" charset="0"/>
                <a:cs typeface="Avenir Roman" charset="0"/>
              </a:rPr>
              <a:pPr algn="ctr" eaLnBrk="1" hangingPunct="1"/>
              <a:t>50</a:t>
            </a:fld>
            <a:endParaRPr lang="en-US" altLang="en-US" sz="800" dirty="0">
              <a:solidFill>
                <a:srgbClr val="BFBFBF"/>
              </a:solidFill>
              <a:ea typeface="Avenir Roman" charset="0"/>
              <a:cs typeface="Avenir Roman" charset="0"/>
            </a:endParaRPr>
          </a:p>
        </p:txBody>
      </p:sp>
    </p:spTree>
    <p:extLst>
      <p:ext uri="{BB962C8B-B14F-4D97-AF65-F5344CB8AC3E}">
        <p14:creationId xmlns:p14="http://schemas.microsoft.com/office/powerpoint/2010/main" val="17757450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p:cNvGraphicFramePr>
            <a:graphicFrameLocks/>
          </p:cNvGraphicFramePr>
          <p:nvPr>
            <p:extLst>
              <p:ext uri="{D42A27DB-BD31-4B8C-83A1-F6EECF244321}">
                <p14:modId xmlns:p14="http://schemas.microsoft.com/office/powerpoint/2010/main" val="177394672"/>
              </p:ext>
            </p:extLst>
          </p:nvPr>
        </p:nvGraphicFramePr>
        <p:xfrm>
          <a:off x="481253" y="1736437"/>
          <a:ext cx="11014039" cy="5044832"/>
        </p:xfrm>
        <a:graphic>
          <a:graphicData uri="http://schemas.openxmlformats.org/drawingml/2006/table">
            <a:tbl>
              <a:tblPr firstRow="1" bandRow="1">
                <a:tableStyleId>{F5AB1C69-6EDB-4FF4-983F-18BD219EF322}</a:tableStyleId>
              </a:tblPr>
              <a:tblGrid>
                <a:gridCol w="1270891"/>
                <a:gridCol w="2425068"/>
                <a:gridCol w="2489806"/>
                <a:gridCol w="4828274"/>
              </a:tblGrid>
              <a:tr h="340099">
                <a:tc>
                  <a:txBody>
                    <a:bodyPr/>
                    <a:lstStyle/>
                    <a:p>
                      <a:pPr marL="0" marR="0" algn="ctr">
                        <a:spcBef>
                          <a:spcPts val="0"/>
                        </a:spcBef>
                        <a:spcAft>
                          <a:spcPts val="0"/>
                        </a:spcAft>
                      </a:pPr>
                      <a:endParaRPr lang="en-US" sz="1100" cap="none" dirty="0">
                        <a:solidFill>
                          <a:schemeClr val="bg1"/>
                        </a:solidFill>
                        <a:effectLst/>
                        <a:latin typeface="Arial" charset="0"/>
                        <a:ea typeface="Arial" charset="0"/>
                        <a:cs typeface="Arial" charset="0"/>
                      </a:endParaRPr>
                    </a:p>
                  </a:txBody>
                  <a:tcPr marL="182832" marR="182832" marT="18283" marB="18283"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100" b="1" cap="none" dirty="0" smtClean="0">
                          <a:solidFill>
                            <a:schemeClr val="tx1"/>
                          </a:solidFill>
                          <a:effectLst/>
                          <a:latin typeface="Arial" charset="0"/>
                          <a:ea typeface="Arial" charset="0"/>
                          <a:cs typeface="Arial" charset="0"/>
                        </a:rPr>
                        <a:t>DS3608-SR/DS3678-SR</a:t>
                      </a:r>
                      <a:endParaRPr lang="en-US" sz="11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indent="0" algn="ctr">
                        <a:spcBef>
                          <a:spcPts val="0"/>
                        </a:spcBef>
                        <a:spcAft>
                          <a:spcPts val="0"/>
                        </a:spcAft>
                        <a:tabLst>
                          <a:tab pos="2743200" algn="ctr"/>
                          <a:tab pos="5486400" algn="r"/>
                          <a:tab pos="457200" algn="l"/>
                        </a:tabLst>
                      </a:pPr>
                      <a:r>
                        <a:rPr lang="fr-FR" sz="1100" b="1" cap="none" dirty="0" smtClean="0">
                          <a:solidFill>
                            <a:schemeClr val="tx1"/>
                          </a:solidFill>
                          <a:effectLst/>
                          <a:latin typeface="Arial" charset="0"/>
                          <a:ea typeface="Arial" charset="0"/>
                          <a:cs typeface="Arial" charset="0"/>
                        </a:rPr>
                        <a:t>DS3508-SR/DS3578-SR</a:t>
                      </a:r>
                      <a:endParaRPr lang="en-US" sz="11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algn="ctr">
                        <a:spcBef>
                          <a:spcPts val="0"/>
                        </a:spcBef>
                        <a:spcAft>
                          <a:spcPts val="0"/>
                        </a:spcAft>
                      </a:pPr>
                      <a:r>
                        <a:rPr lang="en-US" sz="1100" b="1" cap="none" dirty="0" smtClean="0">
                          <a:solidFill>
                            <a:schemeClr val="tx1"/>
                          </a:solidFill>
                          <a:effectLst/>
                          <a:latin typeface="Arial" charset="0"/>
                          <a:ea typeface="Arial" charset="0"/>
                          <a:cs typeface="Arial" charset="0"/>
                        </a:rPr>
                        <a:t>Why Your Customer Cares</a:t>
                      </a:r>
                      <a:endParaRPr lang="en-US" sz="11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r>
              <a:tr h="220812">
                <a:tc gridSpan="4">
                  <a:txBody>
                    <a:bodyPr/>
                    <a:lstStyle/>
                    <a:p>
                      <a:pPr marL="0" marR="0" algn="l">
                        <a:spcBef>
                          <a:spcPts val="0"/>
                        </a:spcBef>
                        <a:spcAft>
                          <a:spcPts val="0"/>
                        </a:spcAft>
                      </a:pPr>
                      <a:r>
                        <a:rPr lang="en-US" sz="1100" b="1" cap="all" dirty="0" smtClean="0">
                          <a:solidFill>
                            <a:schemeClr val="bg1"/>
                          </a:solidFill>
                          <a:effectLst/>
                          <a:latin typeface="Arial" charset="0"/>
                          <a:ea typeface="Arial" charset="0"/>
                          <a:cs typeface="Arial" charset="0"/>
                        </a:rPr>
                        <a:t>DATA CAPTURE FEATURES</a:t>
                      </a:r>
                      <a:endParaRPr lang="en-US" sz="1100" cap="none" dirty="0">
                        <a:solidFill>
                          <a:schemeClr val="bg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515612">
                <a:tc>
                  <a:txBody>
                    <a:bodyPr/>
                    <a:lstStyle/>
                    <a:p>
                      <a:pPr marL="0" marR="0" algn="l">
                        <a:spcBef>
                          <a:spcPts val="0"/>
                        </a:spcBef>
                        <a:spcAft>
                          <a:spcPts val="0"/>
                        </a:spcAft>
                      </a:pPr>
                      <a:r>
                        <a:rPr lang="en-US" sz="1100" b="1" i="0" u="none" strike="noStrike" kern="1200" baseline="0" dirty="0" smtClean="0">
                          <a:solidFill>
                            <a:schemeClr val="dk1"/>
                          </a:solidFill>
                          <a:latin typeface="+mn-lt"/>
                          <a:ea typeface="+mn-ea"/>
                          <a:cs typeface="+mn-cs"/>
                        </a:rPr>
                        <a:t>Scan Engine</a:t>
                      </a:r>
                      <a:endParaRPr lang="en-US" sz="1100" b="1" cap="none" dirty="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SE4710</a:t>
                      </a:r>
                      <a:endParaRPr lang="en-US" sz="1100" b="0" i="0" cap="none" baseline="0" dirty="0">
                        <a:solidFill>
                          <a:srgbClr val="000000"/>
                        </a:solidFill>
                        <a:effectLst/>
                        <a:latin typeface="+mn-lt"/>
                        <a:ea typeface="Arial" charset="0"/>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i="0" u="none" strike="noStrike" kern="1200" baseline="0" dirty="0" smtClean="0">
                          <a:solidFill>
                            <a:schemeClr val="dk1"/>
                          </a:solidFill>
                          <a:latin typeface="+mn-lt"/>
                          <a:ea typeface="+mn-ea"/>
                          <a:cs typeface="+mn-cs"/>
                        </a:rPr>
                        <a:t>SE4500</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The SE4710 offers near contact performance like the DS35x8-SR, but also adds better far-field performance (for mid-range applications). </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5903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i="0" u="none" strike="noStrike" kern="1200" baseline="0" dirty="0" smtClean="0">
                          <a:solidFill>
                            <a:schemeClr val="dk1"/>
                          </a:solidFill>
                          <a:latin typeface="+mn-lt"/>
                          <a:ea typeface="+mn-ea"/>
                          <a:cs typeface="+mn-cs"/>
                        </a:rPr>
                        <a:t>Simultaneous Multi-code Capture</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smtClean="0">
                          <a:solidFill>
                            <a:schemeClr val="dk1"/>
                          </a:solidFill>
                          <a:latin typeface="+mn-lt"/>
                          <a:ea typeface="+mn-ea"/>
                          <a:cs typeface="+mn-cs"/>
                        </a:rPr>
                        <a:t>Yes</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743200" algn="ctr"/>
                          <a:tab pos="5486400" algn="r"/>
                          <a:tab pos="457200" algn="l"/>
                        </a:tabLst>
                        <a:defRPr/>
                      </a:pPr>
                      <a:r>
                        <a:rPr lang="en-US" sz="1100" b="0" i="0" kern="1200" baseline="0" dirty="0" smtClean="0">
                          <a:solidFill>
                            <a:schemeClr val="dk1"/>
                          </a:solidFill>
                          <a:latin typeface="+mn-lt"/>
                          <a:ea typeface="+mn-ea"/>
                          <a:cs typeface="Arial"/>
                        </a:rPr>
                        <a:t>No</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err="1" smtClean="0">
                          <a:solidFill>
                            <a:schemeClr val="dk1"/>
                          </a:solidFill>
                          <a:latin typeface="+mn-lt"/>
                          <a:ea typeface="+mn-ea"/>
                          <a:cs typeface="+mn-cs"/>
                        </a:rPr>
                        <a:t>Multicode</a:t>
                      </a:r>
                      <a:r>
                        <a:rPr lang="en-US" sz="1100" b="0" i="0" u="none" strike="noStrike" kern="1200" baseline="0" dirty="0" smtClean="0">
                          <a:solidFill>
                            <a:schemeClr val="dk1"/>
                          </a:solidFill>
                          <a:latin typeface="+mn-lt"/>
                          <a:ea typeface="+mn-ea"/>
                          <a:cs typeface="+mn-cs"/>
                        </a:rPr>
                        <a:t> 2.0: Best support for labels with multiple barcodes.</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8298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i="0" u="none" strike="noStrike" kern="1200" baseline="0" dirty="0" err="1" smtClean="0">
                          <a:solidFill>
                            <a:schemeClr val="dk1"/>
                          </a:solidFill>
                          <a:latin typeface="+mn-lt"/>
                          <a:ea typeface="+mn-ea"/>
                          <a:cs typeface="+mn-cs"/>
                        </a:rPr>
                        <a:t>Digimarc</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smtClean="0">
                          <a:solidFill>
                            <a:schemeClr val="dk1"/>
                          </a:solidFill>
                          <a:latin typeface="+mn-lt"/>
                          <a:ea typeface="+mn-ea"/>
                          <a:cs typeface="+mn-cs"/>
                        </a:rPr>
                        <a:t>Yes</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743200" algn="ctr"/>
                          <a:tab pos="5486400" algn="r"/>
                          <a:tab pos="457200" algn="l"/>
                        </a:tabLst>
                        <a:defRPr/>
                      </a:pPr>
                      <a:r>
                        <a:rPr lang="en-US" sz="1100" b="0" i="0" kern="1200" baseline="0" dirty="0" smtClean="0">
                          <a:solidFill>
                            <a:schemeClr val="dk1"/>
                          </a:solidFill>
                          <a:latin typeface="+mn-lt"/>
                          <a:ea typeface="+mn-ea"/>
                          <a:cs typeface="Arial"/>
                        </a:rPr>
                        <a:t>No</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DS3608-SR/DS3678-SR scanners support </a:t>
                      </a:r>
                      <a:r>
                        <a:rPr lang="en-US" sz="1100" b="0" i="0" u="none" strike="noStrike" kern="1200" baseline="0" dirty="0" err="1" smtClean="0">
                          <a:solidFill>
                            <a:schemeClr val="dk1"/>
                          </a:solidFill>
                          <a:latin typeface="+mn-lt"/>
                          <a:ea typeface="+mn-ea"/>
                          <a:cs typeface="+mn-cs"/>
                        </a:rPr>
                        <a:t>Digimarc</a:t>
                      </a:r>
                      <a:r>
                        <a:rPr lang="en-US" sz="1100" b="0" i="0" u="none" strike="noStrike" kern="1200" baseline="0" dirty="0" smtClean="0">
                          <a:solidFill>
                            <a:schemeClr val="dk1"/>
                          </a:solidFill>
                          <a:latin typeface="+mn-lt"/>
                          <a:ea typeface="+mn-ea"/>
                          <a:cs typeface="+mn-cs"/>
                        </a:rPr>
                        <a:t> digital watermark</a:t>
                      </a:r>
                    </a:p>
                    <a:p>
                      <a:r>
                        <a:rPr lang="en-US" sz="1100" b="0" i="0" u="none" strike="noStrike" kern="1200" baseline="0" dirty="0" smtClean="0">
                          <a:solidFill>
                            <a:schemeClr val="dk1"/>
                          </a:solidFill>
                          <a:latin typeface="+mn-lt"/>
                          <a:ea typeface="+mn-ea"/>
                          <a:cs typeface="+mn-cs"/>
                        </a:rPr>
                        <a:t>technology. </a:t>
                      </a:r>
                      <a:r>
                        <a:rPr lang="en-US" sz="1100" b="0" i="0" u="none" strike="noStrike" kern="1200" baseline="0" dirty="0" err="1" smtClean="0">
                          <a:solidFill>
                            <a:schemeClr val="dk1"/>
                          </a:solidFill>
                          <a:latin typeface="+mn-lt"/>
                          <a:ea typeface="+mn-ea"/>
                          <a:cs typeface="+mn-cs"/>
                        </a:rPr>
                        <a:t>Digimarc</a:t>
                      </a:r>
                      <a:r>
                        <a:rPr lang="en-US" sz="1100" b="0" i="0" u="none" strike="noStrike" kern="1200" baseline="0" dirty="0" smtClean="0">
                          <a:solidFill>
                            <a:schemeClr val="dk1"/>
                          </a:solidFill>
                          <a:latin typeface="+mn-lt"/>
                          <a:ea typeface="+mn-ea"/>
                          <a:cs typeface="+mn-cs"/>
                        </a:rPr>
                        <a:t> creates efficiencies throughout the supply chain since workers no longer need to locate and position a visible barcode in the field of view.</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43069">
                <a:tc gridSpan="4">
                  <a:txBody>
                    <a:bodyPr/>
                    <a:lstStyle/>
                    <a:p>
                      <a:pPr marL="0" marR="0" algn="l">
                        <a:spcBef>
                          <a:spcPts val="0"/>
                        </a:spcBef>
                        <a:spcAft>
                          <a:spcPts val="0"/>
                        </a:spcAft>
                      </a:pPr>
                      <a:r>
                        <a:rPr lang="en-US" sz="1100" b="1" cap="all" dirty="0" smtClean="0">
                          <a:solidFill>
                            <a:schemeClr val="bg1"/>
                          </a:solidFill>
                          <a:effectLst/>
                          <a:latin typeface="Arial" charset="0"/>
                          <a:ea typeface="Arial" charset="0"/>
                          <a:cs typeface="Arial" charset="0"/>
                        </a:rPr>
                        <a:t>CORDLESS FEATURES</a:t>
                      </a:r>
                      <a:endParaRPr lang="en-US" sz="1100" cap="none" dirty="0">
                        <a:solidFill>
                          <a:schemeClr val="bg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pPr algn="ctr" rtl="0"/>
                      <a:endParaRPr lang="en-US" sz="10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hMerge="1">
                  <a:txBody>
                    <a:bodyPr/>
                    <a:lstStyle/>
                    <a:p>
                      <a:pPr algn="ctr" rtl="0"/>
                      <a:endParaRPr lang="en-US" sz="10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hMerge="1">
                  <a:txBody>
                    <a:bodyPr/>
                    <a:lstStyle/>
                    <a:p>
                      <a:endParaRPr lang="en-US" sz="10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567160">
                <a:tc>
                  <a:txBody>
                    <a:bodyPr/>
                    <a:lstStyle/>
                    <a:p>
                      <a:r>
                        <a:rPr lang="en-US" sz="1100" b="1" i="0" u="none" strike="noStrike" kern="1200" baseline="0" dirty="0" smtClean="0">
                          <a:solidFill>
                            <a:schemeClr val="dk1"/>
                          </a:solidFill>
                          <a:latin typeface="+mn-lt"/>
                          <a:ea typeface="+mn-ea"/>
                          <a:cs typeface="+mn-cs"/>
                        </a:rPr>
                        <a:t>Bluetooth</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4.0</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i="0" u="none" strike="noStrike" kern="1200" baseline="0" dirty="0" smtClean="0">
                          <a:solidFill>
                            <a:schemeClr val="dk1"/>
                          </a:solidFill>
                          <a:latin typeface="+mn-lt"/>
                          <a:ea typeface="+mn-ea"/>
                          <a:cs typeface="+mn-cs"/>
                        </a:rPr>
                        <a:t>2.1</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The DS3678-SR is the only device in its class to support Bluetooth 4.0 (Low Energy) for lightning fast communication and maximum energy efficiency.</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520861">
                <a:tc>
                  <a:txBody>
                    <a:bodyPr/>
                    <a:lstStyle/>
                    <a:p>
                      <a:r>
                        <a:rPr lang="en-US" sz="1100" b="1" i="0" u="none" strike="noStrike" kern="1200" baseline="0" dirty="0" smtClean="0">
                          <a:solidFill>
                            <a:schemeClr val="dk1"/>
                          </a:solidFill>
                          <a:latin typeface="+mn-lt"/>
                          <a:ea typeface="+mn-ea"/>
                          <a:cs typeface="+mn-cs"/>
                        </a:rPr>
                        <a:t>Wi-Fi Friendly</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a:r>
                        <a:rPr lang="en-US" sz="1100" b="0" i="0" kern="1200" baseline="0" dirty="0" smtClean="0">
                          <a:solidFill>
                            <a:schemeClr val="dk1"/>
                          </a:solidFill>
                          <a:latin typeface="Arial"/>
                          <a:ea typeface="+mn-ea"/>
                          <a:cs typeface="Arial"/>
                        </a:rPr>
                        <a:t>Yes</a:t>
                      </a:r>
                      <a:endParaRPr lang="en-US" sz="1100" b="0" i="0" baseline="0" dirty="0">
                        <a:latin typeface="Arial"/>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rtl="0"/>
                      <a:r>
                        <a:rPr lang="en-US" sz="1100" b="0" i="0" kern="1200" baseline="0" dirty="0" smtClean="0">
                          <a:solidFill>
                            <a:schemeClr val="dk1"/>
                          </a:solidFill>
                          <a:latin typeface="Arial"/>
                          <a:ea typeface="+mn-ea"/>
                          <a:cs typeface="Arial"/>
                        </a:rPr>
                        <a:t>No</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Eliminates the wireless interference that Bluetooth devices can create in a Wi-Fi environment.</a:t>
                      </a:r>
                      <a:endParaRPr lang="en-US" sz="1100" b="0" i="0" kern="1200" baseline="0" dirty="0" smtClean="0">
                        <a:solidFill>
                          <a:schemeClr val="dk1"/>
                        </a:solidFill>
                        <a:latin typeface="Arial"/>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520861">
                <a:tc>
                  <a:txBody>
                    <a:bodyPr/>
                    <a:lstStyle/>
                    <a:p>
                      <a:r>
                        <a:rPr lang="en-US" sz="1100" b="1" cap="none" dirty="0" smtClean="0">
                          <a:solidFill>
                            <a:schemeClr val="tx1"/>
                          </a:solidFill>
                          <a:effectLst/>
                          <a:latin typeface="Arial" charset="0"/>
                          <a:ea typeface="Arial" charset="0"/>
                          <a:cs typeface="Arial" charset="0"/>
                        </a:rPr>
                        <a:t>Battery Charge Gauge</a:t>
                      </a: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a:r>
                        <a:rPr lang="en-US" sz="1100" b="0" i="0" baseline="0" dirty="0" smtClean="0">
                          <a:latin typeface="+mn-lt"/>
                          <a:cs typeface="Arial"/>
                        </a:rPr>
                        <a:t>Yes</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a:r>
                        <a:rPr lang="en-US" sz="1100" b="0" i="0" kern="1200" baseline="0" dirty="0" smtClean="0">
                          <a:solidFill>
                            <a:schemeClr val="dk1"/>
                          </a:solidFill>
                          <a:latin typeface="+mn-lt"/>
                          <a:ea typeface="+mn-ea"/>
                          <a:cs typeface="Arial"/>
                        </a:rPr>
                        <a:t>No</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First-in-its-class battery ‘charge gauge’ makes it easy for users to monitor remaining power.</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694480">
                <a:tc>
                  <a:txBody>
                    <a:bodyPr/>
                    <a:lstStyle/>
                    <a:p>
                      <a:r>
                        <a:rPr lang="en-US" sz="1100" b="1" cap="none" dirty="0" err="1" smtClean="0">
                          <a:solidFill>
                            <a:schemeClr val="tx1"/>
                          </a:solidFill>
                          <a:effectLst/>
                          <a:latin typeface="Arial" charset="0"/>
                          <a:ea typeface="Arial" charset="0"/>
                          <a:cs typeface="Arial" charset="0"/>
                        </a:rPr>
                        <a:t>PowerPrecision</a:t>
                      </a:r>
                      <a:r>
                        <a:rPr lang="en-US" sz="1100" b="1" cap="none" dirty="0" smtClean="0">
                          <a:solidFill>
                            <a:schemeClr val="tx1"/>
                          </a:solidFill>
                          <a:effectLst/>
                          <a:latin typeface="Arial" charset="0"/>
                          <a:ea typeface="Arial" charset="0"/>
                          <a:cs typeface="Arial" charset="0"/>
                        </a:rPr>
                        <a:t>+</a:t>
                      </a:r>
                      <a:r>
                        <a:rPr lang="en-US" sz="1100" b="1" cap="none" baseline="0" dirty="0" smtClean="0">
                          <a:solidFill>
                            <a:schemeClr val="tx1"/>
                          </a:solidFill>
                          <a:effectLst/>
                          <a:latin typeface="Arial" charset="0"/>
                          <a:ea typeface="Arial" charset="0"/>
                          <a:cs typeface="Arial" charset="0"/>
                        </a:rPr>
                        <a:t> Battery</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a:r>
                        <a:rPr lang="tr-TR" sz="1100" b="0" i="0" u="none" strike="noStrike" kern="1200" baseline="0" dirty="0" err="1" smtClean="0">
                          <a:solidFill>
                            <a:schemeClr val="dk1"/>
                          </a:solidFill>
                          <a:latin typeface="+mn-lt"/>
                          <a:ea typeface="+mn-ea"/>
                          <a:cs typeface="+mn-cs"/>
                        </a:rPr>
                        <a:t>Yes</a:t>
                      </a:r>
                      <a:r>
                        <a:rPr lang="tr-TR" sz="1100" b="0" i="0" u="none" strike="noStrike" kern="1200" baseline="0" dirty="0" smtClean="0">
                          <a:solidFill>
                            <a:schemeClr val="dk1"/>
                          </a:solidFill>
                          <a:latin typeface="+mn-lt"/>
                          <a:ea typeface="+mn-ea"/>
                          <a:cs typeface="+mn-cs"/>
                        </a:rPr>
                        <a:t>: 3100 </a:t>
                      </a:r>
                      <a:r>
                        <a:rPr lang="tr-TR" sz="1100" b="0" i="0" u="none" strike="noStrike" kern="1200" baseline="0" dirty="0" err="1" smtClean="0">
                          <a:solidFill>
                            <a:schemeClr val="dk1"/>
                          </a:solidFill>
                          <a:latin typeface="+mn-lt"/>
                          <a:ea typeface="+mn-ea"/>
                          <a:cs typeface="+mn-cs"/>
                        </a:rPr>
                        <a:t>mAh</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rtl="0"/>
                      <a:r>
                        <a:rPr lang="en-US" sz="1100" b="0" i="0" u="none" strike="noStrike" kern="1200" baseline="0" dirty="0" smtClean="0">
                          <a:solidFill>
                            <a:schemeClr val="dk1"/>
                          </a:solidFill>
                          <a:latin typeface="+mn-lt"/>
                          <a:ea typeface="+mn-ea"/>
                          <a:cs typeface="+mn-cs"/>
                        </a:rPr>
                        <a:t>No: 2200 </a:t>
                      </a:r>
                      <a:r>
                        <a:rPr lang="en-US" sz="1100" b="0" i="0" u="none" strike="noStrike" kern="1200" baseline="0" dirty="0" err="1" smtClean="0">
                          <a:solidFill>
                            <a:schemeClr val="dk1"/>
                          </a:solidFill>
                          <a:latin typeface="+mn-lt"/>
                          <a:ea typeface="+mn-ea"/>
                          <a:cs typeface="+mn-cs"/>
                        </a:rPr>
                        <a:t>mAh</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New 3100 </a:t>
                      </a:r>
                      <a:r>
                        <a:rPr lang="en-US" sz="1100" b="0" i="0" u="none" strike="noStrike" kern="1200" baseline="0" dirty="0" err="1" smtClean="0">
                          <a:solidFill>
                            <a:schemeClr val="dk1"/>
                          </a:solidFill>
                          <a:latin typeface="+mn-lt"/>
                          <a:ea typeface="+mn-ea"/>
                          <a:cs typeface="+mn-cs"/>
                        </a:rPr>
                        <a:t>mAh</a:t>
                      </a:r>
                      <a:r>
                        <a:rPr lang="en-US" sz="1100" b="0" i="0" u="none" strike="noStrike" kern="1200" baseline="0" dirty="0" smtClean="0">
                          <a:solidFill>
                            <a:schemeClr val="dk1"/>
                          </a:solidFill>
                          <a:latin typeface="+mn-lt"/>
                          <a:ea typeface="+mn-ea"/>
                          <a:cs typeface="+mn-cs"/>
                        </a:rPr>
                        <a:t> battery offers more capacity to last a full shift and longer. </a:t>
                      </a:r>
                      <a:r>
                        <a:rPr lang="en-US" sz="1100" b="0" i="0" u="none" strike="noStrike" kern="1200" baseline="0" dirty="0" err="1" smtClean="0">
                          <a:solidFill>
                            <a:schemeClr val="dk1"/>
                          </a:solidFill>
                          <a:latin typeface="+mn-lt"/>
                          <a:ea typeface="+mn-ea"/>
                          <a:cs typeface="+mn-cs"/>
                        </a:rPr>
                        <a:t>PowerPrecision</a:t>
                      </a:r>
                      <a:r>
                        <a:rPr lang="en-US" sz="1100" b="0" i="0" u="none" strike="noStrike" kern="1200" baseline="0" dirty="0" smtClean="0">
                          <a:solidFill>
                            <a:schemeClr val="dk1"/>
                          </a:solidFill>
                          <a:latin typeface="+mn-lt"/>
                          <a:ea typeface="+mn-ea"/>
                          <a:cs typeface="+mn-cs"/>
                        </a:rPr>
                        <a:t>+ offers a wealth of battery health-related data, including charge cycles consumed, current battery status and a State of Health meter.</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bl>
          </a:graphicData>
        </a:graphic>
      </p:graphicFrame>
      <p:sp>
        <p:nvSpPr>
          <p:cNvPr id="6" name="Title 1"/>
          <p:cNvSpPr txBox="1">
            <a:spLocks/>
          </p:cNvSpPr>
          <p:nvPr/>
        </p:nvSpPr>
        <p:spPr bwMode="auto">
          <a:xfrm>
            <a:off x="366983" y="861301"/>
            <a:ext cx="9523740" cy="50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MS PGothic" charset="-128"/>
                <a:cs typeface="MS PGothic" charset="-128"/>
                <a:sym typeface="Arial" charset="0"/>
              </a:defRPr>
            </a:lvl1pPr>
            <a:lvl2pPr marL="37931725" indent="-37474525" eaLnBrk="0" hangingPunct="0">
              <a:defRPr sz="2400">
                <a:solidFill>
                  <a:schemeClr val="tx1"/>
                </a:solidFill>
                <a:latin typeface="Arial" charset="0"/>
                <a:ea typeface="MS PGothic" charset="-128"/>
                <a:cs typeface="MS PGothic" charset="-128"/>
                <a:sym typeface="Arial" charset="0"/>
              </a:defRPr>
            </a:lvl2pPr>
            <a:lvl3pPr eaLnBrk="0" hangingPunct="0">
              <a:defRPr sz="2400">
                <a:solidFill>
                  <a:schemeClr val="tx1"/>
                </a:solidFill>
                <a:latin typeface="Arial" charset="0"/>
                <a:ea typeface="MS PGothic" charset="-128"/>
                <a:cs typeface="MS PGothic" charset="-128"/>
                <a:sym typeface="Arial" charset="0"/>
              </a:defRPr>
            </a:lvl3pPr>
            <a:lvl4pPr eaLnBrk="0" hangingPunct="0">
              <a:defRPr sz="2400">
                <a:solidFill>
                  <a:schemeClr val="tx1"/>
                </a:solidFill>
                <a:latin typeface="Arial" charset="0"/>
                <a:ea typeface="MS PGothic" charset="-128"/>
                <a:cs typeface="MS PGothic" charset="-128"/>
                <a:sym typeface="Arial" charset="0"/>
              </a:defRPr>
            </a:lvl4pPr>
            <a:lvl5pPr eaLnBrk="0" hangingPunct="0">
              <a:defRPr sz="2400">
                <a:solidFill>
                  <a:schemeClr val="tx1"/>
                </a:solidFill>
                <a:latin typeface="Arial" charset="0"/>
                <a:ea typeface="MS PGothic" charset="-128"/>
                <a:cs typeface="MS PGothic" charset="-128"/>
                <a:sym typeface="Arial" charset="0"/>
              </a:defRPr>
            </a:lvl5pPr>
            <a:lvl6pPr marL="4572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6pPr>
            <a:lvl7pPr marL="9144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7pPr>
            <a:lvl8pPr marL="13716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8pPr>
            <a:lvl9pPr marL="18288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9pPr>
          </a:lstStyle>
          <a:p>
            <a:pPr eaLnBrk="1" hangingPunct="1"/>
            <a:r>
              <a:rPr lang="en-US" altLang="en-US" sz="2799" b="1" dirty="0" smtClean="0">
                <a:ea typeface="ＭＳ Ｐゴシック" charset="-128"/>
              </a:rPr>
              <a:t>Upgrade Opportunity: DS36x8-SR (continued)</a:t>
            </a:r>
            <a:endParaRPr lang="en-US" altLang="en-US" sz="2199" b="1" dirty="0">
              <a:ea typeface="ＭＳ Ｐゴシック" charset="-128"/>
            </a:endParaRPr>
          </a:p>
        </p:txBody>
      </p:sp>
      <p:sp>
        <p:nvSpPr>
          <p:cNvPr id="7" name="TextBox 6"/>
          <p:cNvSpPr txBox="1"/>
          <p:nvPr/>
        </p:nvSpPr>
        <p:spPr>
          <a:xfrm>
            <a:off x="482474" y="1384104"/>
            <a:ext cx="8379817" cy="184618"/>
          </a:xfrm>
          <a:prstGeom prst="rect">
            <a:avLst/>
          </a:prstGeom>
          <a:noFill/>
        </p:spPr>
        <p:txBody>
          <a:bodyPr wrap="square" lIns="0" tIns="0" rIns="0" bIns="0" rtlCol="0">
            <a:spAutoFit/>
          </a:bodyPr>
          <a:lstStyle/>
          <a:p>
            <a:r>
              <a:rPr lang="en-US" sz="1200" dirty="0">
                <a:latin typeface="Arial"/>
                <a:cs typeface="Arial"/>
              </a:rPr>
              <a:t>The following chart highlights </a:t>
            </a:r>
            <a:r>
              <a:rPr lang="en-US" sz="1200" dirty="0" smtClean="0">
                <a:latin typeface="Arial"/>
                <a:cs typeface="Arial"/>
              </a:rPr>
              <a:t>why your customer should upgrade from the Zebra DS3508-SR or DS3578-SR.</a:t>
            </a:r>
            <a:endParaRPr lang="en-US" sz="1200" dirty="0">
              <a:latin typeface="Arial"/>
              <a:cs typeface="Arial"/>
            </a:endParaRPr>
          </a:p>
        </p:txBody>
      </p:sp>
      <p:sp>
        <p:nvSpPr>
          <p:cNvPr id="8" name="Slide Number Placeholder 4"/>
          <p:cNvSpPr txBox="1">
            <a:spLocks/>
          </p:cNvSpPr>
          <p:nvPr/>
        </p:nvSpPr>
        <p:spPr bwMode="auto">
          <a:xfrm>
            <a:off x="11832825" y="6485730"/>
            <a:ext cx="352241"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BFBFBF"/>
                </a:solidFill>
                <a:ea typeface="Avenir Roman" charset="0"/>
                <a:cs typeface="Avenir Roman" charset="0"/>
              </a:rPr>
              <a:pPr algn="ctr" eaLnBrk="1" hangingPunct="1"/>
              <a:t>51</a:t>
            </a:fld>
            <a:endParaRPr lang="en-US" altLang="en-US" sz="800" dirty="0">
              <a:solidFill>
                <a:srgbClr val="BFBFBF"/>
              </a:solidFill>
              <a:ea typeface="Avenir Roman" charset="0"/>
              <a:cs typeface="Avenir Roman" charset="0"/>
            </a:endParaRPr>
          </a:p>
        </p:txBody>
      </p:sp>
    </p:spTree>
    <p:extLst>
      <p:ext uri="{BB962C8B-B14F-4D97-AF65-F5344CB8AC3E}">
        <p14:creationId xmlns:p14="http://schemas.microsoft.com/office/powerpoint/2010/main" val="332962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p:cNvGraphicFramePr>
            <a:graphicFrameLocks/>
          </p:cNvGraphicFramePr>
          <p:nvPr>
            <p:extLst>
              <p:ext uri="{D42A27DB-BD31-4B8C-83A1-F6EECF244321}">
                <p14:modId xmlns:p14="http://schemas.microsoft.com/office/powerpoint/2010/main" val="1421759723"/>
              </p:ext>
            </p:extLst>
          </p:nvPr>
        </p:nvGraphicFramePr>
        <p:xfrm>
          <a:off x="481253" y="1736437"/>
          <a:ext cx="11014039" cy="4628401"/>
        </p:xfrm>
        <a:graphic>
          <a:graphicData uri="http://schemas.openxmlformats.org/drawingml/2006/table">
            <a:tbl>
              <a:tblPr firstRow="1" bandRow="1">
                <a:tableStyleId>{F5AB1C69-6EDB-4FF4-983F-18BD219EF322}</a:tableStyleId>
              </a:tblPr>
              <a:tblGrid>
                <a:gridCol w="1270891"/>
                <a:gridCol w="2425068"/>
                <a:gridCol w="2489806"/>
                <a:gridCol w="4828274"/>
              </a:tblGrid>
              <a:tr h="340099">
                <a:tc>
                  <a:txBody>
                    <a:bodyPr/>
                    <a:lstStyle/>
                    <a:p>
                      <a:pPr marL="0" marR="0" algn="ctr">
                        <a:spcBef>
                          <a:spcPts val="0"/>
                        </a:spcBef>
                        <a:spcAft>
                          <a:spcPts val="0"/>
                        </a:spcAft>
                      </a:pPr>
                      <a:endParaRPr lang="en-US" sz="1100" cap="none" dirty="0">
                        <a:solidFill>
                          <a:schemeClr val="bg1"/>
                        </a:solidFill>
                        <a:effectLst/>
                        <a:latin typeface="Arial" charset="0"/>
                        <a:ea typeface="Arial" charset="0"/>
                        <a:cs typeface="Arial" charset="0"/>
                      </a:endParaRPr>
                    </a:p>
                  </a:txBody>
                  <a:tcPr marL="182832" marR="182832" marT="18283" marB="18283"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b="1" cap="none" dirty="0" smtClean="0">
                          <a:solidFill>
                            <a:schemeClr val="tx1"/>
                          </a:solidFill>
                          <a:effectLst/>
                          <a:latin typeface="Arial" charset="0"/>
                          <a:ea typeface="Arial" charset="0"/>
                          <a:cs typeface="Arial" charset="0"/>
                        </a:rPr>
                        <a:t>DS3608-HP/DS3678-HP</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indent="0" algn="ctr">
                        <a:spcBef>
                          <a:spcPts val="0"/>
                        </a:spcBef>
                        <a:spcAft>
                          <a:spcPts val="0"/>
                        </a:spcAft>
                        <a:tabLst>
                          <a:tab pos="2743200" algn="ctr"/>
                          <a:tab pos="5486400" algn="r"/>
                          <a:tab pos="457200" algn="l"/>
                        </a:tabLst>
                      </a:pPr>
                      <a:r>
                        <a:rPr lang="fr-FR" sz="1200" b="1" cap="none" dirty="0" smtClean="0">
                          <a:solidFill>
                            <a:schemeClr val="tx1"/>
                          </a:solidFill>
                          <a:effectLst/>
                          <a:latin typeface="Arial" charset="0"/>
                          <a:ea typeface="Arial" charset="0"/>
                          <a:cs typeface="Arial" charset="0"/>
                        </a:rPr>
                        <a:t>DS3508-SR/DS3578-SR</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algn="ctr">
                        <a:spcBef>
                          <a:spcPts val="0"/>
                        </a:spcBef>
                        <a:spcAft>
                          <a:spcPts val="0"/>
                        </a:spcAft>
                      </a:pPr>
                      <a:r>
                        <a:rPr lang="en-US" sz="1200" b="1" cap="none" dirty="0" smtClean="0">
                          <a:solidFill>
                            <a:schemeClr val="tx1"/>
                          </a:solidFill>
                          <a:effectLst/>
                          <a:latin typeface="Arial" charset="0"/>
                          <a:ea typeface="Arial" charset="0"/>
                          <a:cs typeface="Arial" charset="0"/>
                        </a:rPr>
                        <a:t>Why Your Customer Cares</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r>
              <a:tr h="220812">
                <a:tc gridSpan="4">
                  <a:txBody>
                    <a:bodyPr/>
                    <a:lstStyle/>
                    <a:p>
                      <a:pPr marL="0" marR="0" algn="l">
                        <a:spcBef>
                          <a:spcPts val="0"/>
                        </a:spcBef>
                        <a:spcAft>
                          <a:spcPts val="0"/>
                        </a:spcAft>
                      </a:pPr>
                      <a:r>
                        <a:rPr lang="en-US" sz="1100" b="1" cap="all" dirty="0" smtClean="0">
                          <a:solidFill>
                            <a:schemeClr val="bg1"/>
                          </a:solidFill>
                          <a:effectLst/>
                          <a:latin typeface="Arial" charset="0"/>
                          <a:ea typeface="Arial" charset="0"/>
                          <a:cs typeface="Arial" charset="0"/>
                        </a:rPr>
                        <a:t>Rugged design</a:t>
                      </a:r>
                      <a:endParaRPr lang="en-US" sz="1100" cap="none" dirty="0">
                        <a:solidFill>
                          <a:schemeClr val="bg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619472">
                <a:tc>
                  <a:txBody>
                    <a:bodyPr/>
                    <a:lstStyle/>
                    <a:p>
                      <a:pPr marL="0" marR="0" algn="l">
                        <a:spcBef>
                          <a:spcPts val="0"/>
                        </a:spcBef>
                        <a:spcAft>
                          <a:spcPts val="0"/>
                        </a:spcAft>
                      </a:pPr>
                      <a:r>
                        <a:rPr lang="en-US" sz="1100" b="1" i="0" u="none" strike="noStrike" kern="1200" baseline="0" dirty="0" smtClean="0">
                          <a:solidFill>
                            <a:schemeClr val="dk1"/>
                          </a:solidFill>
                          <a:latin typeface="+mn-lt"/>
                          <a:ea typeface="+mn-ea"/>
                          <a:cs typeface="+mn-cs"/>
                        </a:rPr>
                        <a:t>Drop Specification</a:t>
                      </a:r>
                      <a:endParaRPr lang="en-US" sz="1100" b="1" cap="none" dirty="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8.0 ft./2.4 m</a:t>
                      </a:r>
                    </a:p>
                    <a:p>
                      <a:pPr algn="ctr"/>
                      <a:r>
                        <a:rPr lang="en-US" sz="1100" b="0" i="0" u="none" strike="noStrike" kern="1200" baseline="0" dirty="0" smtClean="0">
                          <a:solidFill>
                            <a:schemeClr val="dk1"/>
                          </a:solidFill>
                          <a:latin typeface="+mn-lt"/>
                          <a:ea typeface="+mn-ea"/>
                          <a:cs typeface="+mn-cs"/>
                        </a:rPr>
                        <a:t>to concrete</a:t>
                      </a:r>
                      <a:endParaRPr lang="en-US" sz="1100" b="0" i="0" cap="none" baseline="0" dirty="0">
                        <a:solidFill>
                          <a:srgbClr val="000000"/>
                        </a:solidFill>
                        <a:effectLst/>
                        <a:latin typeface="+mn-lt"/>
                        <a:ea typeface="Arial" charset="0"/>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i="0" u="none" strike="noStrike" kern="1200" baseline="0" dirty="0" smtClean="0">
                          <a:solidFill>
                            <a:schemeClr val="dk1"/>
                          </a:solidFill>
                          <a:latin typeface="+mn-lt"/>
                          <a:ea typeface="+mn-ea"/>
                          <a:cs typeface="+mn-cs"/>
                        </a:rPr>
                        <a:t>6.5 ft./2.0 m</a:t>
                      </a:r>
                    </a:p>
                    <a:p>
                      <a:pPr algn="ctr"/>
                      <a:r>
                        <a:rPr lang="en-US" sz="1100" b="0" i="0" u="none" strike="noStrike" kern="1200" baseline="0" dirty="0" smtClean="0">
                          <a:solidFill>
                            <a:schemeClr val="dk1"/>
                          </a:solidFill>
                          <a:latin typeface="+mn-lt"/>
                          <a:ea typeface="+mn-ea"/>
                          <a:cs typeface="+mn-cs"/>
                        </a:rPr>
                        <a:t>to concrete</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More rugged: The 3600 Series’ 8 ft. drop spec sets a new industry standard; scan performance will not be compromised even after repeated 8 ft. drops to concrete.</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6428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i="0" u="none" strike="noStrike" kern="1200" baseline="0" dirty="0" smtClean="0">
                          <a:solidFill>
                            <a:schemeClr val="dk1"/>
                          </a:solidFill>
                          <a:latin typeface="+mn-lt"/>
                          <a:ea typeface="+mn-ea"/>
                          <a:cs typeface="+mn-cs"/>
                        </a:rPr>
                        <a:t>Tumble Specification</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5,000 tumbles from</a:t>
                      </a:r>
                    </a:p>
                    <a:p>
                      <a:pPr algn="ctr"/>
                      <a:r>
                        <a:rPr lang="en-US" sz="1100" b="0" i="0" u="none" strike="noStrike" kern="1200" baseline="0" dirty="0" smtClean="0">
                          <a:solidFill>
                            <a:schemeClr val="dk1"/>
                          </a:solidFill>
                          <a:latin typeface="+mn-lt"/>
                          <a:ea typeface="+mn-ea"/>
                          <a:cs typeface="+mn-cs"/>
                        </a:rPr>
                        <a:t>3.2 ft./1 m</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743200" algn="ctr"/>
                          <a:tab pos="5486400" algn="r"/>
                          <a:tab pos="457200" algn="l"/>
                        </a:tabLst>
                        <a:defRPr/>
                      </a:pPr>
                      <a:r>
                        <a:rPr lang="en-US" sz="1100" b="0" i="0" kern="1200" baseline="0" dirty="0" smtClean="0">
                          <a:solidFill>
                            <a:schemeClr val="dk1"/>
                          </a:solidFill>
                          <a:latin typeface="+mn-lt"/>
                          <a:ea typeface="+mn-ea"/>
                          <a:cs typeface="Arial"/>
                        </a:rPr>
                        <a:t>No</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Simulates the real-world tumbling that occurs with a drop. The ability to withstand 5,000 tumbles is a testament to the 3600 Series’ ultra-rugged durability.</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7176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i="0" u="none" strike="noStrike" kern="1200" baseline="0" dirty="0" smtClean="0">
                          <a:solidFill>
                            <a:schemeClr val="dk1"/>
                          </a:solidFill>
                          <a:latin typeface="+mn-lt"/>
                          <a:ea typeface="+mn-ea"/>
                          <a:cs typeface="+mn-cs"/>
                        </a:rPr>
                        <a:t>Sealing: Scanner</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smtClean="0">
                          <a:solidFill>
                            <a:schemeClr val="dk1"/>
                          </a:solidFill>
                          <a:latin typeface="+mn-lt"/>
                          <a:ea typeface="+mn-ea"/>
                          <a:cs typeface="+mn-cs"/>
                        </a:rPr>
                        <a:t>IP65 and IP67</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743200" algn="ctr"/>
                          <a:tab pos="5486400" algn="r"/>
                          <a:tab pos="457200" algn="l"/>
                        </a:tabLst>
                        <a:defRPr/>
                      </a:pPr>
                      <a:r>
                        <a:rPr lang="en-US" sz="1100" b="0" i="0" kern="1200" baseline="0" dirty="0" smtClean="0">
                          <a:solidFill>
                            <a:schemeClr val="dk1"/>
                          </a:solidFill>
                          <a:latin typeface="+mn-lt"/>
                          <a:ea typeface="+mn-ea"/>
                          <a:cs typeface="Arial"/>
                        </a:rPr>
                        <a:t>IP65</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Dusty and dirty conditions are ubiquitous in an industrial environment, and outdoor use in rainy or freezing conditions are common. The 3600 Series is the first line of scanners to offer both IP65 and IP67 sealing.</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6829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i="0" u="none" strike="noStrike" kern="1200" baseline="0" dirty="0" smtClean="0">
                          <a:solidFill>
                            <a:schemeClr val="dk1"/>
                          </a:solidFill>
                          <a:latin typeface="+mn-lt"/>
                          <a:ea typeface="+mn-ea"/>
                          <a:cs typeface="+mn-cs"/>
                        </a:rPr>
                        <a:t>Sealing: Base</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a:r>
                        <a:rPr lang="en-US" sz="1100" b="0" i="0" kern="1200" baseline="0" dirty="0" smtClean="0">
                          <a:solidFill>
                            <a:schemeClr val="dk1"/>
                          </a:solidFill>
                          <a:latin typeface="+mn-lt"/>
                          <a:ea typeface="+mn-ea"/>
                          <a:cs typeface="Arial"/>
                        </a:rPr>
                        <a:t>IP65</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rtl="0"/>
                      <a:r>
                        <a:rPr lang="en-US" sz="1100" b="0" i="0" kern="1200" baseline="0" dirty="0" smtClean="0">
                          <a:solidFill>
                            <a:schemeClr val="dk1"/>
                          </a:solidFill>
                          <a:latin typeface="+mn-lt"/>
                          <a:ea typeface="+mn-ea"/>
                          <a:cs typeface="Arial"/>
                        </a:rPr>
                        <a:t>No</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Cordless rugged scanners are only as good as the cradle they come with, and the 3600 Series features the industry’s only “go anywhere” rugged cradle with an IP65 rating.</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704126">
                <a:tc>
                  <a:txBody>
                    <a:bodyPr/>
                    <a:lstStyle/>
                    <a:p>
                      <a:r>
                        <a:rPr lang="en-US" sz="1100" b="1" i="0" u="none" strike="noStrike" kern="1200" baseline="0" dirty="0" smtClean="0">
                          <a:solidFill>
                            <a:schemeClr val="dk1"/>
                          </a:solidFill>
                          <a:latin typeface="+mn-lt"/>
                          <a:ea typeface="+mn-ea"/>
                          <a:cs typeface="+mn-cs"/>
                        </a:rPr>
                        <a:t>Operating</a:t>
                      </a:r>
                    </a:p>
                    <a:p>
                      <a:r>
                        <a:rPr lang="en-US" sz="1100" b="1" i="0" u="none" strike="noStrike" kern="1200" baseline="0" dirty="0" smtClean="0">
                          <a:solidFill>
                            <a:schemeClr val="dk1"/>
                          </a:solidFill>
                          <a:latin typeface="+mn-lt"/>
                          <a:ea typeface="+mn-ea"/>
                          <a:cs typeface="+mn-cs"/>
                        </a:rPr>
                        <a:t>Temperature</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Corded: -22º to 122º F/-30º to 50º C;  Cordless: -4º F to 122º F/</a:t>
                      </a:r>
                      <a:br>
                        <a:rPr lang="en-US" sz="1100" b="0" i="0" u="none" strike="noStrike" kern="1200" baseline="0" dirty="0" smtClean="0">
                          <a:solidFill>
                            <a:schemeClr val="dk1"/>
                          </a:solidFill>
                          <a:latin typeface="+mn-lt"/>
                          <a:ea typeface="+mn-ea"/>
                          <a:cs typeface="+mn-cs"/>
                        </a:rPr>
                      </a:br>
                      <a:r>
                        <a:rPr lang="en-US" sz="1100" b="0" i="0" u="none" strike="noStrike" kern="1200" baseline="0" dirty="0" smtClean="0">
                          <a:solidFill>
                            <a:schemeClr val="dk1"/>
                          </a:solidFill>
                          <a:latin typeface="+mn-lt"/>
                          <a:ea typeface="+mn-ea"/>
                          <a:cs typeface="+mn-cs"/>
                        </a:rPr>
                        <a:t>-20º C to 50º C</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i="0" u="none" strike="noStrike" kern="1200" baseline="0" dirty="0" smtClean="0">
                          <a:solidFill>
                            <a:schemeClr val="dk1"/>
                          </a:solidFill>
                          <a:latin typeface="+mn-lt"/>
                          <a:ea typeface="+mn-ea"/>
                          <a:cs typeface="+mn-cs"/>
                        </a:rPr>
                        <a:t>Corded/Cordless:</a:t>
                      </a:r>
                    </a:p>
                    <a:p>
                      <a:pPr algn="ctr"/>
                      <a:r>
                        <a:rPr lang="en-US" sz="1100" b="0" i="0" u="none" strike="noStrike" kern="1200" baseline="0" dirty="0" smtClean="0">
                          <a:solidFill>
                            <a:schemeClr val="dk1"/>
                          </a:solidFill>
                          <a:latin typeface="+mn-lt"/>
                          <a:ea typeface="+mn-ea"/>
                          <a:cs typeface="+mn-cs"/>
                        </a:rPr>
                        <a:t>-4º F to 122º F/-20º C to 50º C</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smtClean="0">
                          <a:solidFill>
                            <a:schemeClr val="dk1"/>
                          </a:solidFill>
                          <a:latin typeface="+mn-lt"/>
                          <a:ea typeface="+mn-ea"/>
                          <a:cs typeface="+mn-cs"/>
                        </a:rPr>
                        <a:t>Corded version offers more extreme temperature rating down to -30ºC.</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698828">
                <a:tc>
                  <a:txBody>
                    <a:bodyPr/>
                    <a:lstStyle/>
                    <a:p>
                      <a:r>
                        <a:rPr lang="en-US" sz="1100" b="1" i="0" u="none" strike="noStrike" kern="1200" baseline="0" dirty="0" smtClean="0">
                          <a:solidFill>
                            <a:schemeClr val="dk1"/>
                          </a:solidFill>
                          <a:latin typeface="+mn-lt"/>
                          <a:ea typeface="+mn-ea"/>
                          <a:cs typeface="+mn-cs"/>
                        </a:rPr>
                        <a:t>Freezer </a:t>
                      </a:r>
                      <a:br>
                        <a:rPr lang="en-US" sz="1100" b="1" i="0" u="none" strike="noStrike" kern="1200" baseline="0" dirty="0" smtClean="0">
                          <a:solidFill>
                            <a:schemeClr val="dk1"/>
                          </a:solidFill>
                          <a:latin typeface="+mn-lt"/>
                          <a:ea typeface="+mn-ea"/>
                          <a:cs typeface="+mn-cs"/>
                        </a:rPr>
                      </a:br>
                      <a:r>
                        <a:rPr lang="en-US" sz="1100" b="1" i="0" u="none" strike="noStrike" kern="1200" baseline="0" dirty="0" smtClean="0">
                          <a:solidFill>
                            <a:schemeClr val="dk1"/>
                          </a:solidFill>
                          <a:latin typeface="+mn-lt"/>
                          <a:ea typeface="+mn-ea"/>
                          <a:cs typeface="+mn-cs"/>
                        </a:rPr>
                        <a:t>compliant</a:t>
                      </a:r>
                    </a:p>
                    <a:p>
                      <a:r>
                        <a:rPr lang="en-US" sz="1100" b="1" i="0" u="none" strike="noStrike" kern="1200" baseline="0" dirty="0" smtClean="0">
                          <a:solidFill>
                            <a:schemeClr val="dk1"/>
                          </a:solidFill>
                          <a:latin typeface="+mn-lt"/>
                          <a:ea typeface="+mn-ea"/>
                          <a:cs typeface="+mn-cs"/>
                        </a:rPr>
                        <a:t>cables</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a:r>
                        <a:rPr lang="en-US" sz="1100" b="0" i="0" kern="1200" baseline="0" dirty="0" smtClean="0">
                          <a:solidFill>
                            <a:schemeClr val="dk1"/>
                          </a:solidFill>
                          <a:latin typeface="Arial"/>
                          <a:ea typeface="+mn-ea"/>
                          <a:cs typeface="Arial"/>
                        </a:rPr>
                        <a:t>Yes</a:t>
                      </a:r>
                      <a:endParaRPr lang="en-US" sz="1100" b="0" i="0" baseline="0" dirty="0">
                        <a:latin typeface="Arial"/>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rtl="0"/>
                      <a:r>
                        <a:rPr lang="en-US" sz="1100" b="0" i="0" kern="1200" baseline="0" dirty="0" smtClean="0">
                          <a:solidFill>
                            <a:schemeClr val="dk1"/>
                          </a:solidFill>
                          <a:latin typeface="Arial"/>
                          <a:ea typeface="+mn-ea"/>
                          <a:cs typeface="Arial"/>
                        </a:rPr>
                        <a:t>No</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With the 3600 Series, the same scanner used in the warehouse can also be used in the freezer and other cold environments.</a:t>
                      </a:r>
                      <a:endParaRPr lang="en-US" sz="1100" b="0" i="0" kern="1200" baseline="0" dirty="0" smtClean="0">
                        <a:solidFill>
                          <a:schemeClr val="dk1"/>
                        </a:solidFill>
                        <a:latin typeface="Arial"/>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bl>
          </a:graphicData>
        </a:graphic>
      </p:graphicFrame>
      <p:sp>
        <p:nvSpPr>
          <p:cNvPr id="6" name="Title 1"/>
          <p:cNvSpPr txBox="1">
            <a:spLocks/>
          </p:cNvSpPr>
          <p:nvPr/>
        </p:nvSpPr>
        <p:spPr bwMode="auto">
          <a:xfrm>
            <a:off x="366983" y="861301"/>
            <a:ext cx="9523740" cy="50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MS PGothic" charset="-128"/>
                <a:cs typeface="MS PGothic" charset="-128"/>
                <a:sym typeface="Arial" charset="0"/>
              </a:defRPr>
            </a:lvl1pPr>
            <a:lvl2pPr marL="37931725" indent="-37474525" eaLnBrk="0" hangingPunct="0">
              <a:defRPr sz="2400">
                <a:solidFill>
                  <a:schemeClr val="tx1"/>
                </a:solidFill>
                <a:latin typeface="Arial" charset="0"/>
                <a:ea typeface="MS PGothic" charset="-128"/>
                <a:cs typeface="MS PGothic" charset="-128"/>
                <a:sym typeface="Arial" charset="0"/>
              </a:defRPr>
            </a:lvl2pPr>
            <a:lvl3pPr eaLnBrk="0" hangingPunct="0">
              <a:defRPr sz="2400">
                <a:solidFill>
                  <a:schemeClr val="tx1"/>
                </a:solidFill>
                <a:latin typeface="Arial" charset="0"/>
                <a:ea typeface="MS PGothic" charset="-128"/>
                <a:cs typeface="MS PGothic" charset="-128"/>
                <a:sym typeface="Arial" charset="0"/>
              </a:defRPr>
            </a:lvl3pPr>
            <a:lvl4pPr eaLnBrk="0" hangingPunct="0">
              <a:defRPr sz="2400">
                <a:solidFill>
                  <a:schemeClr val="tx1"/>
                </a:solidFill>
                <a:latin typeface="Arial" charset="0"/>
                <a:ea typeface="MS PGothic" charset="-128"/>
                <a:cs typeface="MS PGothic" charset="-128"/>
                <a:sym typeface="Arial" charset="0"/>
              </a:defRPr>
            </a:lvl4pPr>
            <a:lvl5pPr eaLnBrk="0" hangingPunct="0">
              <a:defRPr sz="2400">
                <a:solidFill>
                  <a:schemeClr val="tx1"/>
                </a:solidFill>
                <a:latin typeface="Arial" charset="0"/>
                <a:ea typeface="MS PGothic" charset="-128"/>
                <a:cs typeface="MS PGothic" charset="-128"/>
                <a:sym typeface="Arial" charset="0"/>
              </a:defRPr>
            </a:lvl5pPr>
            <a:lvl6pPr marL="4572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6pPr>
            <a:lvl7pPr marL="9144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7pPr>
            <a:lvl8pPr marL="13716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8pPr>
            <a:lvl9pPr marL="18288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9pPr>
          </a:lstStyle>
          <a:p>
            <a:pPr eaLnBrk="1" hangingPunct="1"/>
            <a:r>
              <a:rPr lang="en-US" altLang="en-US" sz="2799" b="1" dirty="0" smtClean="0">
                <a:ea typeface="ＭＳ Ｐゴシック" charset="-128"/>
              </a:rPr>
              <a:t>Upgrade Opportunity: DS36x8-HP</a:t>
            </a:r>
            <a:endParaRPr lang="en-US" altLang="en-US" sz="2199" b="1" dirty="0">
              <a:ea typeface="ＭＳ Ｐゴシック" charset="-128"/>
            </a:endParaRPr>
          </a:p>
        </p:txBody>
      </p:sp>
      <p:sp>
        <p:nvSpPr>
          <p:cNvPr id="7" name="TextBox 6"/>
          <p:cNvSpPr txBox="1"/>
          <p:nvPr/>
        </p:nvSpPr>
        <p:spPr>
          <a:xfrm>
            <a:off x="482474" y="1384104"/>
            <a:ext cx="10224108" cy="184666"/>
          </a:xfrm>
          <a:prstGeom prst="rect">
            <a:avLst/>
          </a:prstGeom>
          <a:noFill/>
        </p:spPr>
        <p:txBody>
          <a:bodyPr wrap="square" lIns="0" tIns="0" rIns="0" bIns="0" rtlCol="0">
            <a:spAutoFit/>
          </a:bodyPr>
          <a:lstStyle/>
          <a:p>
            <a:r>
              <a:rPr lang="en-US" sz="1200" dirty="0">
                <a:latin typeface="Arial"/>
                <a:cs typeface="Arial"/>
              </a:rPr>
              <a:t>The following chart highlights </a:t>
            </a:r>
            <a:r>
              <a:rPr lang="en-US" sz="1200" dirty="0" smtClean="0">
                <a:latin typeface="Arial"/>
                <a:cs typeface="Arial"/>
              </a:rPr>
              <a:t>why your customer should upgrade from the Zebra DS3508-SR or DS3578-SR to the DS3608-HP/DS3678-HP.</a:t>
            </a:r>
            <a:endParaRPr lang="en-US" sz="1200" dirty="0">
              <a:latin typeface="Arial"/>
              <a:cs typeface="Arial"/>
            </a:endParaRPr>
          </a:p>
        </p:txBody>
      </p:sp>
      <p:sp>
        <p:nvSpPr>
          <p:cNvPr id="8" name="Slide Number Placeholder 4"/>
          <p:cNvSpPr txBox="1">
            <a:spLocks/>
          </p:cNvSpPr>
          <p:nvPr/>
        </p:nvSpPr>
        <p:spPr bwMode="auto">
          <a:xfrm>
            <a:off x="11832825" y="6485730"/>
            <a:ext cx="352241"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BFBFBF"/>
                </a:solidFill>
                <a:ea typeface="Avenir Roman" charset="0"/>
                <a:cs typeface="Avenir Roman" charset="0"/>
              </a:rPr>
              <a:pPr algn="ctr" eaLnBrk="1" hangingPunct="1"/>
              <a:t>52</a:t>
            </a:fld>
            <a:endParaRPr lang="en-US" altLang="en-US" sz="800" dirty="0">
              <a:solidFill>
                <a:srgbClr val="BFBFBF"/>
              </a:solidFill>
              <a:ea typeface="Avenir Roman" charset="0"/>
              <a:cs typeface="Avenir Roman" charset="0"/>
            </a:endParaRPr>
          </a:p>
        </p:txBody>
      </p:sp>
    </p:spTree>
    <p:extLst>
      <p:ext uri="{BB962C8B-B14F-4D97-AF65-F5344CB8AC3E}">
        <p14:creationId xmlns:p14="http://schemas.microsoft.com/office/powerpoint/2010/main" val="8734025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p:cNvGraphicFramePr>
            <a:graphicFrameLocks/>
          </p:cNvGraphicFramePr>
          <p:nvPr>
            <p:extLst>
              <p:ext uri="{D42A27DB-BD31-4B8C-83A1-F6EECF244321}">
                <p14:modId xmlns:p14="http://schemas.microsoft.com/office/powerpoint/2010/main" val="1470242765"/>
              </p:ext>
            </p:extLst>
          </p:nvPr>
        </p:nvGraphicFramePr>
        <p:xfrm>
          <a:off x="481253" y="1736437"/>
          <a:ext cx="11351571" cy="4949105"/>
        </p:xfrm>
        <a:graphic>
          <a:graphicData uri="http://schemas.openxmlformats.org/drawingml/2006/table">
            <a:tbl>
              <a:tblPr firstRow="1" bandRow="1">
                <a:tableStyleId>{F5AB1C69-6EDB-4FF4-983F-18BD219EF322}</a:tableStyleId>
              </a:tblPr>
              <a:tblGrid>
                <a:gridCol w="1304859"/>
                <a:gridCol w="2489885"/>
                <a:gridCol w="2385706"/>
                <a:gridCol w="5171121"/>
              </a:tblGrid>
              <a:tr h="340099">
                <a:tc>
                  <a:txBody>
                    <a:bodyPr/>
                    <a:lstStyle/>
                    <a:p>
                      <a:pPr marL="0" marR="0" algn="ctr">
                        <a:spcBef>
                          <a:spcPts val="0"/>
                        </a:spcBef>
                        <a:spcAft>
                          <a:spcPts val="0"/>
                        </a:spcAft>
                      </a:pPr>
                      <a:endParaRPr lang="en-US" sz="1100" cap="none" dirty="0">
                        <a:solidFill>
                          <a:schemeClr val="bg1"/>
                        </a:solidFill>
                        <a:effectLst/>
                        <a:latin typeface="Arial" charset="0"/>
                        <a:ea typeface="Arial" charset="0"/>
                        <a:cs typeface="Arial" charset="0"/>
                      </a:endParaRPr>
                    </a:p>
                  </a:txBody>
                  <a:tcPr marL="182832" marR="182832" marT="18283" marB="18283"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b="1" cap="none" dirty="0" smtClean="0">
                          <a:solidFill>
                            <a:schemeClr val="tx1"/>
                          </a:solidFill>
                          <a:effectLst/>
                          <a:latin typeface="Arial" charset="0"/>
                          <a:ea typeface="Arial" charset="0"/>
                          <a:cs typeface="Arial" charset="0"/>
                        </a:rPr>
                        <a:t>DS3608-HP/DS3678-HP</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indent="0" algn="ctr">
                        <a:spcBef>
                          <a:spcPts val="0"/>
                        </a:spcBef>
                        <a:spcAft>
                          <a:spcPts val="0"/>
                        </a:spcAft>
                        <a:tabLst>
                          <a:tab pos="2743200" algn="ctr"/>
                          <a:tab pos="5486400" algn="r"/>
                          <a:tab pos="457200" algn="l"/>
                        </a:tabLst>
                      </a:pPr>
                      <a:r>
                        <a:rPr lang="fr-FR" sz="1200" b="1" cap="none" dirty="0" smtClean="0">
                          <a:solidFill>
                            <a:schemeClr val="tx1"/>
                          </a:solidFill>
                          <a:effectLst/>
                          <a:latin typeface="Arial" charset="0"/>
                          <a:ea typeface="Arial" charset="0"/>
                          <a:cs typeface="Arial" charset="0"/>
                        </a:rPr>
                        <a:t>DS3508-SR/DS3578-SR</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algn="ctr">
                        <a:spcBef>
                          <a:spcPts val="0"/>
                        </a:spcBef>
                        <a:spcAft>
                          <a:spcPts val="0"/>
                        </a:spcAft>
                      </a:pPr>
                      <a:r>
                        <a:rPr lang="en-US" sz="1200" b="1" cap="none" dirty="0" smtClean="0">
                          <a:solidFill>
                            <a:schemeClr val="tx1"/>
                          </a:solidFill>
                          <a:effectLst/>
                          <a:latin typeface="Arial" charset="0"/>
                          <a:ea typeface="Arial" charset="0"/>
                          <a:cs typeface="Arial" charset="0"/>
                        </a:rPr>
                        <a:t>Why Your Customer Cares</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r>
              <a:tr h="220812">
                <a:tc gridSpan="4">
                  <a:txBody>
                    <a:bodyPr/>
                    <a:lstStyle/>
                    <a:p>
                      <a:pPr marL="0" marR="0" algn="l">
                        <a:spcBef>
                          <a:spcPts val="0"/>
                        </a:spcBef>
                        <a:spcAft>
                          <a:spcPts val="0"/>
                        </a:spcAft>
                      </a:pPr>
                      <a:r>
                        <a:rPr lang="en-US" sz="1100" b="1" cap="all" dirty="0" smtClean="0">
                          <a:solidFill>
                            <a:schemeClr val="bg1"/>
                          </a:solidFill>
                          <a:effectLst/>
                          <a:latin typeface="Arial" charset="0"/>
                          <a:ea typeface="Arial" charset="0"/>
                          <a:cs typeface="Arial" charset="0"/>
                        </a:rPr>
                        <a:t>DATA CAPTURE FEATURES</a:t>
                      </a:r>
                      <a:endParaRPr lang="en-US" sz="1100" cap="none" dirty="0">
                        <a:solidFill>
                          <a:schemeClr val="bg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538449">
                <a:tc>
                  <a:txBody>
                    <a:bodyPr/>
                    <a:lstStyle/>
                    <a:p>
                      <a:pPr marL="0" marR="0" algn="l">
                        <a:spcBef>
                          <a:spcPts val="0"/>
                        </a:spcBef>
                        <a:spcAft>
                          <a:spcPts val="0"/>
                        </a:spcAft>
                      </a:pPr>
                      <a:r>
                        <a:rPr lang="en-US" sz="1100" b="1" i="0" u="none" strike="noStrike" kern="1200" baseline="0" dirty="0" smtClean="0">
                          <a:solidFill>
                            <a:schemeClr val="dk1"/>
                          </a:solidFill>
                          <a:latin typeface="+mn-lt"/>
                          <a:ea typeface="+mn-ea"/>
                          <a:cs typeface="+mn-cs"/>
                        </a:rPr>
                        <a:t>Scan Engine</a:t>
                      </a:r>
                      <a:endParaRPr lang="en-US" sz="1100" b="1" cap="none" dirty="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SE4750-MR</a:t>
                      </a:r>
                      <a:endParaRPr lang="en-US" sz="1100" b="0" i="0" cap="none" baseline="0" dirty="0">
                        <a:solidFill>
                          <a:srgbClr val="000000"/>
                        </a:solidFill>
                        <a:effectLst/>
                        <a:latin typeface="+mn-lt"/>
                        <a:ea typeface="Arial" charset="0"/>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i="0" u="none" strike="noStrike" kern="1200" baseline="0" dirty="0" smtClean="0">
                          <a:solidFill>
                            <a:schemeClr val="dk1"/>
                          </a:solidFill>
                          <a:latin typeface="+mn-lt"/>
                          <a:ea typeface="+mn-ea"/>
                          <a:cs typeface="+mn-cs"/>
                        </a:rPr>
                        <a:t>SE4500</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The DS36x8-HP offers a small near field dead zone, and a much improved far field scan zone. In fact, the DS36x8-HP is capable of scanning out to 7 ft./2.1 m away. And, the DS36x8-HP’s bright and crisp aimer makes scanning from farther away clear and easy.</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48443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cap="none" dirty="0" smtClean="0">
                          <a:solidFill>
                            <a:schemeClr val="tx1"/>
                          </a:solidFill>
                          <a:effectLst/>
                          <a:latin typeface="Arial" charset="0"/>
                          <a:ea typeface="Arial" charset="0"/>
                          <a:cs typeface="Arial" charset="0"/>
                        </a:rPr>
                        <a:t>OCR</a:t>
                      </a: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i="0" kern="1200" baseline="0" dirty="0" smtClean="0">
                          <a:solidFill>
                            <a:schemeClr val="dk1"/>
                          </a:solidFill>
                          <a:latin typeface="+mn-lt"/>
                          <a:ea typeface="+mn-ea"/>
                          <a:cs typeface="Arial"/>
                        </a:rPr>
                        <a:t>Yes</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743200" algn="ctr"/>
                          <a:tab pos="5486400" algn="r"/>
                          <a:tab pos="457200" algn="l"/>
                        </a:tabLst>
                        <a:defRPr/>
                      </a:pPr>
                      <a:r>
                        <a:rPr lang="en-US" sz="1100" b="0" i="0" kern="1200" baseline="0" dirty="0" smtClean="0">
                          <a:solidFill>
                            <a:schemeClr val="dk1"/>
                          </a:solidFill>
                          <a:latin typeface="+mn-lt"/>
                          <a:ea typeface="+mn-ea"/>
                          <a:cs typeface="Arial"/>
                        </a:rPr>
                        <a:t>No</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Makes capturing optical characters found on legal documents, work orders or invoices quick and easy.</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5324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cap="none" dirty="0" smtClean="0">
                          <a:solidFill>
                            <a:schemeClr val="tx1"/>
                          </a:solidFill>
                          <a:effectLst/>
                          <a:latin typeface="Arial" charset="0"/>
                          <a:ea typeface="Arial" charset="0"/>
                          <a:cs typeface="Arial" charset="0"/>
                        </a:rPr>
                        <a:t>Image and Document</a:t>
                      </a:r>
                      <a:r>
                        <a:rPr lang="en-US" sz="1100" b="1" cap="none" baseline="0" dirty="0" smtClean="0">
                          <a:solidFill>
                            <a:schemeClr val="tx1"/>
                          </a:solidFill>
                          <a:effectLst/>
                          <a:latin typeface="Arial" charset="0"/>
                          <a:ea typeface="Arial" charset="0"/>
                          <a:cs typeface="Arial" charset="0"/>
                        </a:rPr>
                        <a:t> Capture</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i="0" kern="1200" baseline="0" dirty="0" smtClean="0">
                          <a:solidFill>
                            <a:schemeClr val="dk1"/>
                          </a:solidFill>
                          <a:latin typeface="+mn-lt"/>
                          <a:ea typeface="+mn-ea"/>
                          <a:cs typeface="Arial"/>
                        </a:rPr>
                        <a:t>Yes</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743200" algn="ctr"/>
                          <a:tab pos="5486400" algn="r"/>
                          <a:tab pos="457200" algn="l"/>
                        </a:tabLst>
                        <a:defRPr/>
                      </a:pPr>
                      <a:r>
                        <a:rPr lang="en-US" sz="1100" b="0" i="0" kern="1200" baseline="0" dirty="0" smtClean="0">
                          <a:solidFill>
                            <a:schemeClr val="dk1"/>
                          </a:solidFill>
                          <a:latin typeface="+mn-lt"/>
                          <a:ea typeface="+mn-ea"/>
                          <a:cs typeface="Arial"/>
                        </a:rPr>
                        <a:t>No</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Easily capture and transfer images for enhanced versatility.</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5903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i="0" u="none" strike="noStrike" kern="1200" baseline="0" dirty="0" smtClean="0">
                          <a:solidFill>
                            <a:schemeClr val="dk1"/>
                          </a:solidFill>
                          <a:latin typeface="+mn-lt"/>
                          <a:ea typeface="+mn-ea"/>
                          <a:cs typeface="+mn-cs"/>
                        </a:rPr>
                        <a:t>Simultaneous Multi-code Capture</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smtClean="0">
                          <a:solidFill>
                            <a:schemeClr val="dk1"/>
                          </a:solidFill>
                          <a:latin typeface="+mn-lt"/>
                          <a:ea typeface="+mn-ea"/>
                          <a:cs typeface="+mn-cs"/>
                        </a:rPr>
                        <a:t>Yes</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743200" algn="ctr"/>
                          <a:tab pos="5486400" algn="r"/>
                          <a:tab pos="457200" algn="l"/>
                        </a:tabLst>
                        <a:defRPr/>
                      </a:pPr>
                      <a:r>
                        <a:rPr lang="en-US" sz="1100" b="0" i="0" kern="1200" baseline="0" dirty="0" smtClean="0">
                          <a:solidFill>
                            <a:schemeClr val="dk1"/>
                          </a:solidFill>
                          <a:latin typeface="+mn-lt"/>
                          <a:ea typeface="+mn-ea"/>
                          <a:cs typeface="Arial"/>
                        </a:rPr>
                        <a:t>No</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err="1" smtClean="0">
                          <a:solidFill>
                            <a:schemeClr val="dk1"/>
                          </a:solidFill>
                          <a:latin typeface="+mn-lt"/>
                          <a:ea typeface="+mn-ea"/>
                          <a:cs typeface="+mn-cs"/>
                        </a:rPr>
                        <a:t>Multicode</a:t>
                      </a:r>
                      <a:r>
                        <a:rPr lang="en-US" sz="1100" b="0" i="0" u="none" strike="noStrike" kern="1200" baseline="0" dirty="0" smtClean="0">
                          <a:solidFill>
                            <a:schemeClr val="dk1"/>
                          </a:solidFill>
                          <a:latin typeface="+mn-lt"/>
                          <a:ea typeface="+mn-ea"/>
                          <a:cs typeface="+mn-cs"/>
                        </a:rPr>
                        <a:t> 2.0: Best support for labels with multiple barcodes.</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243069">
                <a:tc gridSpan="4">
                  <a:txBody>
                    <a:bodyPr/>
                    <a:lstStyle/>
                    <a:p>
                      <a:pPr marL="0" marR="0" algn="l">
                        <a:spcBef>
                          <a:spcPts val="0"/>
                        </a:spcBef>
                        <a:spcAft>
                          <a:spcPts val="0"/>
                        </a:spcAft>
                      </a:pPr>
                      <a:r>
                        <a:rPr lang="en-US" sz="1100" b="1" cap="all" dirty="0" smtClean="0">
                          <a:solidFill>
                            <a:schemeClr val="bg1"/>
                          </a:solidFill>
                          <a:effectLst/>
                          <a:latin typeface="Arial" charset="0"/>
                          <a:ea typeface="Arial" charset="0"/>
                          <a:cs typeface="Arial" charset="0"/>
                        </a:rPr>
                        <a:t>CORDLESS FEATURES</a:t>
                      </a:r>
                      <a:endParaRPr lang="en-US" sz="1100" cap="none" dirty="0">
                        <a:solidFill>
                          <a:schemeClr val="bg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pPr algn="ctr" rtl="0"/>
                      <a:endParaRPr lang="en-US" sz="10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hMerge="1">
                  <a:txBody>
                    <a:bodyPr/>
                    <a:lstStyle/>
                    <a:p>
                      <a:pPr algn="ctr" rtl="0"/>
                      <a:endParaRPr lang="en-US" sz="10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hMerge="1">
                  <a:txBody>
                    <a:bodyPr/>
                    <a:lstStyle/>
                    <a:p>
                      <a:endParaRPr lang="en-US"/>
                    </a:p>
                  </a:txBody>
                  <a:tcPr/>
                </a:tc>
              </a:tr>
              <a:tr h="428262">
                <a:tc>
                  <a:txBody>
                    <a:bodyPr/>
                    <a:lstStyle/>
                    <a:p>
                      <a:r>
                        <a:rPr lang="en-US" sz="1100" b="1" i="0" u="none" strike="noStrike" kern="1200" baseline="0" dirty="0" smtClean="0">
                          <a:solidFill>
                            <a:schemeClr val="dk1"/>
                          </a:solidFill>
                          <a:latin typeface="+mn-lt"/>
                          <a:ea typeface="+mn-ea"/>
                          <a:cs typeface="+mn-cs"/>
                        </a:rPr>
                        <a:t>Bluetooth</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4.0</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i="0" u="none" strike="noStrike" kern="1200" baseline="0" dirty="0" smtClean="0">
                          <a:solidFill>
                            <a:schemeClr val="dk1"/>
                          </a:solidFill>
                          <a:latin typeface="+mn-lt"/>
                          <a:ea typeface="+mn-ea"/>
                          <a:cs typeface="+mn-cs"/>
                        </a:rPr>
                        <a:t>2.1</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The DS3678-HP is the only device in its class to support Bluetooth 4.0 (Low Energy) for lightning fast communication and maximum energy efficiency.</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428264">
                <a:tc>
                  <a:txBody>
                    <a:bodyPr/>
                    <a:lstStyle/>
                    <a:p>
                      <a:r>
                        <a:rPr lang="en-US" sz="1100" b="1" i="0" u="none" strike="noStrike" kern="1200" baseline="0" dirty="0" smtClean="0">
                          <a:solidFill>
                            <a:schemeClr val="dk1"/>
                          </a:solidFill>
                          <a:latin typeface="+mn-lt"/>
                          <a:ea typeface="+mn-ea"/>
                          <a:cs typeface="+mn-cs"/>
                        </a:rPr>
                        <a:t>Wi-Fi Friendly</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a:r>
                        <a:rPr lang="en-US" sz="1100" b="0" i="0" kern="1200" baseline="0" dirty="0" smtClean="0">
                          <a:solidFill>
                            <a:schemeClr val="dk1"/>
                          </a:solidFill>
                          <a:latin typeface="Arial"/>
                          <a:ea typeface="+mn-ea"/>
                          <a:cs typeface="Arial"/>
                        </a:rPr>
                        <a:t>Yes</a:t>
                      </a:r>
                      <a:endParaRPr lang="en-US" sz="1100" b="0" i="0" baseline="0" dirty="0">
                        <a:latin typeface="Arial"/>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rtl="0"/>
                      <a:r>
                        <a:rPr lang="en-US" sz="1100" b="0" i="0" kern="1200" baseline="0" dirty="0" smtClean="0">
                          <a:solidFill>
                            <a:schemeClr val="dk1"/>
                          </a:solidFill>
                          <a:latin typeface="Arial"/>
                          <a:ea typeface="+mn-ea"/>
                          <a:cs typeface="Arial"/>
                        </a:rPr>
                        <a:t>No</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Eliminates the wireless interference that Bluetooth devices can create in a Wi-Fi environment.</a:t>
                      </a:r>
                      <a:endParaRPr lang="en-US" sz="1100" b="0" i="0" kern="1200" baseline="0" dirty="0" smtClean="0">
                        <a:solidFill>
                          <a:schemeClr val="dk1"/>
                        </a:solidFill>
                        <a:latin typeface="Arial"/>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393539">
                <a:tc>
                  <a:txBody>
                    <a:bodyPr/>
                    <a:lstStyle/>
                    <a:p>
                      <a:r>
                        <a:rPr lang="en-US" sz="1100" b="1" cap="none" dirty="0" smtClean="0">
                          <a:solidFill>
                            <a:schemeClr val="tx1"/>
                          </a:solidFill>
                          <a:effectLst/>
                          <a:latin typeface="Arial" charset="0"/>
                          <a:ea typeface="Arial" charset="0"/>
                          <a:cs typeface="Arial" charset="0"/>
                        </a:rPr>
                        <a:t>Battery Charge Gauge</a:t>
                      </a: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a:r>
                        <a:rPr lang="en-US" sz="1100" b="0" i="0" baseline="0" dirty="0" smtClean="0">
                          <a:latin typeface="+mn-lt"/>
                          <a:cs typeface="Arial"/>
                        </a:rPr>
                        <a:t>Yes</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a:r>
                        <a:rPr lang="en-US" sz="1100" b="0" i="0" kern="1200" baseline="0" dirty="0" smtClean="0">
                          <a:solidFill>
                            <a:schemeClr val="dk1"/>
                          </a:solidFill>
                          <a:latin typeface="+mn-lt"/>
                          <a:ea typeface="+mn-ea"/>
                          <a:cs typeface="Arial"/>
                        </a:rPr>
                        <a:t>No</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First-in-its-class battery ‘charge gauge’ makes it easy for users to monitor remaining power.</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590309">
                <a:tc>
                  <a:txBody>
                    <a:bodyPr/>
                    <a:lstStyle/>
                    <a:p>
                      <a:r>
                        <a:rPr lang="en-US" sz="1100" b="1" cap="none" dirty="0" err="1" smtClean="0">
                          <a:solidFill>
                            <a:schemeClr val="tx1"/>
                          </a:solidFill>
                          <a:effectLst/>
                          <a:latin typeface="Arial" charset="0"/>
                          <a:ea typeface="Arial" charset="0"/>
                          <a:cs typeface="Arial" charset="0"/>
                        </a:rPr>
                        <a:t>PowerPrecision</a:t>
                      </a:r>
                      <a:r>
                        <a:rPr lang="en-US" sz="1100" b="1" cap="none" dirty="0" smtClean="0">
                          <a:solidFill>
                            <a:schemeClr val="tx1"/>
                          </a:solidFill>
                          <a:effectLst/>
                          <a:latin typeface="Arial" charset="0"/>
                          <a:ea typeface="Arial" charset="0"/>
                          <a:cs typeface="Arial" charset="0"/>
                        </a:rPr>
                        <a:t>+</a:t>
                      </a:r>
                      <a:r>
                        <a:rPr lang="en-US" sz="1100" b="1" cap="none" baseline="0" dirty="0" smtClean="0">
                          <a:solidFill>
                            <a:schemeClr val="tx1"/>
                          </a:solidFill>
                          <a:effectLst/>
                          <a:latin typeface="Arial" charset="0"/>
                          <a:ea typeface="Arial" charset="0"/>
                          <a:cs typeface="Arial" charset="0"/>
                        </a:rPr>
                        <a:t> Battery</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a:r>
                        <a:rPr lang="tr-TR" sz="1100" b="0" i="0" u="none" strike="noStrike" kern="1200" baseline="0" dirty="0" err="1" smtClean="0">
                          <a:solidFill>
                            <a:schemeClr val="dk1"/>
                          </a:solidFill>
                          <a:latin typeface="+mn-lt"/>
                          <a:ea typeface="+mn-ea"/>
                          <a:cs typeface="+mn-cs"/>
                        </a:rPr>
                        <a:t>Yes</a:t>
                      </a:r>
                      <a:r>
                        <a:rPr lang="tr-TR" sz="1100" b="0" i="0" u="none" strike="noStrike" kern="1200" baseline="0" dirty="0" smtClean="0">
                          <a:solidFill>
                            <a:schemeClr val="dk1"/>
                          </a:solidFill>
                          <a:latin typeface="+mn-lt"/>
                          <a:ea typeface="+mn-ea"/>
                          <a:cs typeface="+mn-cs"/>
                        </a:rPr>
                        <a:t>: 3100 </a:t>
                      </a:r>
                      <a:r>
                        <a:rPr lang="tr-TR" sz="1100" b="0" i="0" u="none" strike="noStrike" kern="1200" baseline="0" dirty="0" err="1" smtClean="0">
                          <a:solidFill>
                            <a:schemeClr val="dk1"/>
                          </a:solidFill>
                          <a:latin typeface="+mn-lt"/>
                          <a:ea typeface="+mn-ea"/>
                          <a:cs typeface="+mn-cs"/>
                        </a:rPr>
                        <a:t>mAh</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rtl="0"/>
                      <a:r>
                        <a:rPr lang="en-US" sz="1100" b="0" i="0" u="none" strike="noStrike" kern="1200" baseline="0" dirty="0" smtClean="0">
                          <a:solidFill>
                            <a:schemeClr val="dk1"/>
                          </a:solidFill>
                          <a:latin typeface="+mn-lt"/>
                          <a:ea typeface="+mn-ea"/>
                          <a:cs typeface="+mn-cs"/>
                        </a:rPr>
                        <a:t>No: 2200 </a:t>
                      </a:r>
                      <a:r>
                        <a:rPr lang="en-US" sz="1100" b="0" i="0" u="none" strike="noStrike" kern="1200" baseline="0" dirty="0" err="1" smtClean="0">
                          <a:solidFill>
                            <a:schemeClr val="dk1"/>
                          </a:solidFill>
                          <a:latin typeface="+mn-lt"/>
                          <a:ea typeface="+mn-ea"/>
                          <a:cs typeface="+mn-cs"/>
                        </a:rPr>
                        <a:t>mAh</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New 3100 </a:t>
                      </a:r>
                      <a:r>
                        <a:rPr lang="en-US" sz="1100" b="0" i="0" u="none" strike="noStrike" kern="1200" baseline="0" dirty="0" err="1" smtClean="0">
                          <a:solidFill>
                            <a:schemeClr val="dk1"/>
                          </a:solidFill>
                          <a:latin typeface="+mn-lt"/>
                          <a:ea typeface="+mn-ea"/>
                          <a:cs typeface="+mn-cs"/>
                        </a:rPr>
                        <a:t>mAh</a:t>
                      </a:r>
                      <a:r>
                        <a:rPr lang="en-US" sz="1100" b="0" i="0" u="none" strike="noStrike" kern="1200" baseline="0" dirty="0" smtClean="0">
                          <a:solidFill>
                            <a:schemeClr val="dk1"/>
                          </a:solidFill>
                          <a:latin typeface="+mn-lt"/>
                          <a:ea typeface="+mn-ea"/>
                          <a:cs typeface="+mn-cs"/>
                        </a:rPr>
                        <a:t> battery offers more capacity to last a full shift and longer. </a:t>
                      </a:r>
                      <a:r>
                        <a:rPr lang="en-US" sz="1100" b="0" i="0" u="none" strike="noStrike" kern="1200" baseline="0" dirty="0" err="1" smtClean="0">
                          <a:solidFill>
                            <a:schemeClr val="dk1"/>
                          </a:solidFill>
                          <a:latin typeface="+mn-lt"/>
                          <a:ea typeface="+mn-ea"/>
                          <a:cs typeface="+mn-cs"/>
                        </a:rPr>
                        <a:t>PowerPrecision</a:t>
                      </a:r>
                      <a:r>
                        <a:rPr lang="en-US" sz="1100" b="0" i="0" u="none" strike="noStrike" kern="1200" baseline="0" dirty="0" smtClean="0">
                          <a:solidFill>
                            <a:schemeClr val="dk1"/>
                          </a:solidFill>
                          <a:latin typeface="+mn-lt"/>
                          <a:ea typeface="+mn-ea"/>
                          <a:cs typeface="+mn-cs"/>
                        </a:rPr>
                        <a:t>+ offers a wealth of battery health-related data, including charge cycles consumed, current battery status and a State of Health meter.</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bl>
          </a:graphicData>
        </a:graphic>
      </p:graphicFrame>
      <p:sp>
        <p:nvSpPr>
          <p:cNvPr id="6" name="Title 1"/>
          <p:cNvSpPr txBox="1">
            <a:spLocks/>
          </p:cNvSpPr>
          <p:nvPr/>
        </p:nvSpPr>
        <p:spPr bwMode="auto">
          <a:xfrm>
            <a:off x="366983" y="861301"/>
            <a:ext cx="9523740" cy="50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MS PGothic" charset="-128"/>
                <a:cs typeface="MS PGothic" charset="-128"/>
                <a:sym typeface="Arial" charset="0"/>
              </a:defRPr>
            </a:lvl1pPr>
            <a:lvl2pPr marL="37931725" indent="-37474525" eaLnBrk="0" hangingPunct="0">
              <a:defRPr sz="2400">
                <a:solidFill>
                  <a:schemeClr val="tx1"/>
                </a:solidFill>
                <a:latin typeface="Arial" charset="0"/>
                <a:ea typeface="MS PGothic" charset="-128"/>
                <a:cs typeface="MS PGothic" charset="-128"/>
                <a:sym typeface="Arial" charset="0"/>
              </a:defRPr>
            </a:lvl2pPr>
            <a:lvl3pPr eaLnBrk="0" hangingPunct="0">
              <a:defRPr sz="2400">
                <a:solidFill>
                  <a:schemeClr val="tx1"/>
                </a:solidFill>
                <a:latin typeface="Arial" charset="0"/>
                <a:ea typeface="MS PGothic" charset="-128"/>
                <a:cs typeface="MS PGothic" charset="-128"/>
                <a:sym typeface="Arial" charset="0"/>
              </a:defRPr>
            </a:lvl3pPr>
            <a:lvl4pPr eaLnBrk="0" hangingPunct="0">
              <a:defRPr sz="2400">
                <a:solidFill>
                  <a:schemeClr val="tx1"/>
                </a:solidFill>
                <a:latin typeface="Arial" charset="0"/>
                <a:ea typeface="MS PGothic" charset="-128"/>
                <a:cs typeface="MS PGothic" charset="-128"/>
                <a:sym typeface="Arial" charset="0"/>
              </a:defRPr>
            </a:lvl4pPr>
            <a:lvl5pPr eaLnBrk="0" hangingPunct="0">
              <a:defRPr sz="2400">
                <a:solidFill>
                  <a:schemeClr val="tx1"/>
                </a:solidFill>
                <a:latin typeface="Arial" charset="0"/>
                <a:ea typeface="MS PGothic" charset="-128"/>
                <a:cs typeface="MS PGothic" charset="-128"/>
                <a:sym typeface="Arial" charset="0"/>
              </a:defRPr>
            </a:lvl5pPr>
            <a:lvl6pPr marL="4572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6pPr>
            <a:lvl7pPr marL="9144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7pPr>
            <a:lvl8pPr marL="13716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8pPr>
            <a:lvl9pPr marL="18288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9pPr>
          </a:lstStyle>
          <a:p>
            <a:pPr eaLnBrk="1" hangingPunct="1"/>
            <a:r>
              <a:rPr lang="en-US" altLang="en-US" sz="2799" b="1" dirty="0" smtClean="0">
                <a:ea typeface="ＭＳ Ｐゴシック" charset="-128"/>
              </a:rPr>
              <a:t>Upgrade Opportunity: DS36x8-HP (continued)</a:t>
            </a:r>
            <a:endParaRPr lang="en-US" altLang="en-US" sz="2199" b="1" dirty="0">
              <a:ea typeface="ＭＳ Ｐゴシック" charset="-128"/>
            </a:endParaRPr>
          </a:p>
        </p:txBody>
      </p:sp>
      <p:sp>
        <p:nvSpPr>
          <p:cNvPr id="7" name="TextBox 6"/>
          <p:cNvSpPr txBox="1"/>
          <p:nvPr/>
        </p:nvSpPr>
        <p:spPr>
          <a:xfrm>
            <a:off x="482474" y="1384104"/>
            <a:ext cx="8379817" cy="184618"/>
          </a:xfrm>
          <a:prstGeom prst="rect">
            <a:avLst/>
          </a:prstGeom>
          <a:noFill/>
        </p:spPr>
        <p:txBody>
          <a:bodyPr wrap="square" lIns="0" tIns="0" rIns="0" bIns="0" rtlCol="0">
            <a:spAutoFit/>
          </a:bodyPr>
          <a:lstStyle/>
          <a:p>
            <a:r>
              <a:rPr lang="en-US" sz="1200" dirty="0">
                <a:latin typeface="Arial"/>
                <a:cs typeface="Arial"/>
              </a:rPr>
              <a:t>The following chart highlights </a:t>
            </a:r>
            <a:r>
              <a:rPr lang="en-US" sz="1200" dirty="0" smtClean="0">
                <a:latin typeface="Arial"/>
                <a:cs typeface="Arial"/>
              </a:rPr>
              <a:t>why your customer should upgrade from the Zebra DS3508-SR or DS3578-SR.</a:t>
            </a:r>
            <a:endParaRPr lang="en-US" sz="1200" dirty="0">
              <a:latin typeface="Arial"/>
              <a:cs typeface="Arial"/>
            </a:endParaRPr>
          </a:p>
        </p:txBody>
      </p:sp>
      <p:sp>
        <p:nvSpPr>
          <p:cNvPr id="8" name="Slide Number Placeholder 4"/>
          <p:cNvSpPr txBox="1">
            <a:spLocks/>
          </p:cNvSpPr>
          <p:nvPr/>
        </p:nvSpPr>
        <p:spPr bwMode="auto">
          <a:xfrm>
            <a:off x="11832825" y="6485730"/>
            <a:ext cx="352241"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BFBFBF"/>
                </a:solidFill>
                <a:ea typeface="Avenir Roman" charset="0"/>
                <a:cs typeface="Avenir Roman" charset="0"/>
              </a:rPr>
              <a:pPr algn="ctr" eaLnBrk="1" hangingPunct="1"/>
              <a:t>53</a:t>
            </a:fld>
            <a:endParaRPr lang="en-US" altLang="en-US" sz="800" dirty="0">
              <a:solidFill>
                <a:srgbClr val="BFBFBF"/>
              </a:solidFill>
              <a:ea typeface="Avenir Roman" charset="0"/>
              <a:cs typeface="Avenir Roman" charset="0"/>
            </a:endParaRPr>
          </a:p>
        </p:txBody>
      </p:sp>
    </p:spTree>
    <p:extLst>
      <p:ext uri="{BB962C8B-B14F-4D97-AF65-F5344CB8AC3E}">
        <p14:creationId xmlns:p14="http://schemas.microsoft.com/office/powerpoint/2010/main" val="19820113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p:cNvGraphicFramePr>
            <a:graphicFrameLocks/>
          </p:cNvGraphicFramePr>
          <p:nvPr>
            <p:extLst>
              <p:ext uri="{D42A27DB-BD31-4B8C-83A1-F6EECF244321}">
                <p14:modId xmlns:p14="http://schemas.microsoft.com/office/powerpoint/2010/main" val="1111100986"/>
              </p:ext>
            </p:extLst>
          </p:nvPr>
        </p:nvGraphicFramePr>
        <p:xfrm>
          <a:off x="481253" y="1736437"/>
          <a:ext cx="11014039" cy="4612359"/>
        </p:xfrm>
        <a:graphic>
          <a:graphicData uri="http://schemas.openxmlformats.org/drawingml/2006/table">
            <a:tbl>
              <a:tblPr firstRow="1" bandRow="1">
                <a:tableStyleId>{F5AB1C69-6EDB-4FF4-983F-18BD219EF322}</a:tableStyleId>
              </a:tblPr>
              <a:tblGrid>
                <a:gridCol w="1270891"/>
                <a:gridCol w="2425068"/>
                <a:gridCol w="2489806"/>
                <a:gridCol w="4828274"/>
              </a:tblGrid>
              <a:tr h="340099">
                <a:tc>
                  <a:txBody>
                    <a:bodyPr/>
                    <a:lstStyle/>
                    <a:p>
                      <a:pPr marL="0" marR="0" algn="ctr">
                        <a:spcBef>
                          <a:spcPts val="0"/>
                        </a:spcBef>
                        <a:spcAft>
                          <a:spcPts val="0"/>
                        </a:spcAft>
                      </a:pPr>
                      <a:endParaRPr lang="en-US" sz="1100" cap="none" dirty="0">
                        <a:solidFill>
                          <a:schemeClr val="bg1"/>
                        </a:solidFill>
                        <a:effectLst/>
                        <a:latin typeface="Arial" charset="0"/>
                        <a:ea typeface="Arial" charset="0"/>
                        <a:cs typeface="Arial" charset="0"/>
                      </a:endParaRPr>
                    </a:p>
                  </a:txBody>
                  <a:tcPr marL="182832" marR="182832" marT="18283" marB="18283"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b="1" cap="none" dirty="0" smtClean="0">
                          <a:solidFill>
                            <a:schemeClr val="tx1"/>
                          </a:solidFill>
                          <a:effectLst/>
                          <a:latin typeface="Arial" charset="0"/>
                          <a:ea typeface="Arial" charset="0"/>
                          <a:cs typeface="Arial" charset="0"/>
                        </a:rPr>
                        <a:t>DS3608-DP/DS3678-DP</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indent="0" algn="ctr">
                        <a:spcBef>
                          <a:spcPts val="0"/>
                        </a:spcBef>
                        <a:spcAft>
                          <a:spcPts val="0"/>
                        </a:spcAft>
                        <a:tabLst>
                          <a:tab pos="2743200" algn="ctr"/>
                          <a:tab pos="5486400" algn="r"/>
                          <a:tab pos="457200" algn="l"/>
                        </a:tabLst>
                      </a:pPr>
                      <a:r>
                        <a:rPr lang="fr-FR" sz="1200" b="1" cap="none" dirty="0" smtClean="0">
                          <a:solidFill>
                            <a:schemeClr val="tx1"/>
                          </a:solidFill>
                          <a:effectLst/>
                          <a:latin typeface="Arial" charset="0"/>
                          <a:ea typeface="Arial" charset="0"/>
                          <a:cs typeface="Arial" charset="0"/>
                        </a:rPr>
                        <a:t>DS3508-DP/DS3578-DP</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algn="ctr">
                        <a:spcBef>
                          <a:spcPts val="0"/>
                        </a:spcBef>
                        <a:spcAft>
                          <a:spcPts val="0"/>
                        </a:spcAft>
                      </a:pPr>
                      <a:r>
                        <a:rPr lang="en-US" sz="1200" b="1" cap="none" dirty="0" smtClean="0">
                          <a:solidFill>
                            <a:schemeClr val="tx1"/>
                          </a:solidFill>
                          <a:effectLst/>
                          <a:latin typeface="Arial" charset="0"/>
                          <a:ea typeface="Arial" charset="0"/>
                          <a:cs typeface="Arial" charset="0"/>
                        </a:rPr>
                        <a:t>Why Your Customer Cares</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r>
              <a:tr h="220812">
                <a:tc gridSpan="4">
                  <a:txBody>
                    <a:bodyPr/>
                    <a:lstStyle/>
                    <a:p>
                      <a:pPr marL="0" marR="0" algn="l">
                        <a:spcBef>
                          <a:spcPts val="0"/>
                        </a:spcBef>
                        <a:spcAft>
                          <a:spcPts val="0"/>
                        </a:spcAft>
                      </a:pPr>
                      <a:r>
                        <a:rPr lang="en-US" sz="1100" b="1" cap="all" dirty="0" smtClean="0">
                          <a:solidFill>
                            <a:schemeClr val="bg1"/>
                          </a:solidFill>
                          <a:effectLst/>
                          <a:latin typeface="Arial" charset="0"/>
                          <a:ea typeface="Arial" charset="0"/>
                          <a:cs typeface="Arial" charset="0"/>
                        </a:rPr>
                        <a:t>Rugged design</a:t>
                      </a:r>
                      <a:endParaRPr lang="en-US" sz="1100" cap="none" dirty="0">
                        <a:solidFill>
                          <a:schemeClr val="bg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619472">
                <a:tc>
                  <a:txBody>
                    <a:bodyPr/>
                    <a:lstStyle/>
                    <a:p>
                      <a:pPr marL="0" marR="0" algn="l">
                        <a:spcBef>
                          <a:spcPts val="0"/>
                        </a:spcBef>
                        <a:spcAft>
                          <a:spcPts val="0"/>
                        </a:spcAft>
                      </a:pPr>
                      <a:r>
                        <a:rPr lang="en-US" sz="1100" b="1" i="0" u="none" strike="noStrike" kern="1200" baseline="0" dirty="0" smtClean="0">
                          <a:solidFill>
                            <a:schemeClr val="dk1"/>
                          </a:solidFill>
                          <a:latin typeface="+mn-lt"/>
                          <a:ea typeface="+mn-ea"/>
                          <a:cs typeface="+mn-cs"/>
                        </a:rPr>
                        <a:t>Drop Specification</a:t>
                      </a:r>
                      <a:endParaRPr lang="en-US" sz="1100" b="1" cap="none" dirty="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8.0 ft./2.4 m</a:t>
                      </a:r>
                    </a:p>
                    <a:p>
                      <a:pPr algn="ctr"/>
                      <a:r>
                        <a:rPr lang="en-US" sz="1100" b="0" i="0" u="none" strike="noStrike" kern="1200" baseline="0" dirty="0" smtClean="0">
                          <a:solidFill>
                            <a:schemeClr val="dk1"/>
                          </a:solidFill>
                          <a:latin typeface="+mn-lt"/>
                          <a:ea typeface="+mn-ea"/>
                          <a:cs typeface="+mn-cs"/>
                        </a:rPr>
                        <a:t>to concrete</a:t>
                      </a:r>
                      <a:endParaRPr lang="en-US" sz="1100" b="0" i="0" cap="none" baseline="0" dirty="0">
                        <a:solidFill>
                          <a:srgbClr val="000000"/>
                        </a:solidFill>
                        <a:effectLst/>
                        <a:latin typeface="+mn-lt"/>
                        <a:ea typeface="Arial" charset="0"/>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i="0" u="none" strike="noStrike" kern="1200" baseline="0" dirty="0" smtClean="0">
                          <a:solidFill>
                            <a:schemeClr val="dk1"/>
                          </a:solidFill>
                          <a:latin typeface="+mn-lt"/>
                          <a:ea typeface="+mn-ea"/>
                          <a:cs typeface="+mn-cs"/>
                        </a:rPr>
                        <a:t>6.5 ft./2.0 m</a:t>
                      </a:r>
                    </a:p>
                    <a:p>
                      <a:pPr algn="ctr"/>
                      <a:r>
                        <a:rPr lang="en-US" sz="1100" b="0" i="0" u="none" strike="noStrike" kern="1200" baseline="0" dirty="0" smtClean="0">
                          <a:solidFill>
                            <a:schemeClr val="dk1"/>
                          </a:solidFill>
                          <a:latin typeface="+mn-lt"/>
                          <a:ea typeface="+mn-ea"/>
                          <a:cs typeface="+mn-cs"/>
                        </a:rPr>
                        <a:t>to concrete</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More rugged: The 3600 Series’ 8 ft. drop spec sets a new industry standard; scan performance will not be compromised even after repeated 8 ft. drops to concrete.</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6268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i="0" u="none" strike="noStrike" kern="1200" baseline="0" dirty="0" smtClean="0">
                          <a:solidFill>
                            <a:schemeClr val="dk1"/>
                          </a:solidFill>
                          <a:latin typeface="+mn-lt"/>
                          <a:ea typeface="+mn-ea"/>
                          <a:cs typeface="+mn-cs"/>
                        </a:rPr>
                        <a:t>Tumble Specification</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5,000 tumbles from</a:t>
                      </a:r>
                    </a:p>
                    <a:p>
                      <a:pPr algn="ctr"/>
                      <a:r>
                        <a:rPr lang="en-US" sz="1100" b="0" i="0" u="none" strike="noStrike" kern="1200" baseline="0" dirty="0" smtClean="0">
                          <a:solidFill>
                            <a:schemeClr val="dk1"/>
                          </a:solidFill>
                          <a:latin typeface="+mn-lt"/>
                          <a:ea typeface="+mn-ea"/>
                          <a:cs typeface="+mn-cs"/>
                        </a:rPr>
                        <a:t>3.2 ft./1 m</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743200" algn="ctr"/>
                          <a:tab pos="5486400" algn="r"/>
                          <a:tab pos="457200" algn="l"/>
                        </a:tabLst>
                        <a:defRPr/>
                      </a:pPr>
                      <a:r>
                        <a:rPr lang="en-US" sz="1100" b="0" i="0" kern="1200" baseline="0" dirty="0" smtClean="0">
                          <a:solidFill>
                            <a:schemeClr val="dk1"/>
                          </a:solidFill>
                          <a:latin typeface="+mn-lt"/>
                          <a:ea typeface="+mn-ea"/>
                          <a:cs typeface="Arial"/>
                        </a:rPr>
                        <a:t>No</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Simulates the real-world tumbling that occurs with a drop. The ability to withstand 5,000 tumbles is a testament to the 3600 Series’ ultra-rugged durability.</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7176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i="0" u="none" strike="noStrike" kern="1200" baseline="0" dirty="0" smtClean="0">
                          <a:solidFill>
                            <a:schemeClr val="dk1"/>
                          </a:solidFill>
                          <a:latin typeface="+mn-lt"/>
                          <a:ea typeface="+mn-ea"/>
                          <a:cs typeface="+mn-cs"/>
                        </a:rPr>
                        <a:t>Sealing: Scanner</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smtClean="0">
                          <a:solidFill>
                            <a:schemeClr val="dk1"/>
                          </a:solidFill>
                          <a:latin typeface="+mn-lt"/>
                          <a:ea typeface="+mn-ea"/>
                          <a:cs typeface="+mn-cs"/>
                        </a:rPr>
                        <a:t>IP65 and IP67</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743200" algn="ctr"/>
                          <a:tab pos="5486400" algn="r"/>
                          <a:tab pos="457200" algn="l"/>
                        </a:tabLst>
                        <a:defRPr/>
                      </a:pPr>
                      <a:r>
                        <a:rPr lang="en-US" sz="1100" b="0" i="0" kern="1200" baseline="0" dirty="0" smtClean="0">
                          <a:solidFill>
                            <a:schemeClr val="dk1"/>
                          </a:solidFill>
                          <a:latin typeface="+mn-lt"/>
                          <a:ea typeface="+mn-ea"/>
                          <a:cs typeface="Arial"/>
                        </a:rPr>
                        <a:t>IP65</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Dusty and dirty conditions are ubiquitous in an industrial environment, and outdoor use in rainy or freezing conditions are common. The 3600 Series is the first line of scanners to offer both IP65 and IP67 sealing.</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6829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i="0" u="none" strike="noStrike" kern="1200" baseline="0" dirty="0" smtClean="0">
                          <a:solidFill>
                            <a:schemeClr val="dk1"/>
                          </a:solidFill>
                          <a:latin typeface="+mn-lt"/>
                          <a:ea typeface="+mn-ea"/>
                          <a:cs typeface="+mn-cs"/>
                        </a:rPr>
                        <a:t>Sealing: Base</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a:r>
                        <a:rPr lang="en-US" sz="1100" b="0" i="0" kern="1200" baseline="0" dirty="0" smtClean="0">
                          <a:solidFill>
                            <a:schemeClr val="dk1"/>
                          </a:solidFill>
                          <a:latin typeface="+mn-lt"/>
                          <a:ea typeface="+mn-ea"/>
                          <a:cs typeface="Arial"/>
                        </a:rPr>
                        <a:t>IP65</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rtl="0"/>
                      <a:r>
                        <a:rPr lang="en-US" sz="1100" b="0" i="0" kern="1200" baseline="0" dirty="0" smtClean="0">
                          <a:solidFill>
                            <a:schemeClr val="dk1"/>
                          </a:solidFill>
                          <a:latin typeface="+mn-lt"/>
                          <a:ea typeface="+mn-ea"/>
                          <a:cs typeface="Arial"/>
                        </a:rPr>
                        <a:t>No</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Cordless rugged scanners are only as good as the cradle they come with, and the 3600 Series features the industry’s only “go anywhere” rugged cradle with an IP65 rating.</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704126">
                <a:tc>
                  <a:txBody>
                    <a:bodyPr/>
                    <a:lstStyle/>
                    <a:p>
                      <a:r>
                        <a:rPr lang="en-US" sz="1100" b="1" i="0" u="none" strike="noStrike" kern="1200" baseline="0" dirty="0" smtClean="0">
                          <a:solidFill>
                            <a:schemeClr val="dk1"/>
                          </a:solidFill>
                          <a:latin typeface="+mn-lt"/>
                          <a:ea typeface="+mn-ea"/>
                          <a:cs typeface="+mn-cs"/>
                        </a:rPr>
                        <a:t>Operating</a:t>
                      </a:r>
                    </a:p>
                    <a:p>
                      <a:r>
                        <a:rPr lang="en-US" sz="1100" b="1" i="0" u="none" strike="noStrike" kern="1200" baseline="0" dirty="0" smtClean="0">
                          <a:solidFill>
                            <a:schemeClr val="dk1"/>
                          </a:solidFill>
                          <a:latin typeface="+mn-lt"/>
                          <a:ea typeface="+mn-ea"/>
                          <a:cs typeface="+mn-cs"/>
                        </a:rPr>
                        <a:t>Temperature</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Corded: -22º to 122º F/-30º to 50º C;  Cordless: -4º F to 122º F/</a:t>
                      </a:r>
                      <a:br>
                        <a:rPr lang="en-US" sz="1100" b="0" i="0" u="none" strike="noStrike" kern="1200" baseline="0" dirty="0" smtClean="0">
                          <a:solidFill>
                            <a:schemeClr val="dk1"/>
                          </a:solidFill>
                          <a:latin typeface="+mn-lt"/>
                          <a:ea typeface="+mn-ea"/>
                          <a:cs typeface="+mn-cs"/>
                        </a:rPr>
                      </a:br>
                      <a:r>
                        <a:rPr lang="en-US" sz="1100" b="0" i="0" u="none" strike="noStrike" kern="1200" baseline="0" dirty="0" smtClean="0">
                          <a:solidFill>
                            <a:schemeClr val="dk1"/>
                          </a:solidFill>
                          <a:latin typeface="+mn-lt"/>
                          <a:ea typeface="+mn-ea"/>
                          <a:cs typeface="+mn-cs"/>
                        </a:rPr>
                        <a:t>-20º C to 50º C</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i="0" u="none" strike="noStrike" kern="1200" baseline="0" dirty="0" smtClean="0">
                          <a:solidFill>
                            <a:schemeClr val="dk1"/>
                          </a:solidFill>
                          <a:latin typeface="+mn-lt"/>
                          <a:ea typeface="+mn-ea"/>
                          <a:cs typeface="+mn-cs"/>
                        </a:rPr>
                        <a:t>Corded/Cordless:</a:t>
                      </a:r>
                    </a:p>
                    <a:p>
                      <a:pPr algn="ctr"/>
                      <a:r>
                        <a:rPr lang="en-US" sz="1100" b="0" i="0" u="none" strike="noStrike" kern="1200" baseline="0" dirty="0" smtClean="0">
                          <a:solidFill>
                            <a:schemeClr val="dk1"/>
                          </a:solidFill>
                          <a:latin typeface="+mn-lt"/>
                          <a:ea typeface="+mn-ea"/>
                          <a:cs typeface="+mn-cs"/>
                        </a:rPr>
                        <a:t>-4º F to 122º F/-20º C to 50º C</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smtClean="0">
                          <a:solidFill>
                            <a:schemeClr val="dk1"/>
                          </a:solidFill>
                          <a:latin typeface="+mn-lt"/>
                          <a:ea typeface="+mn-ea"/>
                          <a:cs typeface="+mn-cs"/>
                        </a:rPr>
                        <a:t>Corded version offers more extreme temperature rating down to -30ºC.</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698828">
                <a:tc>
                  <a:txBody>
                    <a:bodyPr/>
                    <a:lstStyle/>
                    <a:p>
                      <a:r>
                        <a:rPr lang="en-US" sz="1100" b="1" i="0" u="none" strike="noStrike" kern="1200" baseline="0" dirty="0" smtClean="0">
                          <a:solidFill>
                            <a:schemeClr val="dk1"/>
                          </a:solidFill>
                          <a:latin typeface="+mn-lt"/>
                          <a:ea typeface="+mn-ea"/>
                          <a:cs typeface="+mn-cs"/>
                        </a:rPr>
                        <a:t>Freezer </a:t>
                      </a:r>
                      <a:br>
                        <a:rPr lang="en-US" sz="1100" b="1" i="0" u="none" strike="noStrike" kern="1200" baseline="0" dirty="0" smtClean="0">
                          <a:solidFill>
                            <a:schemeClr val="dk1"/>
                          </a:solidFill>
                          <a:latin typeface="+mn-lt"/>
                          <a:ea typeface="+mn-ea"/>
                          <a:cs typeface="+mn-cs"/>
                        </a:rPr>
                      </a:br>
                      <a:r>
                        <a:rPr lang="en-US" sz="1100" b="1" i="0" u="none" strike="noStrike" kern="1200" baseline="0" dirty="0" smtClean="0">
                          <a:solidFill>
                            <a:schemeClr val="dk1"/>
                          </a:solidFill>
                          <a:latin typeface="+mn-lt"/>
                          <a:ea typeface="+mn-ea"/>
                          <a:cs typeface="+mn-cs"/>
                        </a:rPr>
                        <a:t>compliant</a:t>
                      </a:r>
                    </a:p>
                    <a:p>
                      <a:r>
                        <a:rPr lang="en-US" sz="1100" b="1" i="0" u="none" strike="noStrike" kern="1200" baseline="0" dirty="0" smtClean="0">
                          <a:solidFill>
                            <a:schemeClr val="dk1"/>
                          </a:solidFill>
                          <a:latin typeface="+mn-lt"/>
                          <a:ea typeface="+mn-ea"/>
                          <a:cs typeface="+mn-cs"/>
                        </a:rPr>
                        <a:t>cables</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a:r>
                        <a:rPr lang="en-US" sz="1100" b="0" i="0" kern="1200" baseline="0" dirty="0" smtClean="0">
                          <a:solidFill>
                            <a:schemeClr val="dk1"/>
                          </a:solidFill>
                          <a:latin typeface="Arial"/>
                          <a:ea typeface="+mn-ea"/>
                          <a:cs typeface="Arial"/>
                        </a:rPr>
                        <a:t>Yes</a:t>
                      </a:r>
                      <a:endParaRPr lang="en-US" sz="1100" b="0" i="0" baseline="0" dirty="0">
                        <a:latin typeface="Arial"/>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rtl="0"/>
                      <a:r>
                        <a:rPr lang="en-US" sz="1100" b="0" i="0" kern="1200" baseline="0" dirty="0" smtClean="0">
                          <a:solidFill>
                            <a:schemeClr val="dk1"/>
                          </a:solidFill>
                          <a:latin typeface="Arial"/>
                          <a:ea typeface="+mn-ea"/>
                          <a:cs typeface="Arial"/>
                        </a:rPr>
                        <a:t>No</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With the 3600 Series, the same scanner used in the warehouse can also be used in the freezer and other cold environments.</a:t>
                      </a:r>
                      <a:endParaRPr lang="en-US" sz="1100" b="0" i="0" kern="1200" baseline="0" dirty="0" smtClean="0">
                        <a:solidFill>
                          <a:schemeClr val="dk1"/>
                        </a:solidFill>
                        <a:latin typeface="Arial"/>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bl>
          </a:graphicData>
        </a:graphic>
      </p:graphicFrame>
      <p:sp>
        <p:nvSpPr>
          <p:cNvPr id="6" name="Title 1"/>
          <p:cNvSpPr txBox="1">
            <a:spLocks/>
          </p:cNvSpPr>
          <p:nvPr/>
        </p:nvSpPr>
        <p:spPr bwMode="auto">
          <a:xfrm>
            <a:off x="366983" y="861301"/>
            <a:ext cx="9523740" cy="50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MS PGothic" charset="-128"/>
                <a:cs typeface="MS PGothic" charset="-128"/>
                <a:sym typeface="Arial" charset="0"/>
              </a:defRPr>
            </a:lvl1pPr>
            <a:lvl2pPr marL="37931725" indent="-37474525" eaLnBrk="0" hangingPunct="0">
              <a:defRPr sz="2400">
                <a:solidFill>
                  <a:schemeClr val="tx1"/>
                </a:solidFill>
                <a:latin typeface="Arial" charset="0"/>
                <a:ea typeface="MS PGothic" charset="-128"/>
                <a:cs typeface="MS PGothic" charset="-128"/>
                <a:sym typeface="Arial" charset="0"/>
              </a:defRPr>
            </a:lvl2pPr>
            <a:lvl3pPr eaLnBrk="0" hangingPunct="0">
              <a:defRPr sz="2400">
                <a:solidFill>
                  <a:schemeClr val="tx1"/>
                </a:solidFill>
                <a:latin typeface="Arial" charset="0"/>
                <a:ea typeface="MS PGothic" charset="-128"/>
                <a:cs typeface="MS PGothic" charset="-128"/>
                <a:sym typeface="Arial" charset="0"/>
              </a:defRPr>
            </a:lvl3pPr>
            <a:lvl4pPr eaLnBrk="0" hangingPunct="0">
              <a:defRPr sz="2400">
                <a:solidFill>
                  <a:schemeClr val="tx1"/>
                </a:solidFill>
                <a:latin typeface="Arial" charset="0"/>
                <a:ea typeface="MS PGothic" charset="-128"/>
                <a:cs typeface="MS PGothic" charset="-128"/>
                <a:sym typeface="Arial" charset="0"/>
              </a:defRPr>
            </a:lvl4pPr>
            <a:lvl5pPr eaLnBrk="0" hangingPunct="0">
              <a:defRPr sz="2400">
                <a:solidFill>
                  <a:schemeClr val="tx1"/>
                </a:solidFill>
                <a:latin typeface="Arial" charset="0"/>
                <a:ea typeface="MS PGothic" charset="-128"/>
                <a:cs typeface="MS PGothic" charset="-128"/>
                <a:sym typeface="Arial" charset="0"/>
              </a:defRPr>
            </a:lvl5pPr>
            <a:lvl6pPr marL="4572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6pPr>
            <a:lvl7pPr marL="9144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7pPr>
            <a:lvl8pPr marL="13716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8pPr>
            <a:lvl9pPr marL="18288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9pPr>
          </a:lstStyle>
          <a:p>
            <a:pPr eaLnBrk="1" hangingPunct="1"/>
            <a:r>
              <a:rPr lang="en-US" altLang="en-US" sz="2799" b="1" dirty="0" smtClean="0">
                <a:ea typeface="ＭＳ Ｐゴシック" charset="-128"/>
              </a:rPr>
              <a:t>Upgrade Opportunity: DS36x8-DP</a:t>
            </a:r>
            <a:endParaRPr lang="en-US" altLang="en-US" sz="2199" b="1" dirty="0">
              <a:ea typeface="ＭＳ Ｐゴシック" charset="-128"/>
            </a:endParaRPr>
          </a:p>
        </p:txBody>
      </p:sp>
      <p:sp>
        <p:nvSpPr>
          <p:cNvPr id="7" name="TextBox 6"/>
          <p:cNvSpPr txBox="1"/>
          <p:nvPr/>
        </p:nvSpPr>
        <p:spPr>
          <a:xfrm>
            <a:off x="482474" y="1384104"/>
            <a:ext cx="10224108" cy="184666"/>
          </a:xfrm>
          <a:prstGeom prst="rect">
            <a:avLst/>
          </a:prstGeom>
          <a:noFill/>
        </p:spPr>
        <p:txBody>
          <a:bodyPr wrap="square" lIns="0" tIns="0" rIns="0" bIns="0" rtlCol="0">
            <a:spAutoFit/>
          </a:bodyPr>
          <a:lstStyle/>
          <a:p>
            <a:r>
              <a:rPr lang="en-US" sz="1200" dirty="0">
                <a:latin typeface="Arial"/>
                <a:cs typeface="Arial"/>
              </a:rPr>
              <a:t>The following chart highlights </a:t>
            </a:r>
            <a:r>
              <a:rPr lang="en-US" sz="1200" dirty="0" smtClean="0">
                <a:latin typeface="Arial"/>
                <a:cs typeface="Arial"/>
              </a:rPr>
              <a:t>why your customer should upgrade from the Zebra DS3508-DP or DS3578-DP to the DS3608-DP/DS3678-DP.</a:t>
            </a:r>
            <a:endParaRPr lang="en-US" sz="1200" dirty="0">
              <a:latin typeface="Arial"/>
              <a:cs typeface="Arial"/>
            </a:endParaRPr>
          </a:p>
        </p:txBody>
      </p:sp>
      <p:sp>
        <p:nvSpPr>
          <p:cNvPr id="8" name="Slide Number Placeholder 4"/>
          <p:cNvSpPr txBox="1">
            <a:spLocks/>
          </p:cNvSpPr>
          <p:nvPr/>
        </p:nvSpPr>
        <p:spPr bwMode="auto">
          <a:xfrm>
            <a:off x="11832825" y="6485730"/>
            <a:ext cx="352241"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BFBFBF"/>
                </a:solidFill>
                <a:ea typeface="Avenir Roman" charset="0"/>
                <a:cs typeface="Avenir Roman" charset="0"/>
              </a:rPr>
              <a:pPr algn="ctr" eaLnBrk="1" hangingPunct="1"/>
              <a:t>54</a:t>
            </a:fld>
            <a:endParaRPr lang="en-US" altLang="en-US" sz="800" dirty="0">
              <a:solidFill>
                <a:srgbClr val="BFBFBF"/>
              </a:solidFill>
              <a:ea typeface="Avenir Roman" charset="0"/>
              <a:cs typeface="Avenir Roman" charset="0"/>
            </a:endParaRPr>
          </a:p>
        </p:txBody>
      </p:sp>
    </p:spTree>
    <p:extLst>
      <p:ext uri="{BB962C8B-B14F-4D97-AF65-F5344CB8AC3E}">
        <p14:creationId xmlns:p14="http://schemas.microsoft.com/office/powerpoint/2010/main" val="8906839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p:cNvGraphicFramePr>
            <a:graphicFrameLocks/>
          </p:cNvGraphicFramePr>
          <p:nvPr>
            <p:extLst>
              <p:ext uri="{D42A27DB-BD31-4B8C-83A1-F6EECF244321}">
                <p14:modId xmlns:p14="http://schemas.microsoft.com/office/powerpoint/2010/main" val="668545896"/>
              </p:ext>
            </p:extLst>
          </p:nvPr>
        </p:nvGraphicFramePr>
        <p:xfrm>
          <a:off x="481253" y="1736437"/>
          <a:ext cx="11014039" cy="3974552"/>
        </p:xfrm>
        <a:graphic>
          <a:graphicData uri="http://schemas.openxmlformats.org/drawingml/2006/table">
            <a:tbl>
              <a:tblPr firstRow="1" bandRow="1">
                <a:tableStyleId>{F5AB1C69-6EDB-4FF4-983F-18BD219EF322}</a:tableStyleId>
              </a:tblPr>
              <a:tblGrid>
                <a:gridCol w="1270891"/>
                <a:gridCol w="2425068"/>
                <a:gridCol w="2489806"/>
                <a:gridCol w="4828274"/>
              </a:tblGrid>
              <a:tr h="340099">
                <a:tc>
                  <a:txBody>
                    <a:bodyPr/>
                    <a:lstStyle/>
                    <a:p>
                      <a:pPr marL="0" marR="0" algn="ctr">
                        <a:spcBef>
                          <a:spcPts val="0"/>
                        </a:spcBef>
                        <a:spcAft>
                          <a:spcPts val="0"/>
                        </a:spcAft>
                      </a:pPr>
                      <a:endParaRPr lang="en-US" sz="1100" cap="none" dirty="0">
                        <a:solidFill>
                          <a:schemeClr val="bg1"/>
                        </a:solidFill>
                        <a:effectLst/>
                        <a:latin typeface="Arial" charset="0"/>
                        <a:ea typeface="Arial" charset="0"/>
                        <a:cs typeface="Arial" charset="0"/>
                      </a:endParaRPr>
                    </a:p>
                  </a:txBody>
                  <a:tcPr marL="182832" marR="182832" marT="18283" marB="18283"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b="1" cap="none" dirty="0" smtClean="0">
                          <a:solidFill>
                            <a:schemeClr val="tx1"/>
                          </a:solidFill>
                          <a:effectLst/>
                          <a:latin typeface="Arial" charset="0"/>
                          <a:ea typeface="Arial" charset="0"/>
                          <a:cs typeface="Arial" charset="0"/>
                        </a:rPr>
                        <a:t>DS3608-DP/DS3678-DP</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indent="0" algn="ctr">
                        <a:spcBef>
                          <a:spcPts val="0"/>
                        </a:spcBef>
                        <a:spcAft>
                          <a:spcPts val="0"/>
                        </a:spcAft>
                        <a:tabLst>
                          <a:tab pos="2743200" algn="ctr"/>
                          <a:tab pos="5486400" algn="r"/>
                          <a:tab pos="457200" algn="l"/>
                        </a:tabLst>
                      </a:pPr>
                      <a:r>
                        <a:rPr lang="fr-FR" sz="1200" b="1" cap="none" dirty="0" smtClean="0">
                          <a:solidFill>
                            <a:schemeClr val="tx1"/>
                          </a:solidFill>
                          <a:effectLst/>
                          <a:latin typeface="Arial" charset="0"/>
                          <a:ea typeface="Arial" charset="0"/>
                          <a:cs typeface="Arial" charset="0"/>
                        </a:rPr>
                        <a:t>DS3508-DP/DS3578-DP</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algn="ctr">
                        <a:spcBef>
                          <a:spcPts val="0"/>
                        </a:spcBef>
                        <a:spcAft>
                          <a:spcPts val="0"/>
                        </a:spcAft>
                      </a:pPr>
                      <a:r>
                        <a:rPr lang="en-US" sz="1200" b="1" cap="none" dirty="0" smtClean="0">
                          <a:solidFill>
                            <a:schemeClr val="tx1"/>
                          </a:solidFill>
                          <a:effectLst/>
                          <a:latin typeface="Arial" charset="0"/>
                          <a:ea typeface="Arial" charset="0"/>
                          <a:cs typeface="Arial" charset="0"/>
                        </a:rPr>
                        <a:t>Why Your Customer Cares</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r>
              <a:tr h="220812">
                <a:tc gridSpan="4">
                  <a:txBody>
                    <a:bodyPr/>
                    <a:lstStyle/>
                    <a:p>
                      <a:pPr marL="0" marR="0" algn="l">
                        <a:spcBef>
                          <a:spcPts val="0"/>
                        </a:spcBef>
                        <a:spcAft>
                          <a:spcPts val="0"/>
                        </a:spcAft>
                      </a:pPr>
                      <a:r>
                        <a:rPr lang="en-US" sz="1100" b="1" cap="all" dirty="0" smtClean="0">
                          <a:solidFill>
                            <a:schemeClr val="bg1"/>
                          </a:solidFill>
                          <a:effectLst/>
                          <a:latin typeface="Arial" charset="0"/>
                          <a:ea typeface="Arial" charset="0"/>
                          <a:cs typeface="Arial" charset="0"/>
                        </a:rPr>
                        <a:t>DATA CAPTURE FEATURES</a:t>
                      </a:r>
                      <a:endParaRPr lang="en-US" sz="1100" cap="none" dirty="0">
                        <a:solidFill>
                          <a:schemeClr val="bg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615624">
                <a:tc>
                  <a:txBody>
                    <a:bodyPr/>
                    <a:lstStyle/>
                    <a:p>
                      <a:pPr marL="0" marR="0" algn="l">
                        <a:spcBef>
                          <a:spcPts val="0"/>
                        </a:spcBef>
                        <a:spcAft>
                          <a:spcPts val="0"/>
                        </a:spcAft>
                      </a:pPr>
                      <a:r>
                        <a:rPr lang="en-US" sz="1100" b="1" i="0" u="none" strike="noStrike" kern="1200" baseline="0" dirty="0" smtClean="0">
                          <a:solidFill>
                            <a:schemeClr val="dk1"/>
                          </a:solidFill>
                          <a:latin typeface="+mn-lt"/>
                          <a:ea typeface="+mn-ea"/>
                          <a:cs typeface="+mn-cs"/>
                        </a:rPr>
                        <a:t>Scan Engine</a:t>
                      </a:r>
                      <a:endParaRPr lang="en-US" sz="1100" b="1" cap="none" dirty="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SE4750-DP</a:t>
                      </a:r>
                      <a:endParaRPr lang="en-US" sz="1100" b="0" i="0" cap="none" baseline="0" dirty="0">
                        <a:solidFill>
                          <a:srgbClr val="000000"/>
                        </a:solidFill>
                        <a:effectLst/>
                        <a:latin typeface="+mn-lt"/>
                        <a:ea typeface="Arial" charset="0"/>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i="0" u="none" strike="noStrike" kern="1200" baseline="0" dirty="0" smtClean="0">
                          <a:solidFill>
                            <a:schemeClr val="dk1"/>
                          </a:solidFill>
                          <a:latin typeface="+mn-lt"/>
                          <a:ea typeface="+mn-ea"/>
                          <a:cs typeface="+mn-cs"/>
                        </a:rPr>
                        <a:t>SE4500</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Purpose built illumination and focus to read DP code that are often high density, low contrast, on materials with rough or noisy backgrounds and materials that may be highly reflective.</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43069">
                <a:tc gridSpan="4">
                  <a:txBody>
                    <a:bodyPr/>
                    <a:lstStyle/>
                    <a:p>
                      <a:pPr marL="0" marR="0" algn="l">
                        <a:spcBef>
                          <a:spcPts val="0"/>
                        </a:spcBef>
                        <a:spcAft>
                          <a:spcPts val="0"/>
                        </a:spcAft>
                      </a:pPr>
                      <a:r>
                        <a:rPr lang="en-US" sz="1100" b="1" cap="all" dirty="0" smtClean="0">
                          <a:solidFill>
                            <a:schemeClr val="bg1"/>
                          </a:solidFill>
                          <a:effectLst/>
                          <a:latin typeface="Arial" charset="0"/>
                          <a:ea typeface="Arial" charset="0"/>
                          <a:cs typeface="Arial" charset="0"/>
                        </a:rPr>
                        <a:t>CORDLESS FEATURES</a:t>
                      </a:r>
                      <a:endParaRPr lang="en-US" sz="1100" cap="none" dirty="0">
                        <a:solidFill>
                          <a:schemeClr val="bg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pPr algn="ctr" rtl="0"/>
                      <a:endParaRPr lang="en-US" sz="10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hMerge="1">
                  <a:txBody>
                    <a:bodyPr/>
                    <a:lstStyle/>
                    <a:p>
                      <a:pPr algn="ctr" rtl="0"/>
                      <a:endParaRPr lang="en-US" sz="10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hMerge="1">
                  <a:txBody>
                    <a:bodyPr/>
                    <a:lstStyle/>
                    <a:p>
                      <a:endParaRPr lang="en-US" sz="10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708428">
                <a:tc>
                  <a:txBody>
                    <a:bodyPr/>
                    <a:lstStyle/>
                    <a:p>
                      <a:r>
                        <a:rPr lang="en-US" sz="1100" b="1" i="0" u="none" strike="noStrike" kern="1200" baseline="0" dirty="0" smtClean="0">
                          <a:solidFill>
                            <a:schemeClr val="dk1"/>
                          </a:solidFill>
                          <a:latin typeface="+mn-lt"/>
                          <a:ea typeface="+mn-ea"/>
                          <a:cs typeface="+mn-cs"/>
                        </a:rPr>
                        <a:t>Bluetooth</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4.0</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i="0" u="none" strike="noStrike" kern="1200" baseline="0" dirty="0" smtClean="0">
                          <a:solidFill>
                            <a:schemeClr val="dk1"/>
                          </a:solidFill>
                          <a:latin typeface="+mn-lt"/>
                          <a:ea typeface="+mn-ea"/>
                          <a:cs typeface="+mn-cs"/>
                        </a:rPr>
                        <a:t>2.1</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The DS3678-DP is the only device in its class to support Bluetooth 4.0 (Low Energy) for lightning fast communication and maximum energy efficiency.</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481264">
                <a:tc>
                  <a:txBody>
                    <a:bodyPr/>
                    <a:lstStyle/>
                    <a:p>
                      <a:r>
                        <a:rPr lang="en-US" sz="1100" b="1" i="0" u="none" strike="noStrike" kern="1200" baseline="0" dirty="0" smtClean="0">
                          <a:solidFill>
                            <a:schemeClr val="dk1"/>
                          </a:solidFill>
                          <a:latin typeface="+mn-lt"/>
                          <a:ea typeface="+mn-ea"/>
                          <a:cs typeface="+mn-cs"/>
                        </a:rPr>
                        <a:t>Wi-Fi Friendly</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a:r>
                        <a:rPr lang="en-US" sz="1100" b="0" i="0" kern="1200" baseline="0" dirty="0" smtClean="0">
                          <a:solidFill>
                            <a:schemeClr val="dk1"/>
                          </a:solidFill>
                          <a:latin typeface="Arial"/>
                          <a:ea typeface="+mn-ea"/>
                          <a:cs typeface="Arial"/>
                        </a:rPr>
                        <a:t>Yes</a:t>
                      </a:r>
                      <a:endParaRPr lang="en-US" sz="1100" b="0" i="0" baseline="0" dirty="0">
                        <a:latin typeface="Arial"/>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rtl="0"/>
                      <a:r>
                        <a:rPr lang="en-US" sz="1100" b="0" i="0" kern="1200" baseline="0" dirty="0" smtClean="0">
                          <a:solidFill>
                            <a:schemeClr val="dk1"/>
                          </a:solidFill>
                          <a:latin typeface="Arial"/>
                          <a:ea typeface="+mn-ea"/>
                          <a:cs typeface="Arial"/>
                        </a:rPr>
                        <a:t>No</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Eliminates the wireless interference that Bluetooth devices can create in a Wi-Fi environment.</a:t>
                      </a:r>
                      <a:endParaRPr lang="en-US" sz="1100" b="0" i="0" kern="1200" baseline="0" dirty="0" smtClean="0">
                        <a:solidFill>
                          <a:schemeClr val="dk1"/>
                        </a:solidFill>
                        <a:latin typeface="Arial"/>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561473">
                <a:tc>
                  <a:txBody>
                    <a:bodyPr/>
                    <a:lstStyle/>
                    <a:p>
                      <a:r>
                        <a:rPr lang="en-US" sz="1100" b="1" cap="none" dirty="0" smtClean="0">
                          <a:solidFill>
                            <a:schemeClr val="tx1"/>
                          </a:solidFill>
                          <a:effectLst/>
                          <a:latin typeface="Arial" charset="0"/>
                          <a:ea typeface="Arial" charset="0"/>
                          <a:cs typeface="Arial" charset="0"/>
                        </a:rPr>
                        <a:t>Battery Charge Gauge</a:t>
                      </a: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a:r>
                        <a:rPr lang="en-US" sz="1100" b="0" i="0" baseline="0" dirty="0" smtClean="0">
                          <a:latin typeface="+mn-lt"/>
                          <a:cs typeface="Arial"/>
                        </a:rPr>
                        <a:t>Yes</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a:r>
                        <a:rPr lang="en-US" sz="1100" b="0" i="0" kern="1200" baseline="0" dirty="0" smtClean="0">
                          <a:solidFill>
                            <a:schemeClr val="dk1"/>
                          </a:solidFill>
                          <a:latin typeface="+mn-lt"/>
                          <a:ea typeface="+mn-ea"/>
                          <a:cs typeface="Arial"/>
                        </a:rPr>
                        <a:t>No</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First-in-its-class battery ‘charge gauge’ makes it easy for users to monitor remaining power.</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02105">
                <a:tc>
                  <a:txBody>
                    <a:bodyPr/>
                    <a:lstStyle/>
                    <a:p>
                      <a:r>
                        <a:rPr lang="en-US" sz="1100" b="1" cap="none" dirty="0" err="1" smtClean="0">
                          <a:solidFill>
                            <a:schemeClr val="tx1"/>
                          </a:solidFill>
                          <a:effectLst/>
                          <a:latin typeface="Arial" charset="0"/>
                          <a:ea typeface="Arial" charset="0"/>
                          <a:cs typeface="Arial" charset="0"/>
                        </a:rPr>
                        <a:t>PowerPrecision</a:t>
                      </a:r>
                      <a:r>
                        <a:rPr lang="en-US" sz="1100" b="1" cap="none" dirty="0" smtClean="0">
                          <a:solidFill>
                            <a:schemeClr val="tx1"/>
                          </a:solidFill>
                          <a:effectLst/>
                          <a:latin typeface="Arial" charset="0"/>
                          <a:ea typeface="Arial" charset="0"/>
                          <a:cs typeface="Arial" charset="0"/>
                        </a:rPr>
                        <a:t>+</a:t>
                      </a:r>
                      <a:r>
                        <a:rPr lang="en-US" sz="1100" b="1" cap="none" baseline="0" dirty="0" smtClean="0">
                          <a:solidFill>
                            <a:schemeClr val="tx1"/>
                          </a:solidFill>
                          <a:effectLst/>
                          <a:latin typeface="Arial" charset="0"/>
                          <a:ea typeface="Arial" charset="0"/>
                          <a:cs typeface="Arial" charset="0"/>
                        </a:rPr>
                        <a:t> Battery</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a:r>
                        <a:rPr lang="tr-TR" sz="1100" b="0" i="0" u="none" strike="noStrike" kern="1200" baseline="0" dirty="0" err="1" smtClean="0">
                          <a:solidFill>
                            <a:schemeClr val="dk1"/>
                          </a:solidFill>
                          <a:latin typeface="+mn-lt"/>
                          <a:ea typeface="+mn-ea"/>
                          <a:cs typeface="+mn-cs"/>
                        </a:rPr>
                        <a:t>Yes</a:t>
                      </a:r>
                      <a:r>
                        <a:rPr lang="tr-TR" sz="1100" b="0" i="0" u="none" strike="noStrike" kern="1200" baseline="0" dirty="0" smtClean="0">
                          <a:solidFill>
                            <a:schemeClr val="dk1"/>
                          </a:solidFill>
                          <a:latin typeface="+mn-lt"/>
                          <a:ea typeface="+mn-ea"/>
                          <a:cs typeface="+mn-cs"/>
                        </a:rPr>
                        <a:t>: 3100 </a:t>
                      </a:r>
                      <a:r>
                        <a:rPr lang="tr-TR" sz="1100" b="0" i="0" u="none" strike="noStrike" kern="1200" baseline="0" dirty="0" err="1" smtClean="0">
                          <a:solidFill>
                            <a:schemeClr val="dk1"/>
                          </a:solidFill>
                          <a:latin typeface="+mn-lt"/>
                          <a:ea typeface="+mn-ea"/>
                          <a:cs typeface="+mn-cs"/>
                        </a:rPr>
                        <a:t>mAh</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rtl="0"/>
                      <a:r>
                        <a:rPr lang="en-US" sz="1100" b="0" i="0" u="none" strike="noStrike" kern="1200" baseline="0" dirty="0" smtClean="0">
                          <a:solidFill>
                            <a:schemeClr val="dk1"/>
                          </a:solidFill>
                          <a:latin typeface="+mn-lt"/>
                          <a:ea typeface="+mn-ea"/>
                          <a:cs typeface="+mn-cs"/>
                        </a:rPr>
                        <a:t>No: 2200 </a:t>
                      </a:r>
                      <a:r>
                        <a:rPr lang="en-US" sz="1100" b="0" i="0" u="none" strike="noStrike" kern="1200" baseline="0" dirty="0" err="1" smtClean="0">
                          <a:solidFill>
                            <a:schemeClr val="dk1"/>
                          </a:solidFill>
                          <a:latin typeface="+mn-lt"/>
                          <a:ea typeface="+mn-ea"/>
                          <a:cs typeface="+mn-cs"/>
                        </a:rPr>
                        <a:t>mAh</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New 3100 </a:t>
                      </a:r>
                      <a:r>
                        <a:rPr lang="en-US" sz="1100" b="0" i="0" u="none" strike="noStrike" kern="1200" baseline="0" dirty="0" err="1" smtClean="0">
                          <a:solidFill>
                            <a:schemeClr val="dk1"/>
                          </a:solidFill>
                          <a:latin typeface="+mn-lt"/>
                          <a:ea typeface="+mn-ea"/>
                          <a:cs typeface="+mn-cs"/>
                        </a:rPr>
                        <a:t>mAh</a:t>
                      </a:r>
                      <a:r>
                        <a:rPr lang="en-US" sz="1100" b="0" i="0" u="none" strike="noStrike" kern="1200" baseline="0" dirty="0" smtClean="0">
                          <a:solidFill>
                            <a:schemeClr val="dk1"/>
                          </a:solidFill>
                          <a:latin typeface="+mn-lt"/>
                          <a:ea typeface="+mn-ea"/>
                          <a:cs typeface="+mn-cs"/>
                        </a:rPr>
                        <a:t> battery offers more capacity to last a full shift and longer. </a:t>
                      </a:r>
                      <a:r>
                        <a:rPr lang="en-US" sz="1100" b="0" i="0" u="none" strike="noStrike" kern="1200" baseline="0" dirty="0" err="1" smtClean="0">
                          <a:solidFill>
                            <a:schemeClr val="dk1"/>
                          </a:solidFill>
                          <a:latin typeface="+mn-lt"/>
                          <a:ea typeface="+mn-ea"/>
                          <a:cs typeface="+mn-cs"/>
                        </a:rPr>
                        <a:t>PowerPrecision</a:t>
                      </a:r>
                      <a:r>
                        <a:rPr lang="en-US" sz="1100" b="0" i="0" u="none" strike="noStrike" kern="1200" baseline="0" dirty="0" smtClean="0">
                          <a:solidFill>
                            <a:schemeClr val="dk1"/>
                          </a:solidFill>
                          <a:latin typeface="+mn-lt"/>
                          <a:ea typeface="+mn-ea"/>
                          <a:cs typeface="+mn-cs"/>
                        </a:rPr>
                        <a:t>+ offers a wealth of battery health-related data, including charge cycles consumed, current battery status and a State of Health meter.</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bl>
          </a:graphicData>
        </a:graphic>
      </p:graphicFrame>
      <p:sp>
        <p:nvSpPr>
          <p:cNvPr id="6" name="Title 1"/>
          <p:cNvSpPr txBox="1">
            <a:spLocks/>
          </p:cNvSpPr>
          <p:nvPr/>
        </p:nvSpPr>
        <p:spPr bwMode="auto">
          <a:xfrm>
            <a:off x="366983" y="861301"/>
            <a:ext cx="9523740" cy="50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MS PGothic" charset="-128"/>
                <a:cs typeface="MS PGothic" charset="-128"/>
                <a:sym typeface="Arial" charset="0"/>
              </a:defRPr>
            </a:lvl1pPr>
            <a:lvl2pPr marL="37931725" indent="-37474525" eaLnBrk="0" hangingPunct="0">
              <a:defRPr sz="2400">
                <a:solidFill>
                  <a:schemeClr val="tx1"/>
                </a:solidFill>
                <a:latin typeface="Arial" charset="0"/>
                <a:ea typeface="MS PGothic" charset="-128"/>
                <a:cs typeface="MS PGothic" charset="-128"/>
                <a:sym typeface="Arial" charset="0"/>
              </a:defRPr>
            </a:lvl2pPr>
            <a:lvl3pPr eaLnBrk="0" hangingPunct="0">
              <a:defRPr sz="2400">
                <a:solidFill>
                  <a:schemeClr val="tx1"/>
                </a:solidFill>
                <a:latin typeface="Arial" charset="0"/>
                <a:ea typeface="MS PGothic" charset="-128"/>
                <a:cs typeface="MS PGothic" charset="-128"/>
                <a:sym typeface="Arial" charset="0"/>
              </a:defRPr>
            </a:lvl3pPr>
            <a:lvl4pPr eaLnBrk="0" hangingPunct="0">
              <a:defRPr sz="2400">
                <a:solidFill>
                  <a:schemeClr val="tx1"/>
                </a:solidFill>
                <a:latin typeface="Arial" charset="0"/>
                <a:ea typeface="MS PGothic" charset="-128"/>
                <a:cs typeface="MS PGothic" charset="-128"/>
                <a:sym typeface="Arial" charset="0"/>
              </a:defRPr>
            </a:lvl4pPr>
            <a:lvl5pPr eaLnBrk="0" hangingPunct="0">
              <a:defRPr sz="2400">
                <a:solidFill>
                  <a:schemeClr val="tx1"/>
                </a:solidFill>
                <a:latin typeface="Arial" charset="0"/>
                <a:ea typeface="MS PGothic" charset="-128"/>
                <a:cs typeface="MS PGothic" charset="-128"/>
                <a:sym typeface="Arial" charset="0"/>
              </a:defRPr>
            </a:lvl5pPr>
            <a:lvl6pPr marL="4572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6pPr>
            <a:lvl7pPr marL="9144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7pPr>
            <a:lvl8pPr marL="13716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8pPr>
            <a:lvl9pPr marL="18288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9pPr>
          </a:lstStyle>
          <a:p>
            <a:pPr eaLnBrk="1" hangingPunct="1"/>
            <a:r>
              <a:rPr lang="en-US" altLang="en-US" sz="2799" b="1" dirty="0" smtClean="0">
                <a:ea typeface="ＭＳ Ｐゴシック" charset="-128"/>
              </a:rPr>
              <a:t>Upgrade Opportunity: DS36x8-DP (continued)</a:t>
            </a:r>
            <a:endParaRPr lang="en-US" altLang="en-US" sz="2199" b="1" dirty="0">
              <a:ea typeface="ＭＳ Ｐゴシック" charset="-128"/>
            </a:endParaRPr>
          </a:p>
        </p:txBody>
      </p:sp>
      <p:sp>
        <p:nvSpPr>
          <p:cNvPr id="7" name="TextBox 6"/>
          <p:cNvSpPr txBox="1"/>
          <p:nvPr/>
        </p:nvSpPr>
        <p:spPr>
          <a:xfrm>
            <a:off x="482474" y="1384104"/>
            <a:ext cx="8379817" cy="184618"/>
          </a:xfrm>
          <a:prstGeom prst="rect">
            <a:avLst/>
          </a:prstGeom>
          <a:noFill/>
        </p:spPr>
        <p:txBody>
          <a:bodyPr wrap="square" lIns="0" tIns="0" rIns="0" bIns="0" rtlCol="0">
            <a:spAutoFit/>
          </a:bodyPr>
          <a:lstStyle/>
          <a:p>
            <a:r>
              <a:rPr lang="en-US" sz="1200" dirty="0">
                <a:latin typeface="Arial"/>
                <a:cs typeface="Arial"/>
              </a:rPr>
              <a:t>The following chart highlights </a:t>
            </a:r>
            <a:r>
              <a:rPr lang="en-US" sz="1200" dirty="0" smtClean="0">
                <a:latin typeface="Arial"/>
                <a:cs typeface="Arial"/>
              </a:rPr>
              <a:t>why your customer should upgrade from the Zebra DS3508-DP or DS3578-DP.</a:t>
            </a:r>
            <a:endParaRPr lang="en-US" sz="1200" dirty="0">
              <a:latin typeface="Arial"/>
              <a:cs typeface="Arial"/>
            </a:endParaRPr>
          </a:p>
        </p:txBody>
      </p:sp>
      <p:sp>
        <p:nvSpPr>
          <p:cNvPr id="8" name="Slide Number Placeholder 4"/>
          <p:cNvSpPr txBox="1">
            <a:spLocks/>
          </p:cNvSpPr>
          <p:nvPr/>
        </p:nvSpPr>
        <p:spPr bwMode="auto">
          <a:xfrm>
            <a:off x="11832825" y="6485730"/>
            <a:ext cx="352241"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BFBFBF"/>
                </a:solidFill>
                <a:ea typeface="Avenir Roman" charset="0"/>
                <a:cs typeface="Avenir Roman" charset="0"/>
              </a:rPr>
              <a:pPr algn="ctr" eaLnBrk="1" hangingPunct="1"/>
              <a:t>55</a:t>
            </a:fld>
            <a:endParaRPr lang="en-US" altLang="en-US" sz="800" dirty="0">
              <a:solidFill>
                <a:srgbClr val="BFBFBF"/>
              </a:solidFill>
              <a:ea typeface="Avenir Roman" charset="0"/>
              <a:cs typeface="Avenir Roman" charset="0"/>
            </a:endParaRPr>
          </a:p>
        </p:txBody>
      </p:sp>
    </p:spTree>
    <p:extLst>
      <p:ext uri="{BB962C8B-B14F-4D97-AF65-F5344CB8AC3E}">
        <p14:creationId xmlns:p14="http://schemas.microsoft.com/office/powerpoint/2010/main" val="13682418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p:cNvGraphicFramePr>
            <a:graphicFrameLocks/>
          </p:cNvGraphicFramePr>
          <p:nvPr>
            <p:extLst>
              <p:ext uri="{D42A27DB-BD31-4B8C-83A1-F6EECF244321}">
                <p14:modId xmlns:p14="http://schemas.microsoft.com/office/powerpoint/2010/main" val="15482233"/>
              </p:ext>
            </p:extLst>
          </p:nvPr>
        </p:nvGraphicFramePr>
        <p:xfrm>
          <a:off x="481253" y="1736437"/>
          <a:ext cx="11014039" cy="4575861"/>
        </p:xfrm>
        <a:graphic>
          <a:graphicData uri="http://schemas.openxmlformats.org/drawingml/2006/table">
            <a:tbl>
              <a:tblPr firstRow="1" bandRow="1">
                <a:tableStyleId>{F5AB1C69-6EDB-4FF4-983F-18BD219EF322}</a:tableStyleId>
              </a:tblPr>
              <a:tblGrid>
                <a:gridCol w="1270891"/>
                <a:gridCol w="2425068"/>
                <a:gridCol w="2489806"/>
                <a:gridCol w="4828274"/>
              </a:tblGrid>
              <a:tr h="340099">
                <a:tc>
                  <a:txBody>
                    <a:bodyPr/>
                    <a:lstStyle/>
                    <a:p>
                      <a:pPr marL="0" marR="0" algn="ctr">
                        <a:spcBef>
                          <a:spcPts val="0"/>
                        </a:spcBef>
                        <a:spcAft>
                          <a:spcPts val="0"/>
                        </a:spcAft>
                      </a:pPr>
                      <a:endParaRPr lang="en-US" sz="1100" cap="none" dirty="0">
                        <a:solidFill>
                          <a:schemeClr val="bg1"/>
                        </a:solidFill>
                        <a:effectLst/>
                        <a:latin typeface="Arial" charset="0"/>
                        <a:ea typeface="Arial" charset="0"/>
                        <a:cs typeface="Arial" charset="0"/>
                      </a:endParaRPr>
                    </a:p>
                  </a:txBody>
                  <a:tcPr marL="182832" marR="182832" marT="18283" marB="18283"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b="1" cap="none" dirty="0" smtClean="0">
                          <a:solidFill>
                            <a:schemeClr val="tx1"/>
                          </a:solidFill>
                          <a:effectLst/>
                          <a:latin typeface="Arial" charset="0"/>
                          <a:ea typeface="Arial" charset="0"/>
                          <a:cs typeface="Arial" charset="0"/>
                        </a:rPr>
                        <a:t>DS3608-HD/DS3678-HD</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indent="0" algn="ctr">
                        <a:spcBef>
                          <a:spcPts val="0"/>
                        </a:spcBef>
                        <a:spcAft>
                          <a:spcPts val="0"/>
                        </a:spcAft>
                        <a:tabLst>
                          <a:tab pos="2743200" algn="ctr"/>
                          <a:tab pos="5486400" algn="r"/>
                          <a:tab pos="457200" algn="l"/>
                        </a:tabLst>
                      </a:pPr>
                      <a:r>
                        <a:rPr lang="fr-FR" sz="1200" b="1" cap="none" dirty="0" smtClean="0">
                          <a:solidFill>
                            <a:schemeClr val="tx1"/>
                          </a:solidFill>
                          <a:effectLst/>
                          <a:latin typeface="Arial" charset="0"/>
                          <a:ea typeface="Arial" charset="0"/>
                          <a:cs typeface="Arial" charset="0"/>
                        </a:rPr>
                        <a:t>DS3508-HD/DS3578-HD</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algn="ctr">
                        <a:spcBef>
                          <a:spcPts val="0"/>
                        </a:spcBef>
                        <a:spcAft>
                          <a:spcPts val="0"/>
                        </a:spcAft>
                      </a:pPr>
                      <a:r>
                        <a:rPr lang="en-US" sz="1200" b="1" cap="none" dirty="0" smtClean="0">
                          <a:solidFill>
                            <a:schemeClr val="tx1"/>
                          </a:solidFill>
                          <a:effectLst/>
                          <a:latin typeface="Arial" charset="0"/>
                          <a:ea typeface="Arial" charset="0"/>
                          <a:cs typeface="Arial" charset="0"/>
                        </a:rPr>
                        <a:t>Why Your Customer Cares</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r>
              <a:tr h="220812">
                <a:tc gridSpan="4">
                  <a:txBody>
                    <a:bodyPr/>
                    <a:lstStyle/>
                    <a:p>
                      <a:pPr marL="0" marR="0" algn="l">
                        <a:spcBef>
                          <a:spcPts val="0"/>
                        </a:spcBef>
                        <a:spcAft>
                          <a:spcPts val="0"/>
                        </a:spcAft>
                      </a:pPr>
                      <a:r>
                        <a:rPr lang="en-US" sz="1100" b="1" cap="all" dirty="0" smtClean="0">
                          <a:solidFill>
                            <a:schemeClr val="bg1"/>
                          </a:solidFill>
                          <a:effectLst/>
                          <a:latin typeface="Arial" charset="0"/>
                          <a:ea typeface="Arial" charset="0"/>
                          <a:cs typeface="Arial" charset="0"/>
                        </a:rPr>
                        <a:t>Rugged design</a:t>
                      </a:r>
                      <a:endParaRPr lang="en-US" sz="1100" cap="none" dirty="0">
                        <a:solidFill>
                          <a:schemeClr val="bg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619472">
                <a:tc>
                  <a:txBody>
                    <a:bodyPr/>
                    <a:lstStyle/>
                    <a:p>
                      <a:pPr marL="0" marR="0" algn="l">
                        <a:spcBef>
                          <a:spcPts val="0"/>
                        </a:spcBef>
                        <a:spcAft>
                          <a:spcPts val="0"/>
                        </a:spcAft>
                      </a:pPr>
                      <a:r>
                        <a:rPr lang="en-US" sz="1100" b="1" i="0" u="none" strike="noStrike" kern="1200" baseline="0" dirty="0" smtClean="0">
                          <a:solidFill>
                            <a:schemeClr val="dk1"/>
                          </a:solidFill>
                          <a:latin typeface="+mn-lt"/>
                          <a:ea typeface="+mn-ea"/>
                          <a:cs typeface="+mn-cs"/>
                        </a:rPr>
                        <a:t>Drop Specification</a:t>
                      </a:r>
                      <a:endParaRPr lang="en-US" sz="1100" b="1" cap="none" dirty="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8.0 ft./2.4 m</a:t>
                      </a:r>
                    </a:p>
                    <a:p>
                      <a:pPr algn="ctr"/>
                      <a:r>
                        <a:rPr lang="en-US" sz="1100" b="0" i="0" u="none" strike="noStrike" kern="1200" baseline="0" dirty="0" smtClean="0">
                          <a:solidFill>
                            <a:schemeClr val="dk1"/>
                          </a:solidFill>
                          <a:latin typeface="+mn-lt"/>
                          <a:ea typeface="+mn-ea"/>
                          <a:cs typeface="+mn-cs"/>
                        </a:rPr>
                        <a:t>to concrete</a:t>
                      </a:r>
                      <a:endParaRPr lang="en-US" sz="1100" b="0" i="0" cap="none" baseline="0" dirty="0">
                        <a:solidFill>
                          <a:srgbClr val="000000"/>
                        </a:solidFill>
                        <a:effectLst/>
                        <a:latin typeface="+mn-lt"/>
                        <a:ea typeface="Arial" charset="0"/>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i="0" u="none" strike="noStrike" kern="1200" baseline="0" dirty="0" smtClean="0">
                          <a:solidFill>
                            <a:schemeClr val="dk1"/>
                          </a:solidFill>
                          <a:latin typeface="+mn-lt"/>
                          <a:ea typeface="+mn-ea"/>
                          <a:cs typeface="+mn-cs"/>
                        </a:rPr>
                        <a:t>6.5 ft./2.0 m</a:t>
                      </a:r>
                    </a:p>
                    <a:p>
                      <a:pPr algn="ctr"/>
                      <a:r>
                        <a:rPr lang="en-US" sz="1100" b="0" i="0" u="none" strike="noStrike" kern="1200" baseline="0" dirty="0" smtClean="0">
                          <a:solidFill>
                            <a:schemeClr val="dk1"/>
                          </a:solidFill>
                          <a:latin typeface="+mn-lt"/>
                          <a:ea typeface="+mn-ea"/>
                          <a:cs typeface="+mn-cs"/>
                        </a:rPr>
                        <a:t>to concrete</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More rugged: The 3600 Series’ 8 ft. drop spec sets a new industry standard; scan performance will not be compromised even after repeated 8 ft. drops to concrete.</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5903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i="0" u="none" strike="noStrike" kern="1200" baseline="0" dirty="0" smtClean="0">
                          <a:solidFill>
                            <a:schemeClr val="dk1"/>
                          </a:solidFill>
                          <a:latin typeface="+mn-lt"/>
                          <a:ea typeface="+mn-ea"/>
                          <a:cs typeface="+mn-cs"/>
                        </a:rPr>
                        <a:t>Tumble Specification</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5,000 tumbles from</a:t>
                      </a:r>
                    </a:p>
                    <a:p>
                      <a:pPr algn="ctr"/>
                      <a:r>
                        <a:rPr lang="en-US" sz="1100" b="0" i="0" u="none" strike="noStrike" kern="1200" baseline="0" dirty="0" smtClean="0">
                          <a:solidFill>
                            <a:schemeClr val="dk1"/>
                          </a:solidFill>
                          <a:latin typeface="+mn-lt"/>
                          <a:ea typeface="+mn-ea"/>
                          <a:cs typeface="+mn-cs"/>
                        </a:rPr>
                        <a:t>3.2 ft./1 m</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743200" algn="ctr"/>
                          <a:tab pos="5486400" algn="r"/>
                          <a:tab pos="457200" algn="l"/>
                        </a:tabLst>
                        <a:defRPr/>
                      </a:pPr>
                      <a:r>
                        <a:rPr lang="en-US" sz="1100" b="0" i="0" kern="1200" baseline="0" dirty="0" smtClean="0">
                          <a:solidFill>
                            <a:schemeClr val="dk1"/>
                          </a:solidFill>
                          <a:latin typeface="+mn-lt"/>
                          <a:ea typeface="+mn-ea"/>
                          <a:cs typeface="Arial"/>
                        </a:rPr>
                        <a:t>No</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Simulates the real-world tumbling that occurs with a drop. The ability to withstand 5,000 tumbles is a testament to the 3600 Series’ ultra-rugged durability.</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7176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i="0" u="none" strike="noStrike" kern="1200" baseline="0" dirty="0" smtClean="0">
                          <a:solidFill>
                            <a:schemeClr val="dk1"/>
                          </a:solidFill>
                          <a:latin typeface="+mn-lt"/>
                          <a:ea typeface="+mn-ea"/>
                          <a:cs typeface="+mn-cs"/>
                        </a:rPr>
                        <a:t>Sealing: Scanner</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smtClean="0">
                          <a:solidFill>
                            <a:schemeClr val="dk1"/>
                          </a:solidFill>
                          <a:latin typeface="+mn-lt"/>
                          <a:ea typeface="+mn-ea"/>
                          <a:cs typeface="+mn-cs"/>
                        </a:rPr>
                        <a:t>IP65 and IP67</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743200" algn="ctr"/>
                          <a:tab pos="5486400" algn="r"/>
                          <a:tab pos="457200" algn="l"/>
                        </a:tabLst>
                        <a:defRPr/>
                      </a:pPr>
                      <a:r>
                        <a:rPr lang="en-US" sz="1100" b="0" i="0" kern="1200" baseline="0" dirty="0" smtClean="0">
                          <a:solidFill>
                            <a:schemeClr val="dk1"/>
                          </a:solidFill>
                          <a:latin typeface="+mn-lt"/>
                          <a:ea typeface="+mn-ea"/>
                          <a:cs typeface="Arial"/>
                        </a:rPr>
                        <a:t>IP65</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Dusty and dirty conditions are ubiquitous in an industrial environment, and outdoor use in rainy or freezing conditions are common. The 3600 Series is the first line of scanners to offer both IP65 and IP67 sealing.</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6829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i="0" u="none" strike="noStrike" kern="1200" baseline="0" dirty="0" smtClean="0">
                          <a:solidFill>
                            <a:schemeClr val="dk1"/>
                          </a:solidFill>
                          <a:latin typeface="+mn-lt"/>
                          <a:ea typeface="+mn-ea"/>
                          <a:cs typeface="+mn-cs"/>
                        </a:rPr>
                        <a:t>Sealing: Base</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a:r>
                        <a:rPr lang="en-US" sz="1100" b="0" i="0" kern="1200" baseline="0" dirty="0" smtClean="0">
                          <a:solidFill>
                            <a:schemeClr val="dk1"/>
                          </a:solidFill>
                          <a:latin typeface="+mn-lt"/>
                          <a:ea typeface="+mn-ea"/>
                          <a:cs typeface="Arial"/>
                        </a:rPr>
                        <a:t>IP65</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rtl="0"/>
                      <a:r>
                        <a:rPr lang="en-US" sz="1100" b="0" i="0" kern="1200" baseline="0" dirty="0" smtClean="0">
                          <a:solidFill>
                            <a:schemeClr val="dk1"/>
                          </a:solidFill>
                          <a:latin typeface="+mn-lt"/>
                          <a:ea typeface="+mn-ea"/>
                          <a:cs typeface="Arial"/>
                        </a:rPr>
                        <a:t>No</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Cordless rugged scanners are only as good as the cradle they come with, and the 3600 Series features the industry’s only “go anywhere” rugged cradle with an IP65 rating.</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704126">
                <a:tc>
                  <a:txBody>
                    <a:bodyPr/>
                    <a:lstStyle/>
                    <a:p>
                      <a:r>
                        <a:rPr lang="en-US" sz="1100" b="1" i="0" u="none" strike="noStrike" kern="1200" baseline="0" dirty="0" smtClean="0">
                          <a:solidFill>
                            <a:schemeClr val="dk1"/>
                          </a:solidFill>
                          <a:latin typeface="+mn-lt"/>
                          <a:ea typeface="+mn-ea"/>
                          <a:cs typeface="+mn-cs"/>
                        </a:rPr>
                        <a:t>Operating</a:t>
                      </a:r>
                    </a:p>
                    <a:p>
                      <a:r>
                        <a:rPr lang="en-US" sz="1100" b="1" i="0" u="none" strike="noStrike" kern="1200" baseline="0" dirty="0" smtClean="0">
                          <a:solidFill>
                            <a:schemeClr val="dk1"/>
                          </a:solidFill>
                          <a:latin typeface="+mn-lt"/>
                          <a:ea typeface="+mn-ea"/>
                          <a:cs typeface="+mn-cs"/>
                        </a:rPr>
                        <a:t>Temperature</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Corded: -22º to 122º F/-30º to 50º C;  Cordless: -4º F to 122º F/</a:t>
                      </a:r>
                      <a:br>
                        <a:rPr lang="en-US" sz="1100" b="0" i="0" u="none" strike="noStrike" kern="1200" baseline="0" dirty="0" smtClean="0">
                          <a:solidFill>
                            <a:schemeClr val="dk1"/>
                          </a:solidFill>
                          <a:latin typeface="+mn-lt"/>
                          <a:ea typeface="+mn-ea"/>
                          <a:cs typeface="+mn-cs"/>
                        </a:rPr>
                      </a:br>
                      <a:r>
                        <a:rPr lang="en-US" sz="1100" b="0" i="0" u="none" strike="noStrike" kern="1200" baseline="0" dirty="0" smtClean="0">
                          <a:solidFill>
                            <a:schemeClr val="dk1"/>
                          </a:solidFill>
                          <a:latin typeface="+mn-lt"/>
                          <a:ea typeface="+mn-ea"/>
                          <a:cs typeface="+mn-cs"/>
                        </a:rPr>
                        <a:t>-20º C to 50º C</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i="0" u="none" strike="noStrike" kern="1200" baseline="0" dirty="0" smtClean="0">
                          <a:solidFill>
                            <a:schemeClr val="dk1"/>
                          </a:solidFill>
                          <a:latin typeface="+mn-lt"/>
                          <a:ea typeface="+mn-ea"/>
                          <a:cs typeface="+mn-cs"/>
                        </a:rPr>
                        <a:t>Corded/Cordless:</a:t>
                      </a:r>
                    </a:p>
                    <a:p>
                      <a:pPr algn="ctr"/>
                      <a:r>
                        <a:rPr lang="en-US" sz="1100" b="0" i="0" u="none" strike="noStrike" kern="1200" baseline="0" dirty="0" smtClean="0">
                          <a:solidFill>
                            <a:schemeClr val="dk1"/>
                          </a:solidFill>
                          <a:latin typeface="+mn-lt"/>
                          <a:ea typeface="+mn-ea"/>
                          <a:cs typeface="+mn-cs"/>
                        </a:rPr>
                        <a:t>-4º F to 122º F/-20º C to 50º C</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smtClean="0">
                          <a:solidFill>
                            <a:schemeClr val="dk1"/>
                          </a:solidFill>
                          <a:latin typeface="+mn-lt"/>
                          <a:ea typeface="+mn-ea"/>
                          <a:cs typeface="+mn-cs"/>
                        </a:rPr>
                        <a:t>Corded version offers more extreme temperature rating down to -30ºC.</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698828">
                <a:tc>
                  <a:txBody>
                    <a:bodyPr/>
                    <a:lstStyle/>
                    <a:p>
                      <a:r>
                        <a:rPr lang="en-US" sz="1100" b="1" i="0" u="none" strike="noStrike" kern="1200" baseline="0" dirty="0" smtClean="0">
                          <a:solidFill>
                            <a:schemeClr val="dk1"/>
                          </a:solidFill>
                          <a:latin typeface="+mn-lt"/>
                          <a:ea typeface="+mn-ea"/>
                          <a:cs typeface="+mn-cs"/>
                        </a:rPr>
                        <a:t>Freezer </a:t>
                      </a:r>
                      <a:br>
                        <a:rPr lang="en-US" sz="1100" b="1" i="0" u="none" strike="noStrike" kern="1200" baseline="0" dirty="0" smtClean="0">
                          <a:solidFill>
                            <a:schemeClr val="dk1"/>
                          </a:solidFill>
                          <a:latin typeface="+mn-lt"/>
                          <a:ea typeface="+mn-ea"/>
                          <a:cs typeface="+mn-cs"/>
                        </a:rPr>
                      </a:br>
                      <a:r>
                        <a:rPr lang="en-US" sz="1100" b="1" i="0" u="none" strike="noStrike" kern="1200" baseline="0" dirty="0" smtClean="0">
                          <a:solidFill>
                            <a:schemeClr val="dk1"/>
                          </a:solidFill>
                          <a:latin typeface="+mn-lt"/>
                          <a:ea typeface="+mn-ea"/>
                          <a:cs typeface="+mn-cs"/>
                        </a:rPr>
                        <a:t>compliant</a:t>
                      </a:r>
                    </a:p>
                    <a:p>
                      <a:r>
                        <a:rPr lang="en-US" sz="1100" b="1" i="0" u="none" strike="noStrike" kern="1200" baseline="0" dirty="0" smtClean="0">
                          <a:solidFill>
                            <a:schemeClr val="dk1"/>
                          </a:solidFill>
                          <a:latin typeface="+mn-lt"/>
                          <a:ea typeface="+mn-ea"/>
                          <a:cs typeface="+mn-cs"/>
                        </a:rPr>
                        <a:t>cables</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a:r>
                        <a:rPr lang="en-US" sz="1100" b="0" i="0" kern="1200" baseline="0" dirty="0" smtClean="0">
                          <a:solidFill>
                            <a:schemeClr val="dk1"/>
                          </a:solidFill>
                          <a:latin typeface="Arial"/>
                          <a:ea typeface="+mn-ea"/>
                          <a:cs typeface="Arial"/>
                        </a:rPr>
                        <a:t>Yes</a:t>
                      </a:r>
                      <a:endParaRPr lang="en-US" sz="1100" b="0" i="0" baseline="0" dirty="0">
                        <a:latin typeface="Arial"/>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rtl="0"/>
                      <a:r>
                        <a:rPr lang="en-US" sz="1100" b="0" i="0" kern="1200" baseline="0" dirty="0" smtClean="0">
                          <a:solidFill>
                            <a:schemeClr val="dk1"/>
                          </a:solidFill>
                          <a:latin typeface="Arial"/>
                          <a:ea typeface="+mn-ea"/>
                          <a:cs typeface="Arial"/>
                        </a:rPr>
                        <a:t>No</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With the 3600 Series, the same scanner used in the warehouse can also be used in the freezer and other cold environments.</a:t>
                      </a:r>
                      <a:endParaRPr lang="en-US" sz="1100" b="0" i="0" kern="1200" baseline="0" dirty="0" smtClean="0">
                        <a:solidFill>
                          <a:schemeClr val="dk1"/>
                        </a:solidFill>
                        <a:latin typeface="Arial"/>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bl>
          </a:graphicData>
        </a:graphic>
      </p:graphicFrame>
      <p:sp>
        <p:nvSpPr>
          <p:cNvPr id="6" name="Title 1"/>
          <p:cNvSpPr txBox="1">
            <a:spLocks/>
          </p:cNvSpPr>
          <p:nvPr/>
        </p:nvSpPr>
        <p:spPr bwMode="auto">
          <a:xfrm>
            <a:off x="366983" y="861301"/>
            <a:ext cx="9523740" cy="50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MS PGothic" charset="-128"/>
                <a:cs typeface="MS PGothic" charset="-128"/>
                <a:sym typeface="Arial" charset="0"/>
              </a:defRPr>
            </a:lvl1pPr>
            <a:lvl2pPr marL="37931725" indent="-37474525" eaLnBrk="0" hangingPunct="0">
              <a:defRPr sz="2400">
                <a:solidFill>
                  <a:schemeClr val="tx1"/>
                </a:solidFill>
                <a:latin typeface="Arial" charset="0"/>
                <a:ea typeface="MS PGothic" charset="-128"/>
                <a:cs typeface="MS PGothic" charset="-128"/>
                <a:sym typeface="Arial" charset="0"/>
              </a:defRPr>
            </a:lvl2pPr>
            <a:lvl3pPr eaLnBrk="0" hangingPunct="0">
              <a:defRPr sz="2400">
                <a:solidFill>
                  <a:schemeClr val="tx1"/>
                </a:solidFill>
                <a:latin typeface="Arial" charset="0"/>
                <a:ea typeface="MS PGothic" charset="-128"/>
                <a:cs typeface="MS PGothic" charset="-128"/>
                <a:sym typeface="Arial" charset="0"/>
              </a:defRPr>
            </a:lvl3pPr>
            <a:lvl4pPr eaLnBrk="0" hangingPunct="0">
              <a:defRPr sz="2400">
                <a:solidFill>
                  <a:schemeClr val="tx1"/>
                </a:solidFill>
                <a:latin typeface="Arial" charset="0"/>
                <a:ea typeface="MS PGothic" charset="-128"/>
                <a:cs typeface="MS PGothic" charset="-128"/>
                <a:sym typeface="Arial" charset="0"/>
              </a:defRPr>
            </a:lvl4pPr>
            <a:lvl5pPr eaLnBrk="0" hangingPunct="0">
              <a:defRPr sz="2400">
                <a:solidFill>
                  <a:schemeClr val="tx1"/>
                </a:solidFill>
                <a:latin typeface="Arial" charset="0"/>
                <a:ea typeface="MS PGothic" charset="-128"/>
                <a:cs typeface="MS PGothic" charset="-128"/>
                <a:sym typeface="Arial" charset="0"/>
              </a:defRPr>
            </a:lvl5pPr>
            <a:lvl6pPr marL="4572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6pPr>
            <a:lvl7pPr marL="9144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7pPr>
            <a:lvl8pPr marL="13716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8pPr>
            <a:lvl9pPr marL="18288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9pPr>
          </a:lstStyle>
          <a:p>
            <a:pPr eaLnBrk="1" hangingPunct="1"/>
            <a:r>
              <a:rPr lang="en-US" altLang="en-US" sz="2799" b="1" dirty="0" smtClean="0">
                <a:ea typeface="ＭＳ Ｐゴシック" charset="-128"/>
              </a:rPr>
              <a:t>Upgrade Opportunity: DS36x8-HD</a:t>
            </a:r>
            <a:endParaRPr lang="en-US" altLang="en-US" sz="2199" b="1" dirty="0">
              <a:ea typeface="ＭＳ Ｐゴシック" charset="-128"/>
            </a:endParaRPr>
          </a:p>
        </p:txBody>
      </p:sp>
      <p:sp>
        <p:nvSpPr>
          <p:cNvPr id="7" name="TextBox 6"/>
          <p:cNvSpPr txBox="1"/>
          <p:nvPr/>
        </p:nvSpPr>
        <p:spPr>
          <a:xfrm>
            <a:off x="482474" y="1384104"/>
            <a:ext cx="10224108" cy="184666"/>
          </a:xfrm>
          <a:prstGeom prst="rect">
            <a:avLst/>
          </a:prstGeom>
          <a:noFill/>
        </p:spPr>
        <p:txBody>
          <a:bodyPr wrap="square" lIns="0" tIns="0" rIns="0" bIns="0" rtlCol="0">
            <a:spAutoFit/>
          </a:bodyPr>
          <a:lstStyle/>
          <a:p>
            <a:r>
              <a:rPr lang="en-US" sz="1200" dirty="0">
                <a:latin typeface="Arial"/>
                <a:cs typeface="Arial"/>
              </a:rPr>
              <a:t>The following chart highlights </a:t>
            </a:r>
            <a:r>
              <a:rPr lang="en-US" sz="1200" dirty="0" smtClean="0">
                <a:latin typeface="Arial"/>
                <a:cs typeface="Arial"/>
              </a:rPr>
              <a:t>why your customer should upgrade from the Zebra DS3508-HD or DS3578-HD to the DS3608-HD/DS3678-HD.</a:t>
            </a:r>
            <a:endParaRPr lang="en-US" sz="1200" dirty="0">
              <a:latin typeface="Arial"/>
              <a:cs typeface="Arial"/>
            </a:endParaRPr>
          </a:p>
        </p:txBody>
      </p:sp>
      <p:sp>
        <p:nvSpPr>
          <p:cNvPr id="8" name="Slide Number Placeholder 4"/>
          <p:cNvSpPr txBox="1">
            <a:spLocks/>
          </p:cNvSpPr>
          <p:nvPr/>
        </p:nvSpPr>
        <p:spPr bwMode="auto">
          <a:xfrm>
            <a:off x="11832825" y="6485730"/>
            <a:ext cx="352241"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BFBFBF"/>
                </a:solidFill>
                <a:ea typeface="Avenir Roman" charset="0"/>
                <a:cs typeface="Avenir Roman" charset="0"/>
              </a:rPr>
              <a:pPr algn="ctr" eaLnBrk="1" hangingPunct="1"/>
              <a:t>56</a:t>
            </a:fld>
            <a:endParaRPr lang="en-US" altLang="en-US" sz="800" dirty="0">
              <a:solidFill>
                <a:srgbClr val="BFBFBF"/>
              </a:solidFill>
              <a:ea typeface="Avenir Roman" charset="0"/>
              <a:cs typeface="Avenir Roman" charset="0"/>
            </a:endParaRPr>
          </a:p>
        </p:txBody>
      </p:sp>
    </p:spTree>
    <p:extLst>
      <p:ext uri="{BB962C8B-B14F-4D97-AF65-F5344CB8AC3E}">
        <p14:creationId xmlns:p14="http://schemas.microsoft.com/office/powerpoint/2010/main" val="11598353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p:cNvGraphicFramePr>
            <a:graphicFrameLocks/>
          </p:cNvGraphicFramePr>
          <p:nvPr>
            <p:extLst>
              <p:ext uri="{D42A27DB-BD31-4B8C-83A1-F6EECF244321}">
                <p14:modId xmlns:p14="http://schemas.microsoft.com/office/powerpoint/2010/main" val="812097591"/>
              </p:ext>
            </p:extLst>
          </p:nvPr>
        </p:nvGraphicFramePr>
        <p:xfrm>
          <a:off x="481253" y="1736437"/>
          <a:ext cx="11014039" cy="4308940"/>
        </p:xfrm>
        <a:graphic>
          <a:graphicData uri="http://schemas.openxmlformats.org/drawingml/2006/table">
            <a:tbl>
              <a:tblPr firstRow="1" bandRow="1">
                <a:tableStyleId>{F5AB1C69-6EDB-4FF4-983F-18BD219EF322}</a:tableStyleId>
              </a:tblPr>
              <a:tblGrid>
                <a:gridCol w="1270891"/>
                <a:gridCol w="2425068"/>
                <a:gridCol w="2489806"/>
                <a:gridCol w="4828274"/>
              </a:tblGrid>
              <a:tr h="340099">
                <a:tc>
                  <a:txBody>
                    <a:bodyPr/>
                    <a:lstStyle/>
                    <a:p>
                      <a:pPr marL="0" marR="0" algn="ctr">
                        <a:spcBef>
                          <a:spcPts val="0"/>
                        </a:spcBef>
                        <a:spcAft>
                          <a:spcPts val="0"/>
                        </a:spcAft>
                      </a:pPr>
                      <a:endParaRPr lang="en-US" sz="1100" cap="none" dirty="0">
                        <a:solidFill>
                          <a:schemeClr val="bg1"/>
                        </a:solidFill>
                        <a:effectLst/>
                        <a:latin typeface="Arial" charset="0"/>
                        <a:ea typeface="Arial" charset="0"/>
                        <a:cs typeface="Arial" charset="0"/>
                      </a:endParaRPr>
                    </a:p>
                  </a:txBody>
                  <a:tcPr marL="182832" marR="182832" marT="18283" marB="18283"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b="1" cap="none" dirty="0" smtClean="0">
                          <a:solidFill>
                            <a:schemeClr val="tx1"/>
                          </a:solidFill>
                          <a:effectLst/>
                          <a:latin typeface="Arial" charset="0"/>
                          <a:ea typeface="Arial" charset="0"/>
                          <a:cs typeface="Arial" charset="0"/>
                        </a:rPr>
                        <a:t>DS3608-HD/DS3678-HD</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indent="0" algn="ctr">
                        <a:spcBef>
                          <a:spcPts val="0"/>
                        </a:spcBef>
                        <a:spcAft>
                          <a:spcPts val="0"/>
                        </a:spcAft>
                        <a:tabLst>
                          <a:tab pos="2743200" algn="ctr"/>
                          <a:tab pos="5486400" algn="r"/>
                          <a:tab pos="457200" algn="l"/>
                        </a:tabLst>
                      </a:pPr>
                      <a:r>
                        <a:rPr lang="fr-FR" sz="1200" b="1" cap="none" dirty="0" smtClean="0">
                          <a:solidFill>
                            <a:schemeClr val="tx1"/>
                          </a:solidFill>
                          <a:effectLst/>
                          <a:latin typeface="Arial" charset="0"/>
                          <a:ea typeface="Arial" charset="0"/>
                          <a:cs typeface="Arial" charset="0"/>
                        </a:rPr>
                        <a:t>DS3508-HD/DS3578-HD</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algn="ctr">
                        <a:spcBef>
                          <a:spcPts val="0"/>
                        </a:spcBef>
                        <a:spcAft>
                          <a:spcPts val="0"/>
                        </a:spcAft>
                      </a:pPr>
                      <a:r>
                        <a:rPr lang="en-US" sz="1200" b="1" cap="none" dirty="0" smtClean="0">
                          <a:solidFill>
                            <a:schemeClr val="tx1"/>
                          </a:solidFill>
                          <a:effectLst/>
                          <a:latin typeface="Arial" charset="0"/>
                          <a:ea typeface="Arial" charset="0"/>
                          <a:cs typeface="Arial" charset="0"/>
                        </a:rPr>
                        <a:t>Why Your Customer Cares</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r>
              <a:tr h="220812">
                <a:tc gridSpan="4">
                  <a:txBody>
                    <a:bodyPr/>
                    <a:lstStyle/>
                    <a:p>
                      <a:pPr marL="0" marR="0" algn="l">
                        <a:spcBef>
                          <a:spcPts val="0"/>
                        </a:spcBef>
                        <a:spcAft>
                          <a:spcPts val="0"/>
                        </a:spcAft>
                      </a:pPr>
                      <a:r>
                        <a:rPr lang="en-US" sz="1100" b="1" cap="all" dirty="0" smtClean="0">
                          <a:solidFill>
                            <a:schemeClr val="bg1"/>
                          </a:solidFill>
                          <a:effectLst/>
                          <a:latin typeface="Arial" charset="0"/>
                          <a:ea typeface="Arial" charset="0"/>
                          <a:cs typeface="Arial" charset="0"/>
                        </a:rPr>
                        <a:t>DATA CAPTURE FEATURES</a:t>
                      </a:r>
                      <a:endParaRPr lang="en-US" sz="1100" cap="none" dirty="0">
                        <a:solidFill>
                          <a:schemeClr val="bg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538449">
                <a:tc>
                  <a:txBody>
                    <a:bodyPr/>
                    <a:lstStyle/>
                    <a:p>
                      <a:pPr marL="0" marR="0" algn="l">
                        <a:spcBef>
                          <a:spcPts val="0"/>
                        </a:spcBef>
                        <a:spcAft>
                          <a:spcPts val="0"/>
                        </a:spcAft>
                      </a:pPr>
                      <a:r>
                        <a:rPr lang="en-US" sz="1100" b="1" i="0" u="none" strike="noStrike" kern="1200" baseline="0" dirty="0" smtClean="0">
                          <a:solidFill>
                            <a:schemeClr val="dk1"/>
                          </a:solidFill>
                          <a:latin typeface="+mn-lt"/>
                          <a:ea typeface="+mn-ea"/>
                          <a:cs typeface="+mn-cs"/>
                        </a:rPr>
                        <a:t>Scan Engine</a:t>
                      </a:r>
                      <a:endParaRPr lang="en-US" sz="1100" b="1" cap="none" dirty="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SE4750</a:t>
                      </a:r>
                      <a:endParaRPr lang="en-US" sz="1100" b="0" i="0" cap="none" baseline="0" dirty="0">
                        <a:solidFill>
                          <a:srgbClr val="000000"/>
                        </a:solidFill>
                        <a:effectLst/>
                        <a:latin typeface="+mn-lt"/>
                        <a:ea typeface="Arial" charset="0"/>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i="0" u="none" strike="noStrike" kern="1200" baseline="0" dirty="0" smtClean="0">
                          <a:solidFill>
                            <a:schemeClr val="dk1"/>
                          </a:solidFill>
                          <a:latin typeface="+mn-lt"/>
                          <a:ea typeface="+mn-ea"/>
                          <a:cs typeface="+mn-cs"/>
                        </a:rPr>
                        <a:t>SE4500</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Custom focus to achieve barcode reading down to 3 mil with little to no</a:t>
                      </a:r>
                    </a:p>
                    <a:p>
                      <a:r>
                        <a:rPr lang="en-US" sz="1100" b="0" i="0" u="none" strike="noStrike" kern="1200" baseline="0" dirty="0" smtClean="0">
                          <a:solidFill>
                            <a:schemeClr val="dk1"/>
                          </a:solidFill>
                          <a:latin typeface="+mn-lt"/>
                          <a:ea typeface="+mn-ea"/>
                          <a:cs typeface="+mn-cs"/>
                        </a:rPr>
                        <a:t>sacrifice on reading lower density codes.</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5903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i="0" u="none" strike="noStrike" kern="1200" baseline="0" dirty="0" smtClean="0">
                          <a:solidFill>
                            <a:schemeClr val="dk1"/>
                          </a:solidFill>
                          <a:latin typeface="+mn-lt"/>
                          <a:ea typeface="+mn-ea"/>
                          <a:cs typeface="+mn-cs"/>
                        </a:rPr>
                        <a:t>Simultaneous Multi-code Capture</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smtClean="0">
                          <a:solidFill>
                            <a:schemeClr val="dk1"/>
                          </a:solidFill>
                          <a:latin typeface="+mn-lt"/>
                          <a:ea typeface="+mn-ea"/>
                          <a:cs typeface="+mn-cs"/>
                        </a:rPr>
                        <a:t>Yes</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743200" algn="ctr"/>
                          <a:tab pos="5486400" algn="r"/>
                          <a:tab pos="457200" algn="l"/>
                        </a:tabLst>
                        <a:defRPr/>
                      </a:pPr>
                      <a:r>
                        <a:rPr lang="en-US" sz="1100" b="0" i="0" kern="1200" baseline="0" dirty="0" smtClean="0">
                          <a:solidFill>
                            <a:schemeClr val="dk1"/>
                          </a:solidFill>
                          <a:latin typeface="+mn-lt"/>
                          <a:ea typeface="+mn-ea"/>
                          <a:cs typeface="Arial"/>
                        </a:rPr>
                        <a:t>No</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err="1" smtClean="0">
                          <a:solidFill>
                            <a:schemeClr val="dk1"/>
                          </a:solidFill>
                          <a:latin typeface="+mn-lt"/>
                          <a:ea typeface="+mn-ea"/>
                          <a:cs typeface="+mn-cs"/>
                        </a:rPr>
                        <a:t>Multicode</a:t>
                      </a:r>
                      <a:r>
                        <a:rPr lang="en-US" sz="1100" b="0" i="0" u="none" strike="noStrike" kern="1200" baseline="0" dirty="0" smtClean="0">
                          <a:solidFill>
                            <a:schemeClr val="dk1"/>
                          </a:solidFill>
                          <a:latin typeface="+mn-lt"/>
                          <a:ea typeface="+mn-ea"/>
                          <a:cs typeface="+mn-cs"/>
                        </a:rPr>
                        <a:t> 2.0: Best support for labels with multiple barcodes.</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243069">
                <a:tc gridSpan="4">
                  <a:txBody>
                    <a:bodyPr/>
                    <a:lstStyle/>
                    <a:p>
                      <a:pPr marL="0" marR="0" algn="l">
                        <a:spcBef>
                          <a:spcPts val="0"/>
                        </a:spcBef>
                        <a:spcAft>
                          <a:spcPts val="0"/>
                        </a:spcAft>
                      </a:pPr>
                      <a:r>
                        <a:rPr lang="en-US" sz="1100" b="1" cap="all" dirty="0" smtClean="0">
                          <a:solidFill>
                            <a:schemeClr val="bg1"/>
                          </a:solidFill>
                          <a:effectLst/>
                          <a:latin typeface="Arial" charset="0"/>
                          <a:ea typeface="Arial" charset="0"/>
                          <a:cs typeface="Arial" charset="0"/>
                        </a:rPr>
                        <a:t>CORDLESS FEATURES</a:t>
                      </a:r>
                      <a:endParaRPr lang="en-US" sz="1100" cap="none" dirty="0">
                        <a:solidFill>
                          <a:schemeClr val="bg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pPr algn="ctr" rtl="0"/>
                      <a:endParaRPr lang="en-US" sz="10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hMerge="1">
                  <a:txBody>
                    <a:bodyPr/>
                    <a:lstStyle/>
                    <a:p>
                      <a:pPr algn="ctr" rtl="0"/>
                      <a:endParaRPr lang="en-US" sz="10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hMerge="1">
                  <a:txBody>
                    <a:bodyPr/>
                    <a:lstStyle/>
                    <a:p>
                      <a:endParaRPr lang="en-US" sz="10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586822">
                <a:tc>
                  <a:txBody>
                    <a:bodyPr/>
                    <a:lstStyle/>
                    <a:p>
                      <a:r>
                        <a:rPr lang="en-US" sz="1100" b="1" i="0" u="none" strike="noStrike" kern="1200" baseline="0" dirty="0" smtClean="0">
                          <a:solidFill>
                            <a:schemeClr val="dk1"/>
                          </a:solidFill>
                          <a:latin typeface="+mn-lt"/>
                          <a:ea typeface="+mn-ea"/>
                          <a:cs typeface="+mn-cs"/>
                        </a:rPr>
                        <a:t>Bluetooth</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4.0</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i="0" u="none" strike="noStrike" kern="1200" baseline="0" dirty="0" smtClean="0">
                          <a:solidFill>
                            <a:schemeClr val="dk1"/>
                          </a:solidFill>
                          <a:latin typeface="+mn-lt"/>
                          <a:ea typeface="+mn-ea"/>
                          <a:cs typeface="+mn-cs"/>
                        </a:rPr>
                        <a:t>2.1</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The DS3678-HD is the only device in its class to support Bluetooth 4.0 (Low Energy) for lightning fast communication and maximum energy efficiency.</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483952">
                <a:tc>
                  <a:txBody>
                    <a:bodyPr/>
                    <a:lstStyle/>
                    <a:p>
                      <a:r>
                        <a:rPr lang="en-US" sz="1100" b="1" i="0" u="none" strike="noStrike" kern="1200" baseline="0" dirty="0" smtClean="0">
                          <a:solidFill>
                            <a:schemeClr val="dk1"/>
                          </a:solidFill>
                          <a:latin typeface="+mn-lt"/>
                          <a:ea typeface="+mn-ea"/>
                          <a:cs typeface="+mn-cs"/>
                        </a:rPr>
                        <a:t>Wi-Fi Friendly</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a:r>
                        <a:rPr lang="en-US" sz="1100" b="0" i="0" kern="1200" baseline="0" dirty="0" smtClean="0">
                          <a:solidFill>
                            <a:schemeClr val="dk1"/>
                          </a:solidFill>
                          <a:latin typeface="Arial"/>
                          <a:ea typeface="+mn-ea"/>
                          <a:cs typeface="Arial"/>
                        </a:rPr>
                        <a:t>Yes</a:t>
                      </a:r>
                      <a:endParaRPr lang="en-US" sz="1100" b="0" i="0" baseline="0" dirty="0">
                        <a:latin typeface="Arial"/>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rtl="0"/>
                      <a:r>
                        <a:rPr lang="en-US" sz="1100" b="0" i="0" kern="1200" baseline="0" dirty="0" smtClean="0">
                          <a:solidFill>
                            <a:schemeClr val="dk1"/>
                          </a:solidFill>
                          <a:latin typeface="Arial"/>
                          <a:ea typeface="+mn-ea"/>
                          <a:cs typeface="Arial"/>
                        </a:rPr>
                        <a:t>No</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Eliminates the wireless interference that Bluetooth devices can create in a Wi-Fi environment.</a:t>
                      </a:r>
                      <a:endParaRPr lang="en-US" sz="1100" b="0" i="0" kern="1200" baseline="0" dirty="0" smtClean="0">
                        <a:solidFill>
                          <a:schemeClr val="dk1"/>
                        </a:solidFill>
                        <a:latin typeface="Arial"/>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498601">
                <a:tc>
                  <a:txBody>
                    <a:bodyPr/>
                    <a:lstStyle/>
                    <a:p>
                      <a:r>
                        <a:rPr lang="en-US" sz="1100" b="1" cap="none" dirty="0" smtClean="0">
                          <a:solidFill>
                            <a:schemeClr val="tx1"/>
                          </a:solidFill>
                          <a:effectLst/>
                          <a:latin typeface="Arial" charset="0"/>
                          <a:ea typeface="Arial" charset="0"/>
                          <a:cs typeface="Arial" charset="0"/>
                        </a:rPr>
                        <a:t>Battery Charge Gauge</a:t>
                      </a: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a:r>
                        <a:rPr lang="en-US" sz="1100" b="0" i="0" baseline="0" dirty="0" smtClean="0">
                          <a:latin typeface="+mn-lt"/>
                          <a:cs typeface="Arial"/>
                        </a:rPr>
                        <a:t>Yes</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a:r>
                        <a:rPr lang="en-US" sz="1100" b="0" i="0" kern="1200" baseline="0" dirty="0" smtClean="0">
                          <a:solidFill>
                            <a:schemeClr val="dk1"/>
                          </a:solidFill>
                          <a:latin typeface="+mn-lt"/>
                          <a:ea typeface="+mn-ea"/>
                          <a:cs typeface="Arial"/>
                        </a:rPr>
                        <a:t>No</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First-in-its-class battery ‘charge gauge’ makes it easy for users to monitor remaining power.</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05149">
                <a:tc>
                  <a:txBody>
                    <a:bodyPr/>
                    <a:lstStyle/>
                    <a:p>
                      <a:r>
                        <a:rPr lang="en-US" sz="1100" b="1" cap="none" dirty="0" err="1" smtClean="0">
                          <a:solidFill>
                            <a:schemeClr val="tx1"/>
                          </a:solidFill>
                          <a:effectLst/>
                          <a:latin typeface="Arial" charset="0"/>
                          <a:ea typeface="Arial" charset="0"/>
                          <a:cs typeface="Arial" charset="0"/>
                        </a:rPr>
                        <a:t>PowerPrecision</a:t>
                      </a:r>
                      <a:r>
                        <a:rPr lang="en-US" sz="1100" b="1" cap="none" dirty="0" smtClean="0">
                          <a:solidFill>
                            <a:schemeClr val="tx1"/>
                          </a:solidFill>
                          <a:effectLst/>
                          <a:latin typeface="Arial" charset="0"/>
                          <a:ea typeface="Arial" charset="0"/>
                          <a:cs typeface="Arial" charset="0"/>
                        </a:rPr>
                        <a:t>+</a:t>
                      </a:r>
                      <a:r>
                        <a:rPr lang="en-US" sz="1100" b="1" cap="none" baseline="0" dirty="0" smtClean="0">
                          <a:solidFill>
                            <a:schemeClr val="tx1"/>
                          </a:solidFill>
                          <a:effectLst/>
                          <a:latin typeface="Arial" charset="0"/>
                          <a:ea typeface="Arial" charset="0"/>
                          <a:cs typeface="Arial" charset="0"/>
                        </a:rPr>
                        <a:t> Battery</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a:r>
                        <a:rPr lang="tr-TR" sz="1100" b="0" i="0" u="none" strike="noStrike" kern="1200" baseline="0" dirty="0" err="1" smtClean="0">
                          <a:solidFill>
                            <a:schemeClr val="dk1"/>
                          </a:solidFill>
                          <a:latin typeface="+mn-lt"/>
                          <a:ea typeface="+mn-ea"/>
                          <a:cs typeface="+mn-cs"/>
                        </a:rPr>
                        <a:t>Yes</a:t>
                      </a:r>
                      <a:r>
                        <a:rPr lang="tr-TR" sz="1100" b="0" i="0" u="none" strike="noStrike" kern="1200" baseline="0" dirty="0" smtClean="0">
                          <a:solidFill>
                            <a:schemeClr val="dk1"/>
                          </a:solidFill>
                          <a:latin typeface="+mn-lt"/>
                          <a:ea typeface="+mn-ea"/>
                          <a:cs typeface="+mn-cs"/>
                        </a:rPr>
                        <a:t>: 3100 </a:t>
                      </a:r>
                      <a:r>
                        <a:rPr lang="tr-TR" sz="1100" b="0" i="0" u="none" strike="noStrike" kern="1200" baseline="0" dirty="0" err="1" smtClean="0">
                          <a:solidFill>
                            <a:schemeClr val="dk1"/>
                          </a:solidFill>
                          <a:latin typeface="+mn-lt"/>
                          <a:ea typeface="+mn-ea"/>
                          <a:cs typeface="+mn-cs"/>
                        </a:rPr>
                        <a:t>mAh</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rtl="0"/>
                      <a:r>
                        <a:rPr lang="en-US" sz="1100" b="0" i="0" u="none" strike="noStrike" kern="1200" baseline="0" dirty="0" smtClean="0">
                          <a:solidFill>
                            <a:schemeClr val="dk1"/>
                          </a:solidFill>
                          <a:latin typeface="+mn-lt"/>
                          <a:ea typeface="+mn-ea"/>
                          <a:cs typeface="+mn-cs"/>
                        </a:rPr>
                        <a:t>No: 2200 </a:t>
                      </a:r>
                      <a:r>
                        <a:rPr lang="en-US" sz="1100" b="0" i="0" u="none" strike="noStrike" kern="1200" baseline="0" dirty="0" err="1" smtClean="0">
                          <a:solidFill>
                            <a:schemeClr val="dk1"/>
                          </a:solidFill>
                          <a:latin typeface="+mn-lt"/>
                          <a:ea typeface="+mn-ea"/>
                          <a:cs typeface="+mn-cs"/>
                        </a:rPr>
                        <a:t>mAh</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New 3100 </a:t>
                      </a:r>
                      <a:r>
                        <a:rPr lang="en-US" sz="1100" b="0" i="0" u="none" strike="noStrike" kern="1200" baseline="0" dirty="0" err="1" smtClean="0">
                          <a:solidFill>
                            <a:schemeClr val="dk1"/>
                          </a:solidFill>
                          <a:latin typeface="+mn-lt"/>
                          <a:ea typeface="+mn-ea"/>
                          <a:cs typeface="+mn-cs"/>
                        </a:rPr>
                        <a:t>mAh</a:t>
                      </a:r>
                      <a:r>
                        <a:rPr lang="en-US" sz="1100" b="0" i="0" u="none" strike="noStrike" kern="1200" baseline="0" dirty="0" smtClean="0">
                          <a:solidFill>
                            <a:schemeClr val="dk1"/>
                          </a:solidFill>
                          <a:latin typeface="+mn-lt"/>
                          <a:ea typeface="+mn-ea"/>
                          <a:cs typeface="+mn-cs"/>
                        </a:rPr>
                        <a:t> battery offers more capacity to last a full shift and longer. </a:t>
                      </a:r>
                      <a:r>
                        <a:rPr lang="en-US" sz="1100" b="0" i="0" u="none" strike="noStrike" kern="1200" baseline="0" dirty="0" err="1" smtClean="0">
                          <a:solidFill>
                            <a:schemeClr val="dk1"/>
                          </a:solidFill>
                          <a:latin typeface="+mn-lt"/>
                          <a:ea typeface="+mn-ea"/>
                          <a:cs typeface="+mn-cs"/>
                        </a:rPr>
                        <a:t>PowerPrecision</a:t>
                      </a:r>
                      <a:r>
                        <a:rPr lang="en-US" sz="1100" b="0" i="0" u="none" strike="noStrike" kern="1200" baseline="0" dirty="0" smtClean="0">
                          <a:solidFill>
                            <a:schemeClr val="dk1"/>
                          </a:solidFill>
                          <a:latin typeface="+mn-lt"/>
                          <a:ea typeface="+mn-ea"/>
                          <a:cs typeface="+mn-cs"/>
                        </a:rPr>
                        <a:t>+ offers a wealth of battery health-related data, including charge cycles consumed, current battery status and a State of Health meter.</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bl>
          </a:graphicData>
        </a:graphic>
      </p:graphicFrame>
      <p:sp>
        <p:nvSpPr>
          <p:cNvPr id="6" name="Title 1"/>
          <p:cNvSpPr txBox="1">
            <a:spLocks/>
          </p:cNvSpPr>
          <p:nvPr/>
        </p:nvSpPr>
        <p:spPr bwMode="auto">
          <a:xfrm>
            <a:off x="366983" y="861301"/>
            <a:ext cx="9523740" cy="50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MS PGothic" charset="-128"/>
                <a:cs typeface="MS PGothic" charset="-128"/>
                <a:sym typeface="Arial" charset="0"/>
              </a:defRPr>
            </a:lvl1pPr>
            <a:lvl2pPr marL="37931725" indent="-37474525" eaLnBrk="0" hangingPunct="0">
              <a:defRPr sz="2400">
                <a:solidFill>
                  <a:schemeClr val="tx1"/>
                </a:solidFill>
                <a:latin typeface="Arial" charset="0"/>
                <a:ea typeface="MS PGothic" charset="-128"/>
                <a:cs typeface="MS PGothic" charset="-128"/>
                <a:sym typeface="Arial" charset="0"/>
              </a:defRPr>
            </a:lvl2pPr>
            <a:lvl3pPr eaLnBrk="0" hangingPunct="0">
              <a:defRPr sz="2400">
                <a:solidFill>
                  <a:schemeClr val="tx1"/>
                </a:solidFill>
                <a:latin typeface="Arial" charset="0"/>
                <a:ea typeface="MS PGothic" charset="-128"/>
                <a:cs typeface="MS PGothic" charset="-128"/>
                <a:sym typeface="Arial" charset="0"/>
              </a:defRPr>
            </a:lvl3pPr>
            <a:lvl4pPr eaLnBrk="0" hangingPunct="0">
              <a:defRPr sz="2400">
                <a:solidFill>
                  <a:schemeClr val="tx1"/>
                </a:solidFill>
                <a:latin typeface="Arial" charset="0"/>
                <a:ea typeface="MS PGothic" charset="-128"/>
                <a:cs typeface="MS PGothic" charset="-128"/>
                <a:sym typeface="Arial" charset="0"/>
              </a:defRPr>
            </a:lvl4pPr>
            <a:lvl5pPr eaLnBrk="0" hangingPunct="0">
              <a:defRPr sz="2400">
                <a:solidFill>
                  <a:schemeClr val="tx1"/>
                </a:solidFill>
                <a:latin typeface="Arial" charset="0"/>
                <a:ea typeface="MS PGothic" charset="-128"/>
                <a:cs typeface="MS PGothic" charset="-128"/>
                <a:sym typeface="Arial" charset="0"/>
              </a:defRPr>
            </a:lvl5pPr>
            <a:lvl6pPr marL="4572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6pPr>
            <a:lvl7pPr marL="9144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7pPr>
            <a:lvl8pPr marL="13716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8pPr>
            <a:lvl9pPr marL="18288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9pPr>
          </a:lstStyle>
          <a:p>
            <a:pPr eaLnBrk="1" hangingPunct="1"/>
            <a:r>
              <a:rPr lang="en-US" altLang="en-US" sz="2799" b="1" dirty="0" smtClean="0">
                <a:ea typeface="ＭＳ Ｐゴシック" charset="-128"/>
              </a:rPr>
              <a:t>Upgrade Opportunity: DS36x8-HD (continued)</a:t>
            </a:r>
            <a:endParaRPr lang="en-US" altLang="en-US" sz="2199" b="1" dirty="0">
              <a:ea typeface="ＭＳ Ｐゴシック" charset="-128"/>
            </a:endParaRPr>
          </a:p>
        </p:txBody>
      </p:sp>
      <p:sp>
        <p:nvSpPr>
          <p:cNvPr id="7" name="TextBox 6"/>
          <p:cNvSpPr txBox="1"/>
          <p:nvPr/>
        </p:nvSpPr>
        <p:spPr>
          <a:xfrm>
            <a:off x="482474" y="1384104"/>
            <a:ext cx="8379817" cy="184618"/>
          </a:xfrm>
          <a:prstGeom prst="rect">
            <a:avLst/>
          </a:prstGeom>
          <a:noFill/>
        </p:spPr>
        <p:txBody>
          <a:bodyPr wrap="square" lIns="0" tIns="0" rIns="0" bIns="0" rtlCol="0">
            <a:spAutoFit/>
          </a:bodyPr>
          <a:lstStyle/>
          <a:p>
            <a:r>
              <a:rPr lang="en-US" sz="1200" dirty="0">
                <a:latin typeface="Arial"/>
                <a:cs typeface="Arial"/>
              </a:rPr>
              <a:t>The following chart highlights </a:t>
            </a:r>
            <a:r>
              <a:rPr lang="en-US" sz="1200" dirty="0" smtClean="0">
                <a:latin typeface="Arial"/>
                <a:cs typeface="Arial"/>
              </a:rPr>
              <a:t>why your customer should upgrade from the Zebra DS3508-SR or DS3578-SR.</a:t>
            </a:r>
            <a:endParaRPr lang="en-US" sz="1200" dirty="0">
              <a:latin typeface="Arial"/>
              <a:cs typeface="Arial"/>
            </a:endParaRPr>
          </a:p>
        </p:txBody>
      </p:sp>
      <p:sp>
        <p:nvSpPr>
          <p:cNvPr id="8" name="Slide Number Placeholder 4"/>
          <p:cNvSpPr txBox="1">
            <a:spLocks/>
          </p:cNvSpPr>
          <p:nvPr/>
        </p:nvSpPr>
        <p:spPr bwMode="auto">
          <a:xfrm>
            <a:off x="11832825" y="6485730"/>
            <a:ext cx="352241"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BFBFBF"/>
                </a:solidFill>
                <a:ea typeface="Avenir Roman" charset="0"/>
                <a:cs typeface="Avenir Roman" charset="0"/>
              </a:rPr>
              <a:pPr algn="ctr" eaLnBrk="1" hangingPunct="1"/>
              <a:t>57</a:t>
            </a:fld>
            <a:endParaRPr lang="en-US" altLang="en-US" sz="800" dirty="0">
              <a:solidFill>
                <a:srgbClr val="BFBFBF"/>
              </a:solidFill>
              <a:ea typeface="Avenir Roman" charset="0"/>
              <a:cs typeface="Avenir Roman" charset="0"/>
            </a:endParaRPr>
          </a:p>
        </p:txBody>
      </p:sp>
    </p:spTree>
    <p:extLst>
      <p:ext uri="{BB962C8B-B14F-4D97-AF65-F5344CB8AC3E}">
        <p14:creationId xmlns:p14="http://schemas.microsoft.com/office/powerpoint/2010/main" val="1569624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p:cNvGraphicFramePr>
            <a:graphicFrameLocks/>
          </p:cNvGraphicFramePr>
          <p:nvPr>
            <p:extLst>
              <p:ext uri="{D42A27DB-BD31-4B8C-83A1-F6EECF244321}">
                <p14:modId xmlns:p14="http://schemas.microsoft.com/office/powerpoint/2010/main" val="286630035"/>
              </p:ext>
            </p:extLst>
          </p:nvPr>
        </p:nvGraphicFramePr>
        <p:xfrm>
          <a:off x="481253" y="1736437"/>
          <a:ext cx="11014039" cy="4575861"/>
        </p:xfrm>
        <a:graphic>
          <a:graphicData uri="http://schemas.openxmlformats.org/drawingml/2006/table">
            <a:tbl>
              <a:tblPr firstRow="1" bandRow="1">
                <a:tableStyleId>{F5AB1C69-6EDB-4FF4-983F-18BD219EF322}</a:tableStyleId>
              </a:tblPr>
              <a:tblGrid>
                <a:gridCol w="1270891"/>
                <a:gridCol w="2425068"/>
                <a:gridCol w="2489806"/>
                <a:gridCol w="4828274"/>
              </a:tblGrid>
              <a:tr h="340099">
                <a:tc>
                  <a:txBody>
                    <a:bodyPr/>
                    <a:lstStyle/>
                    <a:p>
                      <a:pPr marL="0" marR="0" algn="ctr">
                        <a:spcBef>
                          <a:spcPts val="0"/>
                        </a:spcBef>
                        <a:spcAft>
                          <a:spcPts val="0"/>
                        </a:spcAft>
                      </a:pPr>
                      <a:endParaRPr lang="en-US" sz="1100" cap="none" dirty="0">
                        <a:solidFill>
                          <a:schemeClr val="bg1"/>
                        </a:solidFill>
                        <a:effectLst/>
                        <a:latin typeface="Arial" charset="0"/>
                        <a:ea typeface="Arial" charset="0"/>
                        <a:cs typeface="Arial" charset="0"/>
                      </a:endParaRPr>
                    </a:p>
                  </a:txBody>
                  <a:tcPr marL="182832" marR="182832" marT="18283" marB="18283"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b="1" cap="none" dirty="0" smtClean="0">
                          <a:solidFill>
                            <a:schemeClr val="tx1"/>
                          </a:solidFill>
                          <a:effectLst/>
                          <a:latin typeface="Arial" charset="0"/>
                          <a:ea typeface="Arial" charset="0"/>
                          <a:cs typeface="Arial" charset="0"/>
                        </a:rPr>
                        <a:t>DS3608-HD/DS3678-HD</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indent="0" algn="ctr">
                        <a:spcBef>
                          <a:spcPts val="0"/>
                        </a:spcBef>
                        <a:spcAft>
                          <a:spcPts val="0"/>
                        </a:spcAft>
                        <a:tabLst>
                          <a:tab pos="2743200" algn="ctr"/>
                          <a:tab pos="5486400" algn="r"/>
                          <a:tab pos="457200" algn="l"/>
                        </a:tabLst>
                      </a:pPr>
                      <a:r>
                        <a:rPr lang="fr-FR" sz="1200" b="1" cap="none" dirty="0" smtClean="0">
                          <a:solidFill>
                            <a:schemeClr val="tx1"/>
                          </a:solidFill>
                          <a:effectLst/>
                          <a:latin typeface="Arial" charset="0"/>
                          <a:ea typeface="Arial" charset="0"/>
                          <a:cs typeface="Arial" charset="0"/>
                        </a:rPr>
                        <a:t>DS3508-HD/DS3578-HD</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algn="ctr">
                        <a:spcBef>
                          <a:spcPts val="0"/>
                        </a:spcBef>
                        <a:spcAft>
                          <a:spcPts val="0"/>
                        </a:spcAft>
                      </a:pPr>
                      <a:r>
                        <a:rPr lang="en-US" sz="1200" b="1" cap="none" dirty="0" smtClean="0">
                          <a:solidFill>
                            <a:schemeClr val="tx1"/>
                          </a:solidFill>
                          <a:effectLst/>
                          <a:latin typeface="Arial" charset="0"/>
                          <a:ea typeface="Arial" charset="0"/>
                          <a:cs typeface="Arial" charset="0"/>
                        </a:rPr>
                        <a:t>Why Your Customer Cares</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r>
              <a:tr h="220812">
                <a:tc gridSpan="4">
                  <a:txBody>
                    <a:bodyPr/>
                    <a:lstStyle/>
                    <a:p>
                      <a:pPr marL="0" marR="0" algn="l">
                        <a:spcBef>
                          <a:spcPts val="0"/>
                        </a:spcBef>
                        <a:spcAft>
                          <a:spcPts val="0"/>
                        </a:spcAft>
                      </a:pPr>
                      <a:r>
                        <a:rPr lang="en-US" sz="1100" b="1" cap="all" dirty="0" smtClean="0">
                          <a:solidFill>
                            <a:schemeClr val="bg1"/>
                          </a:solidFill>
                          <a:effectLst/>
                          <a:latin typeface="Arial" charset="0"/>
                          <a:ea typeface="Arial" charset="0"/>
                          <a:cs typeface="Arial" charset="0"/>
                        </a:rPr>
                        <a:t>Rugged design</a:t>
                      </a:r>
                      <a:endParaRPr lang="en-US" sz="1100" cap="none" dirty="0">
                        <a:solidFill>
                          <a:schemeClr val="bg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619472">
                <a:tc>
                  <a:txBody>
                    <a:bodyPr/>
                    <a:lstStyle/>
                    <a:p>
                      <a:pPr marL="0" marR="0" algn="l">
                        <a:spcBef>
                          <a:spcPts val="0"/>
                        </a:spcBef>
                        <a:spcAft>
                          <a:spcPts val="0"/>
                        </a:spcAft>
                      </a:pPr>
                      <a:r>
                        <a:rPr lang="en-US" sz="1100" b="1" i="0" u="none" strike="noStrike" kern="1200" baseline="0" dirty="0" smtClean="0">
                          <a:solidFill>
                            <a:schemeClr val="dk1"/>
                          </a:solidFill>
                          <a:latin typeface="+mn-lt"/>
                          <a:ea typeface="+mn-ea"/>
                          <a:cs typeface="+mn-cs"/>
                        </a:rPr>
                        <a:t>Drop Specification</a:t>
                      </a:r>
                      <a:endParaRPr lang="en-US" sz="1100" b="1" cap="none" dirty="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8.0 ft./2.4 m</a:t>
                      </a:r>
                    </a:p>
                    <a:p>
                      <a:pPr algn="ctr"/>
                      <a:r>
                        <a:rPr lang="en-US" sz="1100" b="0" i="0" u="none" strike="noStrike" kern="1200" baseline="0" dirty="0" smtClean="0">
                          <a:solidFill>
                            <a:schemeClr val="dk1"/>
                          </a:solidFill>
                          <a:latin typeface="+mn-lt"/>
                          <a:ea typeface="+mn-ea"/>
                          <a:cs typeface="+mn-cs"/>
                        </a:rPr>
                        <a:t>to concrete</a:t>
                      </a:r>
                      <a:endParaRPr lang="en-US" sz="1100" b="0" i="0" cap="none" baseline="0" dirty="0">
                        <a:solidFill>
                          <a:srgbClr val="000000"/>
                        </a:solidFill>
                        <a:effectLst/>
                        <a:latin typeface="+mn-lt"/>
                        <a:ea typeface="Arial" charset="0"/>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i="0" u="none" strike="noStrike" kern="1200" baseline="0" dirty="0" smtClean="0">
                          <a:solidFill>
                            <a:schemeClr val="dk1"/>
                          </a:solidFill>
                          <a:latin typeface="+mn-lt"/>
                          <a:ea typeface="+mn-ea"/>
                          <a:cs typeface="+mn-cs"/>
                        </a:rPr>
                        <a:t>6.5 ft./2.0 m</a:t>
                      </a:r>
                    </a:p>
                    <a:p>
                      <a:pPr algn="ctr"/>
                      <a:r>
                        <a:rPr lang="en-US" sz="1100" b="0" i="0" u="none" strike="noStrike" kern="1200" baseline="0" dirty="0" smtClean="0">
                          <a:solidFill>
                            <a:schemeClr val="dk1"/>
                          </a:solidFill>
                          <a:latin typeface="+mn-lt"/>
                          <a:ea typeface="+mn-ea"/>
                          <a:cs typeface="+mn-cs"/>
                        </a:rPr>
                        <a:t>to concrete</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More rugged: The 3600 Series’ 8 ft. drop spec sets a new industry standard; scan performance will not be compromised even after repeated 8 ft. drops to concrete.</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5903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i="0" u="none" strike="noStrike" kern="1200" baseline="0" dirty="0" smtClean="0">
                          <a:solidFill>
                            <a:schemeClr val="dk1"/>
                          </a:solidFill>
                          <a:latin typeface="+mn-lt"/>
                          <a:ea typeface="+mn-ea"/>
                          <a:cs typeface="+mn-cs"/>
                        </a:rPr>
                        <a:t>Tumble Specification</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5,000 tumbles from</a:t>
                      </a:r>
                    </a:p>
                    <a:p>
                      <a:pPr algn="ctr"/>
                      <a:r>
                        <a:rPr lang="en-US" sz="1100" b="0" i="0" u="none" strike="noStrike" kern="1200" baseline="0" dirty="0" smtClean="0">
                          <a:solidFill>
                            <a:schemeClr val="dk1"/>
                          </a:solidFill>
                          <a:latin typeface="+mn-lt"/>
                          <a:ea typeface="+mn-ea"/>
                          <a:cs typeface="+mn-cs"/>
                        </a:rPr>
                        <a:t>3.2 ft./1 m</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743200" algn="ctr"/>
                          <a:tab pos="5486400" algn="r"/>
                          <a:tab pos="457200" algn="l"/>
                        </a:tabLst>
                        <a:defRPr/>
                      </a:pPr>
                      <a:r>
                        <a:rPr lang="en-US" sz="1100" b="0" i="0" kern="1200" baseline="0" dirty="0" smtClean="0">
                          <a:solidFill>
                            <a:schemeClr val="dk1"/>
                          </a:solidFill>
                          <a:latin typeface="+mn-lt"/>
                          <a:ea typeface="+mn-ea"/>
                          <a:cs typeface="Arial"/>
                        </a:rPr>
                        <a:t>No</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Simulates the real-world tumbling that occurs with a drop. The ability to withstand 5,000 tumbles is a testament to the 3600 Series’ ultra-rugged durability.</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7176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i="0" u="none" strike="noStrike" kern="1200" baseline="0" dirty="0" smtClean="0">
                          <a:solidFill>
                            <a:schemeClr val="dk1"/>
                          </a:solidFill>
                          <a:latin typeface="+mn-lt"/>
                          <a:ea typeface="+mn-ea"/>
                          <a:cs typeface="+mn-cs"/>
                        </a:rPr>
                        <a:t>Sealing: Scanner</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smtClean="0">
                          <a:solidFill>
                            <a:schemeClr val="dk1"/>
                          </a:solidFill>
                          <a:latin typeface="+mn-lt"/>
                          <a:ea typeface="+mn-ea"/>
                          <a:cs typeface="+mn-cs"/>
                        </a:rPr>
                        <a:t>IP65 and IP67</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743200" algn="ctr"/>
                          <a:tab pos="5486400" algn="r"/>
                          <a:tab pos="457200" algn="l"/>
                        </a:tabLst>
                        <a:defRPr/>
                      </a:pPr>
                      <a:r>
                        <a:rPr lang="en-US" sz="1100" b="0" i="0" kern="1200" baseline="0" dirty="0" smtClean="0">
                          <a:solidFill>
                            <a:schemeClr val="dk1"/>
                          </a:solidFill>
                          <a:latin typeface="+mn-lt"/>
                          <a:ea typeface="+mn-ea"/>
                          <a:cs typeface="Arial"/>
                        </a:rPr>
                        <a:t>IP65</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Dusty and dirty conditions are ubiquitous in an industrial environment, and outdoor use in rainy or freezing conditions are common. The 3600 Series is the first line of scanners to offer both IP65 and IP67 sealing.</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6829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i="0" u="none" strike="noStrike" kern="1200" baseline="0" dirty="0" smtClean="0">
                          <a:solidFill>
                            <a:schemeClr val="dk1"/>
                          </a:solidFill>
                          <a:latin typeface="+mn-lt"/>
                          <a:ea typeface="+mn-ea"/>
                          <a:cs typeface="+mn-cs"/>
                        </a:rPr>
                        <a:t>Sealing: Base</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a:r>
                        <a:rPr lang="en-US" sz="1100" b="0" i="0" kern="1200" baseline="0" dirty="0" smtClean="0">
                          <a:solidFill>
                            <a:schemeClr val="dk1"/>
                          </a:solidFill>
                          <a:latin typeface="+mn-lt"/>
                          <a:ea typeface="+mn-ea"/>
                          <a:cs typeface="Arial"/>
                        </a:rPr>
                        <a:t>IP65</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rtl="0"/>
                      <a:r>
                        <a:rPr lang="en-US" sz="1100" b="0" i="0" kern="1200" baseline="0" dirty="0" smtClean="0">
                          <a:solidFill>
                            <a:schemeClr val="dk1"/>
                          </a:solidFill>
                          <a:latin typeface="+mn-lt"/>
                          <a:ea typeface="+mn-ea"/>
                          <a:cs typeface="Arial"/>
                        </a:rPr>
                        <a:t>No</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Cordless rugged scanners are only as good as the cradle they come with, and the 3600 Series features the industry’s only “go anywhere” rugged cradle with an IP65 rating.</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704126">
                <a:tc>
                  <a:txBody>
                    <a:bodyPr/>
                    <a:lstStyle/>
                    <a:p>
                      <a:r>
                        <a:rPr lang="en-US" sz="1100" b="1" i="0" u="none" strike="noStrike" kern="1200" baseline="0" dirty="0" smtClean="0">
                          <a:solidFill>
                            <a:schemeClr val="dk1"/>
                          </a:solidFill>
                          <a:latin typeface="+mn-lt"/>
                          <a:ea typeface="+mn-ea"/>
                          <a:cs typeface="+mn-cs"/>
                        </a:rPr>
                        <a:t>Operating</a:t>
                      </a:r>
                    </a:p>
                    <a:p>
                      <a:r>
                        <a:rPr lang="en-US" sz="1100" b="1" i="0" u="none" strike="noStrike" kern="1200" baseline="0" dirty="0" smtClean="0">
                          <a:solidFill>
                            <a:schemeClr val="dk1"/>
                          </a:solidFill>
                          <a:latin typeface="+mn-lt"/>
                          <a:ea typeface="+mn-ea"/>
                          <a:cs typeface="+mn-cs"/>
                        </a:rPr>
                        <a:t>Temperature</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Corded: -22º to 122º F/-30º to 50º C; Cordless: -4º F to 122º F/</a:t>
                      </a:r>
                      <a:br>
                        <a:rPr lang="en-US" sz="1100" b="0" i="0" u="none" strike="noStrike" kern="1200" baseline="0" dirty="0" smtClean="0">
                          <a:solidFill>
                            <a:schemeClr val="dk1"/>
                          </a:solidFill>
                          <a:latin typeface="+mn-lt"/>
                          <a:ea typeface="+mn-ea"/>
                          <a:cs typeface="+mn-cs"/>
                        </a:rPr>
                      </a:br>
                      <a:r>
                        <a:rPr lang="en-US" sz="1100" b="0" i="0" u="none" strike="noStrike" kern="1200" baseline="0" dirty="0" smtClean="0">
                          <a:solidFill>
                            <a:schemeClr val="dk1"/>
                          </a:solidFill>
                          <a:latin typeface="+mn-lt"/>
                          <a:ea typeface="+mn-ea"/>
                          <a:cs typeface="+mn-cs"/>
                        </a:rPr>
                        <a:t>-20º C to 50º C</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i="0" u="none" strike="noStrike" kern="1200" baseline="0" dirty="0" smtClean="0">
                          <a:solidFill>
                            <a:schemeClr val="dk1"/>
                          </a:solidFill>
                          <a:latin typeface="+mn-lt"/>
                          <a:ea typeface="+mn-ea"/>
                          <a:cs typeface="+mn-cs"/>
                        </a:rPr>
                        <a:t>Corded/Cordless:</a:t>
                      </a:r>
                    </a:p>
                    <a:p>
                      <a:pPr algn="ctr"/>
                      <a:r>
                        <a:rPr lang="en-US" sz="1100" b="0" i="0" u="none" strike="noStrike" kern="1200" baseline="0" dirty="0" smtClean="0">
                          <a:solidFill>
                            <a:schemeClr val="dk1"/>
                          </a:solidFill>
                          <a:latin typeface="+mn-lt"/>
                          <a:ea typeface="+mn-ea"/>
                          <a:cs typeface="+mn-cs"/>
                        </a:rPr>
                        <a:t>-4º F to 122º F/-20º C to 50º C</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smtClean="0">
                          <a:solidFill>
                            <a:schemeClr val="dk1"/>
                          </a:solidFill>
                          <a:latin typeface="+mn-lt"/>
                          <a:ea typeface="+mn-ea"/>
                          <a:cs typeface="+mn-cs"/>
                        </a:rPr>
                        <a:t>Corded version offers more extreme temperature rating down to -30ºC.</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698828">
                <a:tc>
                  <a:txBody>
                    <a:bodyPr/>
                    <a:lstStyle/>
                    <a:p>
                      <a:r>
                        <a:rPr lang="en-US" sz="1100" b="1" i="0" u="none" strike="noStrike" kern="1200" baseline="0" dirty="0" smtClean="0">
                          <a:solidFill>
                            <a:schemeClr val="dk1"/>
                          </a:solidFill>
                          <a:latin typeface="+mn-lt"/>
                          <a:ea typeface="+mn-ea"/>
                          <a:cs typeface="+mn-cs"/>
                        </a:rPr>
                        <a:t>Freezer </a:t>
                      </a:r>
                      <a:br>
                        <a:rPr lang="en-US" sz="1100" b="1" i="0" u="none" strike="noStrike" kern="1200" baseline="0" dirty="0" smtClean="0">
                          <a:solidFill>
                            <a:schemeClr val="dk1"/>
                          </a:solidFill>
                          <a:latin typeface="+mn-lt"/>
                          <a:ea typeface="+mn-ea"/>
                          <a:cs typeface="+mn-cs"/>
                        </a:rPr>
                      </a:br>
                      <a:r>
                        <a:rPr lang="en-US" sz="1100" b="1" i="0" u="none" strike="noStrike" kern="1200" baseline="0" dirty="0" smtClean="0">
                          <a:solidFill>
                            <a:schemeClr val="dk1"/>
                          </a:solidFill>
                          <a:latin typeface="+mn-lt"/>
                          <a:ea typeface="+mn-ea"/>
                          <a:cs typeface="+mn-cs"/>
                        </a:rPr>
                        <a:t>compliant</a:t>
                      </a:r>
                    </a:p>
                    <a:p>
                      <a:r>
                        <a:rPr lang="en-US" sz="1100" b="1" i="0" u="none" strike="noStrike" kern="1200" baseline="0" dirty="0" smtClean="0">
                          <a:solidFill>
                            <a:schemeClr val="dk1"/>
                          </a:solidFill>
                          <a:latin typeface="+mn-lt"/>
                          <a:ea typeface="+mn-ea"/>
                          <a:cs typeface="+mn-cs"/>
                        </a:rPr>
                        <a:t>cables</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a:r>
                        <a:rPr lang="en-US" sz="1100" b="0" i="0" kern="1200" baseline="0" dirty="0" smtClean="0">
                          <a:solidFill>
                            <a:schemeClr val="dk1"/>
                          </a:solidFill>
                          <a:latin typeface="Arial"/>
                          <a:ea typeface="+mn-ea"/>
                          <a:cs typeface="Arial"/>
                        </a:rPr>
                        <a:t>Yes</a:t>
                      </a:r>
                      <a:endParaRPr lang="en-US" sz="1100" b="0" i="0" baseline="0" dirty="0">
                        <a:latin typeface="Arial"/>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rtl="0"/>
                      <a:r>
                        <a:rPr lang="en-US" sz="1100" b="0" i="0" kern="1200" baseline="0" dirty="0" smtClean="0">
                          <a:solidFill>
                            <a:schemeClr val="dk1"/>
                          </a:solidFill>
                          <a:latin typeface="Arial"/>
                          <a:ea typeface="+mn-ea"/>
                          <a:cs typeface="Arial"/>
                        </a:rPr>
                        <a:t>No</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With the 3600 Series, the same scanner used in the warehouse can also be used in the freezer and other cold environments.</a:t>
                      </a:r>
                      <a:endParaRPr lang="en-US" sz="1100" b="0" i="0" kern="1200" baseline="0" dirty="0" smtClean="0">
                        <a:solidFill>
                          <a:schemeClr val="dk1"/>
                        </a:solidFill>
                        <a:latin typeface="Arial"/>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bl>
          </a:graphicData>
        </a:graphic>
      </p:graphicFrame>
      <p:sp>
        <p:nvSpPr>
          <p:cNvPr id="6" name="Title 1"/>
          <p:cNvSpPr txBox="1">
            <a:spLocks/>
          </p:cNvSpPr>
          <p:nvPr/>
        </p:nvSpPr>
        <p:spPr bwMode="auto">
          <a:xfrm>
            <a:off x="366983" y="861301"/>
            <a:ext cx="9523740" cy="50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MS PGothic" charset="-128"/>
                <a:cs typeface="MS PGothic" charset="-128"/>
                <a:sym typeface="Arial" charset="0"/>
              </a:defRPr>
            </a:lvl1pPr>
            <a:lvl2pPr marL="37931725" indent="-37474525" eaLnBrk="0" hangingPunct="0">
              <a:defRPr sz="2400">
                <a:solidFill>
                  <a:schemeClr val="tx1"/>
                </a:solidFill>
                <a:latin typeface="Arial" charset="0"/>
                <a:ea typeface="MS PGothic" charset="-128"/>
                <a:cs typeface="MS PGothic" charset="-128"/>
                <a:sym typeface="Arial" charset="0"/>
              </a:defRPr>
            </a:lvl2pPr>
            <a:lvl3pPr eaLnBrk="0" hangingPunct="0">
              <a:defRPr sz="2400">
                <a:solidFill>
                  <a:schemeClr val="tx1"/>
                </a:solidFill>
                <a:latin typeface="Arial" charset="0"/>
                <a:ea typeface="MS PGothic" charset="-128"/>
                <a:cs typeface="MS PGothic" charset="-128"/>
                <a:sym typeface="Arial" charset="0"/>
              </a:defRPr>
            </a:lvl3pPr>
            <a:lvl4pPr eaLnBrk="0" hangingPunct="0">
              <a:defRPr sz="2400">
                <a:solidFill>
                  <a:schemeClr val="tx1"/>
                </a:solidFill>
                <a:latin typeface="Arial" charset="0"/>
                <a:ea typeface="MS PGothic" charset="-128"/>
                <a:cs typeface="MS PGothic" charset="-128"/>
                <a:sym typeface="Arial" charset="0"/>
              </a:defRPr>
            </a:lvl4pPr>
            <a:lvl5pPr eaLnBrk="0" hangingPunct="0">
              <a:defRPr sz="2400">
                <a:solidFill>
                  <a:schemeClr val="tx1"/>
                </a:solidFill>
                <a:latin typeface="Arial" charset="0"/>
                <a:ea typeface="MS PGothic" charset="-128"/>
                <a:cs typeface="MS PGothic" charset="-128"/>
                <a:sym typeface="Arial" charset="0"/>
              </a:defRPr>
            </a:lvl5pPr>
            <a:lvl6pPr marL="4572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6pPr>
            <a:lvl7pPr marL="9144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7pPr>
            <a:lvl8pPr marL="13716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8pPr>
            <a:lvl9pPr marL="18288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9pPr>
          </a:lstStyle>
          <a:p>
            <a:pPr eaLnBrk="1" hangingPunct="1"/>
            <a:r>
              <a:rPr lang="en-US" altLang="en-US" sz="2799" b="1" dirty="0" smtClean="0">
                <a:ea typeface="ＭＳ Ｐゴシック" charset="-128"/>
              </a:rPr>
              <a:t>Upgrade Opportunity: DS36x8-ER</a:t>
            </a:r>
            <a:endParaRPr lang="en-US" altLang="en-US" sz="2199" b="1" dirty="0">
              <a:ea typeface="ＭＳ Ｐゴシック" charset="-128"/>
            </a:endParaRPr>
          </a:p>
        </p:txBody>
      </p:sp>
      <p:sp>
        <p:nvSpPr>
          <p:cNvPr id="7" name="TextBox 6"/>
          <p:cNvSpPr txBox="1"/>
          <p:nvPr/>
        </p:nvSpPr>
        <p:spPr>
          <a:xfrm>
            <a:off x="482474" y="1384104"/>
            <a:ext cx="10224108" cy="184666"/>
          </a:xfrm>
          <a:prstGeom prst="rect">
            <a:avLst/>
          </a:prstGeom>
          <a:noFill/>
        </p:spPr>
        <p:txBody>
          <a:bodyPr wrap="square" lIns="0" tIns="0" rIns="0" bIns="0" rtlCol="0">
            <a:spAutoFit/>
          </a:bodyPr>
          <a:lstStyle/>
          <a:p>
            <a:r>
              <a:rPr lang="en-US" sz="1200" dirty="0">
                <a:latin typeface="Arial"/>
                <a:cs typeface="Arial"/>
              </a:rPr>
              <a:t>The following chart highlights </a:t>
            </a:r>
            <a:r>
              <a:rPr lang="en-US" sz="1200" dirty="0" smtClean="0">
                <a:latin typeface="Arial"/>
                <a:cs typeface="Arial"/>
              </a:rPr>
              <a:t>why your customer should upgrade from the Zebra DS3508-ER or DS3578-ER to the DS3608-ER/DS3678-ER.</a:t>
            </a:r>
            <a:endParaRPr lang="en-US" sz="1200" dirty="0">
              <a:latin typeface="Arial"/>
              <a:cs typeface="Arial"/>
            </a:endParaRPr>
          </a:p>
        </p:txBody>
      </p:sp>
      <p:sp>
        <p:nvSpPr>
          <p:cNvPr id="8" name="Slide Number Placeholder 4"/>
          <p:cNvSpPr txBox="1">
            <a:spLocks/>
          </p:cNvSpPr>
          <p:nvPr/>
        </p:nvSpPr>
        <p:spPr bwMode="auto">
          <a:xfrm>
            <a:off x="11832825" y="6485730"/>
            <a:ext cx="352241"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BFBFBF"/>
                </a:solidFill>
                <a:ea typeface="Avenir Roman" charset="0"/>
                <a:cs typeface="Avenir Roman" charset="0"/>
              </a:rPr>
              <a:pPr algn="ctr" eaLnBrk="1" hangingPunct="1"/>
              <a:t>58</a:t>
            </a:fld>
            <a:endParaRPr lang="en-US" altLang="en-US" sz="800" dirty="0">
              <a:solidFill>
                <a:srgbClr val="BFBFBF"/>
              </a:solidFill>
              <a:ea typeface="Avenir Roman" charset="0"/>
              <a:cs typeface="Avenir Roman" charset="0"/>
            </a:endParaRPr>
          </a:p>
        </p:txBody>
      </p:sp>
    </p:spTree>
    <p:extLst>
      <p:ext uri="{BB962C8B-B14F-4D97-AF65-F5344CB8AC3E}">
        <p14:creationId xmlns:p14="http://schemas.microsoft.com/office/powerpoint/2010/main" val="20693274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p:cNvGraphicFramePr>
            <a:graphicFrameLocks/>
          </p:cNvGraphicFramePr>
          <p:nvPr>
            <p:extLst>
              <p:ext uri="{D42A27DB-BD31-4B8C-83A1-F6EECF244321}">
                <p14:modId xmlns:p14="http://schemas.microsoft.com/office/powerpoint/2010/main" val="1118632722"/>
              </p:ext>
            </p:extLst>
          </p:nvPr>
        </p:nvGraphicFramePr>
        <p:xfrm>
          <a:off x="481253" y="1736437"/>
          <a:ext cx="11014039" cy="4978688"/>
        </p:xfrm>
        <a:graphic>
          <a:graphicData uri="http://schemas.openxmlformats.org/drawingml/2006/table">
            <a:tbl>
              <a:tblPr firstRow="1" bandRow="1">
                <a:tableStyleId>{F5AB1C69-6EDB-4FF4-983F-18BD219EF322}</a:tableStyleId>
              </a:tblPr>
              <a:tblGrid>
                <a:gridCol w="1270891"/>
                <a:gridCol w="2425068"/>
                <a:gridCol w="2489806"/>
                <a:gridCol w="4828274"/>
              </a:tblGrid>
              <a:tr h="340099">
                <a:tc>
                  <a:txBody>
                    <a:bodyPr/>
                    <a:lstStyle/>
                    <a:p>
                      <a:pPr marL="0" marR="0" algn="ctr">
                        <a:spcBef>
                          <a:spcPts val="0"/>
                        </a:spcBef>
                        <a:spcAft>
                          <a:spcPts val="0"/>
                        </a:spcAft>
                      </a:pPr>
                      <a:endParaRPr lang="en-US" sz="1100" cap="none" dirty="0">
                        <a:solidFill>
                          <a:schemeClr val="bg1"/>
                        </a:solidFill>
                        <a:effectLst/>
                        <a:latin typeface="Arial" charset="0"/>
                        <a:ea typeface="Arial" charset="0"/>
                        <a:cs typeface="Arial" charset="0"/>
                      </a:endParaRPr>
                    </a:p>
                  </a:txBody>
                  <a:tcPr marL="182832" marR="182832" marT="18283" marB="18283"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b="1" cap="none" dirty="0" smtClean="0">
                          <a:solidFill>
                            <a:schemeClr val="tx1"/>
                          </a:solidFill>
                          <a:effectLst/>
                          <a:latin typeface="Arial" charset="0"/>
                          <a:ea typeface="Arial" charset="0"/>
                          <a:cs typeface="Arial" charset="0"/>
                        </a:rPr>
                        <a:t>DS3608-ER/DS3678-ER</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indent="0" algn="ctr">
                        <a:spcBef>
                          <a:spcPts val="0"/>
                        </a:spcBef>
                        <a:spcAft>
                          <a:spcPts val="0"/>
                        </a:spcAft>
                        <a:tabLst>
                          <a:tab pos="2743200" algn="ctr"/>
                          <a:tab pos="5486400" algn="r"/>
                          <a:tab pos="457200" algn="l"/>
                        </a:tabLst>
                      </a:pPr>
                      <a:r>
                        <a:rPr lang="fr-FR" sz="1200" b="1" cap="none" dirty="0" smtClean="0">
                          <a:solidFill>
                            <a:schemeClr val="tx1"/>
                          </a:solidFill>
                          <a:effectLst/>
                          <a:latin typeface="Arial" charset="0"/>
                          <a:ea typeface="Arial" charset="0"/>
                          <a:cs typeface="Arial" charset="0"/>
                        </a:rPr>
                        <a:t>DS3508-ER/DS3578-ER</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algn="ctr">
                        <a:spcBef>
                          <a:spcPts val="0"/>
                        </a:spcBef>
                        <a:spcAft>
                          <a:spcPts val="0"/>
                        </a:spcAft>
                      </a:pPr>
                      <a:r>
                        <a:rPr lang="en-US" sz="1200" b="1" cap="none" dirty="0" smtClean="0">
                          <a:solidFill>
                            <a:schemeClr val="tx1"/>
                          </a:solidFill>
                          <a:effectLst/>
                          <a:latin typeface="Arial" charset="0"/>
                          <a:ea typeface="Arial" charset="0"/>
                          <a:cs typeface="Arial" charset="0"/>
                        </a:rPr>
                        <a:t>Why Your Customer Cares</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r>
              <a:tr h="220812">
                <a:tc gridSpan="4">
                  <a:txBody>
                    <a:bodyPr/>
                    <a:lstStyle/>
                    <a:p>
                      <a:pPr marL="0" marR="0" algn="l">
                        <a:spcBef>
                          <a:spcPts val="0"/>
                        </a:spcBef>
                        <a:spcAft>
                          <a:spcPts val="0"/>
                        </a:spcAft>
                      </a:pPr>
                      <a:r>
                        <a:rPr lang="en-US" sz="1100" b="1" cap="all" dirty="0" smtClean="0">
                          <a:solidFill>
                            <a:schemeClr val="bg1"/>
                          </a:solidFill>
                          <a:effectLst/>
                          <a:latin typeface="Arial" charset="0"/>
                          <a:ea typeface="Arial" charset="0"/>
                          <a:cs typeface="Arial" charset="0"/>
                        </a:rPr>
                        <a:t>DATA CAPTURE FEATURES</a:t>
                      </a:r>
                      <a:endParaRPr lang="en-US" sz="1100" cap="none" dirty="0">
                        <a:solidFill>
                          <a:schemeClr val="bg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538449">
                <a:tc>
                  <a:txBody>
                    <a:bodyPr/>
                    <a:lstStyle/>
                    <a:p>
                      <a:pPr marL="0" marR="0" algn="l">
                        <a:spcBef>
                          <a:spcPts val="0"/>
                        </a:spcBef>
                        <a:spcAft>
                          <a:spcPts val="0"/>
                        </a:spcAft>
                      </a:pPr>
                      <a:r>
                        <a:rPr lang="en-US" sz="1100" b="1" i="0" u="none" strike="noStrike" kern="1200" baseline="0" dirty="0" smtClean="0">
                          <a:solidFill>
                            <a:schemeClr val="dk1"/>
                          </a:solidFill>
                          <a:latin typeface="+mn-lt"/>
                          <a:ea typeface="+mn-ea"/>
                          <a:cs typeface="+mn-cs"/>
                        </a:rPr>
                        <a:t>Read Range</a:t>
                      </a:r>
                      <a:endParaRPr lang="en-US" sz="1100" b="1" cap="none" dirty="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sk-SK" sz="1100" b="0" i="0" u="none" strike="noStrike" kern="1200" baseline="0" dirty="0" err="1" smtClean="0">
                          <a:solidFill>
                            <a:schemeClr val="dk1"/>
                          </a:solidFill>
                          <a:latin typeface="+mn-lt"/>
                          <a:ea typeface="+mn-ea"/>
                          <a:cs typeface="+mn-cs"/>
                        </a:rPr>
                        <a:t>From</a:t>
                      </a:r>
                      <a:r>
                        <a:rPr lang="sk-SK" sz="1100" b="0" i="0" u="none" strike="noStrike" kern="1200" baseline="0" dirty="0" smtClean="0">
                          <a:solidFill>
                            <a:schemeClr val="dk1"/>
                          </a:solidFill>
                          <a:latin typeface="+mn-lt"/>
                          <a:ea typeface="+mn-ea"/>
                          <a:cs typeface="+mn-cs"/>
                        </a:rPr>
                        <a:t> 3 in./7.6 cm to</a:t>
                      </a:r>
                    </a:p>
                    <a:p>
                      <a:pPr algn="ctr"/>
                      <a:r>
                        <a:rPr lang="sk-SK" sz="1100" b="0" i="0" u="none" strike="noStrike" kern="1200" baseline="0" dirty="0" smtClean="0">
                          <a:solidFill>
                            <a:schemeClr val="dk1"/>
                          </a:solidFill>
                          <a:latin typeface="+mn-lt"/>
                          <a:ea typeface="+mn-ea"/>
                          <a:cs typeface="+mn-cs"/>
                        </a:rPr>
                        <a:t>70 </a:t>
                      </a:r>
                      <a:r>
                        <a:rPr lang="sk-SK" sz="1100" b="0" i="0" u="none" strike="noStrike" kern="1200" baseline="0" dirty="0" err="1" smtClean="0">
                          <a:solidFill>
                            <a:schemeClr val="dk1"/>
                          </a:solidFill>
                          <a:latin typeface="+mn-lt"/>
                          <a:ea typeface="+mn-ea"/>
                          <a:cs typeface="+mn-cs"/>
                        </a:rPr>
                        <a:t>ft</a:t>
                      </a:r>
                      <a:r>
                        <a:rPr lang="sk-SK" sz="1100" b="0" i="0" u="none" strike="noStrike" kern="1200" baseline="0" dirty="0" smtClean="0">
                          <a:solidFill>
                            <a:schemeClr val="dk1"/>
                          </a:solidFill>
                          <a:latin typeface="+mn-lt"/>
                          <a:ea typeface="+mn-ea"/>
                          <a:cs typeface="+mn-cs"/>
                        </a:rPr>
                        <a:t>./21.4 m</a:t>
                      </a:r>
                      <a:endParaRPr lang="en-US" sz="1100" b="0" i="0" cap="none" baseline="0" dirty="0">
                        <a:solidFill>
                          <a:srgbClr val="000000"/>
                        </a:solidFill>
                        <a:effectLst/>
                        <a:latin typeface="+mn-lt"/>
                        <a:ea typeface="Arial" charset="0"/>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i="0" u="none" strike="noStrike" kern="1200" baseline="0" dirty="0" smtClean="0">
                          <a:solidFill>
                            <a:schemeClr val="dk1"/>
                          </a:solidFill>
                          <a:latin typeface="+mn-lt"/>
                          <a:ea typeface="+mn-ea"/>
                          <a:cs typeface="+mn-cs"/>
                        </a:rPr>
                        <a:t>From near contact to</a:t>
                      </a:r>
                    </a:p>
                    <a:p>
                      <a:pPr algn="ctr"/>
                      <a:r>
                        <a:rPr lang="en-US" sz="1100" b="0" i="0" u="none" strike="noStrike" kern="1200" baseline="0" dirty="0" smtClean="0">
                          <a:solidFill>
                            <a:schemeClr val="dk1"/>
                          </a:solidFill>
                          <a:latin typeface="+mn-lt"/>
                          <a:ea typeface="+mn-ea"/>
                          <a:cs typeface="+mn-cs"/>
                        </a:rPr>
                        <a:t>30 ft./9.14 m away</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The range of the DS36x8-ER is 57% greater than the DS35x8-ER imager, enabling workers to reach more pallets and warehouse shelves faster, without having to move closer.</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538449">
                <a:tc>
                  <a:txBody>
                    <a:bodyPr/>
                    <a:lstStyle/>
                    <a:p>
                      <a:r>
                        <a:rPr lang="en-US" sz="1100" b="1" i="0" u="none" strike="noStrike" kern="1200" baseline="0" dirty="0" smtClean="0">
                          <a:solidFill>
                            <a:schemeClr val="dk1"/>
                          </a:solidFill>
                          <a:latin typeface="+mn-lt"/>
                          <a:ea typeface="+mn-ea"/>
                          <a:cs typeface="+mn-cs"/>
                        </a:rPr>
                        <a:t>Near Read Range</a:t>
                      </a:r>
                    </a:p>
                    <a:p>
                      <a:r>
                        <a:rPr lang="en-US" sz="1100" b="1" i="0" u="none" strike="noStrike" kern="1200" baseline="0" dirty="0" smtClean="0">
                          <a:solidFill>
                            <a:schemeClr val="dk1"/>
                          </a:solidFill>
                          <a:latin typeface="+mn-lt"/>
                          <a:ea typeface="+mn-ea"/>
                          <a:cs typeface="+mn-cs"/>
                        </a:rPr>
                        <a:t>for Wide Barcodes</a:t>
                      </a:r>
                    </a:p>
                    <a:p>
                      <a:r>
                        <a:rPr lang="en-US" sz="1100" b="1" i="0" u="none" strike="noStrike" kern="1200" baseline="0" dirty="0" smtClean="0">
                          <a:solidFill>
                            <a:schemeClr val="dk1"/>
                          </a:solidFill>
                          <a:latin typeface="+mn-lt"/>
                          <a:ea typeface="+mn-ea"/>
                          <a:cs typeface="+mn-cs"/>
                        </a:rPr>
                        <a:t>(4.0 in./10.2 cm)</a:t>
                      </a:r>
                      <a:endParaRPr lang="en-US" sz="1100" b="1" cap="none" dirty="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7 in./17.8 cm</a:t>
                      </a:r>
                      <a:endParaRPr lang="en-US" sz="1100" b="0" i="0" cap="none" baseline="0" dirty="0">
                        <a:solidFill>
                          <a:srgbClr val="000000"/>
                        </a:solidFill>
                        <a:effectLst/>
                        <a:latin typeface="+mn-lt"/>
                        <a:ea typeface="Arial" charset="0"/>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The DS36x8-ER is the only near /far scanner on the market to read wide </a:t>
                      </a:r>
                      <a:r>
                        <a:rPr lang="en-US" sz="1100" b="0" i="0" u="none" strike="noStrike" kern="1200" baseline="0" dirty="0" err="1" smtClean="0">
                          <a:solidFill>
                            <a:schemeClr val="dk1"/>
                          </a:solidFill>
                          <a:latin typeface="+mn-lt"/>
                          <a:ea typeface="+mn-ea"/>
                          <a:cs typeface="+mn-cs"/>
                        </a:rPr>
                        <a:t>picklist</a:t>
                      </a:r>
                      <a:r>
                        <a:rPr lang="en-US" sz="1100" b="0" i="0" u="none" strike="noStrike" kern="1200" baseline="0" dirty="0" smtClean="0">
                          <a:solidFill>
                            <a:schemeClr val="dk1"/>
                          </a:solidFill>
                          <a:latin typeface="+mn-lt"/>
                          <a:ea typeface="+mn-ea"/>
                          <a:cs typeface="+mn-cs"/>
                        </a:rPr>
                        <a:t> codes up close. You can offer your customers one scanner that can easily read barcodes on the uppermost shelves of warehouse racks, as well as extra-wide codes just a hands-length away.</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5903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i="0" u="none" strike="noStrike" kern="1200" baseline="0" dirty="0" smtClean="0">
                          <a:solidFill>
                            <a:schemeClr val="dk1"/>
                          </a:solidFill>
                          <a:latin typeface="+mn-lt"/>
                          <a:ea typeface="+mn-ea"/>
                          <a:cs typeface="+mn-cs"/>
                        </a:rPr>
                        <a:t>Simultaneous Multi-code Capture</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smtClean="0">
                          <a:solidFill>
                            <a:schemeClr val="dk1"/>
                          </a:solidFill>
                          <a:latin typeface="+mn-lt"/>
                          <a:ea typeface="+mn-ea"/>
                          <a:cs typeface="+mn-cs"/>
                        </a:rPr>
                        <a:t>Yes</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743200" algn="ctr"/>
                          <a:tab pos="5486400" algn="r"/>
                          <a:tab pos="457200" algn="l"/>
                        </a:tabLst>
                        <a:defRPr/>
                      </a:pPr>
                      <a:r>
                        <a:rPr lang="en-US" sz="1100" b="0" i="0" kern="1200" baseline="0" dirty="0" smtClean="0">
                          <a:solidFill>
                            <a:schemeClr val="dk1"/>
                          </a:solidFill>
                          <a:latin typeface="+mn-lt"/>
                          <a:ea typeface="+mn-ea"/>
                          <a:cs typeface="Arial"/>
                        </a:rPr>
                        <a:t>No</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err="1" smtClean="0">
                          <a:solidFill>
                            <a:schemeClr val="dk1"/>
                          </a:solidFill>
                          <a:latin typeface="+mn-lt"/>
                          <a:ea typeface="+mn-ea"/>
                          <a:cs typeface="+mn-cs"/>
                        </a:rPr>
                        <a:t>Multicode</a:t>
                      </a:r>
                      <a:r>
                        <a:rPr lang="en-US" sz="1100" b="0" i="0" u="none" strike="noStrike" kern="1200" baseline="0" dirty="0" smtClean="0">
                          <a:solidFill>
                            <a:schemeClr val="dk1"/>
                          </a:solidFill>
                          <a:latin typeface="+mn-lt"/>
                          <a:ea typeface="+mn-ea"/>
                          <a:cs typeface="+mn-cs"/>
                        </a:rPr>
                        <a:t> 2.0: Best support for labels with multiple barcodes.</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243069">
                <a:tc gridSpan="4">
                  <a:txBody>
                    <a:bodyPr/>
                    <a:lstStyle/>
                    <a:p>
                      <a:pPr marL="0" marR="0" algn="l">
                        <a:spcBef>
                          <a:spcPts val="0"/>
                        </a:spcBef>
                        <a:spcAft>
                          <a:spcPts val="0"/>
                        </a:spcAft>
                      </a:pPr>
                      <a:r>
                        <a:rPr lang="en-US" sz="1100" b="1" cap="all" dirty="0" smtClean="0">
                          <a:solidFill>
                            <a:schemeClr val="bg1"/>
                          </a:solidFill>
                          <a:effectLst/>
                          <a:latin typeface="Arial" charset="0"/>
                          <a:ea typeface="Arial" charset="0"/>
                          <a:cs typeface="Arial" charset="0"/>
                        </a:rPr>
                        <a:t>CORDLESS FEATURES</a:t>
                      </a:r>
                      <a:endParaRPr lang="en-US" sz="1100" cap="none" dirty="0">
                        <a:solidFill>
                          <a:schemeClr val="bg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pPr algn="ctr" rtl="0"/>
                      <a:endParaRPr lang="en-US" sz="10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hMerge="1">
                  <a:txBody>
                    <a:bodyPr/>
                    <a:lstStyle/>
                    <a:p>
                      <a:pPr algn="ctr" rtl="0"/>
                      <a:endParaRPr lang="en-US" sz="10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hMerge="1">
                  <a:txBody>
                    <a:bodyPr/>
                    <a:lstStyle/>
                    <a:p>
                      <a:endParaRPr lang="en-US" sz="10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536735">
                <a:tc>
                  <a:txBody>
                    <a:bodyPr/>
                    <a:lstStyle/>
                    <a:p>
                      <a:r>
                        <a:rPr lang="en-US" sz="1100" b="1" i="0" u="none" strike="noStrike" kern="1200" baseline="0" dirty="0" smtClean="0">
                          <a:solidFill>
                            <a:schemeClr val="dk1"/>
                          </a:solidFill>
                          <a:latin typeface="+mn-lt"/>
                          <a:ea typeface="+mn-ea"/>
                          <a:cs typeface="+mn-cs"/>
                        </a:rPr>
                        <a:t>Bluetooth</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4.0</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100" b="0" i="0" u="none" strike="noStrike" kern="1200" baseline="0" dirty="0" smtClean="0">
                          <a:solidFill>
                            <a:schemeClr val="dk1"/>
                          </a:solidFill>
                          <a:latin typeface="+mn-lt"/>
                          <a:ea typeface="+mn-ea"/>
                          <a:cs typeface="+mn-cs"/>
                        </a:rPr>
                        <a:t>2.1</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The DS3678-ER is the only device in its class to support Bluetooth 4.0 (Low Energy) for lightning fast communication and maximum energy efficiency.</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428264">
                <a:tc>
                  <a:txBody>
                    <a:bodyPr/>
                    <a:lstStyle/>
                    <a:p>
                      <a:r>
                        <a:rPr lang="en-US" sz="1100" b="1" i="0" u="none" strike="noStrike" kern="1200" baseline="0" dirty="0" smtClean="0">
                          <a:solidFill>
                            <a:schemeClr val="dk1"/>
                          </a:solidFill>
                          <a:latin typeface="+mn-lt"/>
                          <a:ea typeface="+mn-ea"/>
                          <a:cs typeface="+mn-cs"/>
                        </a:rPr>
                        <a:t>Wi-Fi Friendly</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a:r>
                        <a:rPr lang="en-US" sz="1100" b="0" i="0" kern="1200" baseline="0" dirty="0" smtClean="0">
                          <a:solidFill>
                            <a:schemeClr val="dk1"/>
                          </a:solidFill>
                          <a:latin typeface="Arial"/>
                          <a:ea typeface="+mn-ea"/>
                          <a:cs typeface="Arial"/>
                        </a:rPr>
                        <a:t>Yes</a:t>
                      </a:r>
                      <a:endParaRPr lang="en-US" sz="1100" b="0" i="0" baseline="0" dirty="0">
                        <a:latin typeface="Arial"/>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a:r>
                        <a:rPr lang="en-US" sz="1100" b="0" i="0" kern="1200" baseline="0" dirty="0" smtClean="0">
                          <a:solidFill>
                            <a:schemeClr val="dk1"/>
                          </a:solidFill>
                          <a:latin typeface="Arial"/>
                          <a:ea typeface="+mn-ea"/>
                          <a:cs typeface="Arial"/>
                        </a:rPr>
                        <a:t>No</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Eliminates the wireless interference that Bluetooth devices can create in a Wi-Fi environment.</a:t>
                      </a:r>
                      <a:endParaRPr lang="en-US" sz="1100" b="0" i="0" kern="1200" baseline="0" dirty="0" smtClean="0">
                        <a:solidFill>
                          <a:schemeClr val="dk1"/>
                        </a:solidFill>
                        <a:latin typeface="Arial"/>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434226">
                <a:tc>
                  <a:txBody>
                    <a:bodyPr/>
                    <a:lstStyle/>
                    <a:p>
                      <a:r>
                        <a:rPr lang="en-US" sz="1100" b="1" cap="none" dirty="0" smtClean="0">
                          <a:solidFill>
                            <a:schemeClr val="tx1"/>
                          </a:solidFill>
                          <a:effectLst/>
                          <a:latin typeface="Arial" charset="0"/>
                          <a:ea typeface="Arial" charset="0"/>
                          <a:cs typeface="Arial" charset="0"/>
                        </a:rPr>
                        <a:t>Battery Charge Gauge</a:t>
                      </a: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a:r>
                        <a:rPr lang="en-US" sz="1100" b="0" i="0" baseline="0" dirty="0" smtClean="0">
                          <a:latin typeface="+mn-lt"/>
                          <a:cs typeface="Arial"/>
                        </a:rPr>
                        <a:t>Yes</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rtl="0"/>
                      <a:r>
                        <a:rPr lang="en-US" sz="1100" b="0" i="0" kern="1200" baseline="0" dirty="0" smtClean="0">
                          <a:solidFill>
                            <a:schemeClr val="dk1"/>
                          </a:solidFill>
                          <a:latin typeface="+mn-lt"/>
                          <a:ea typeface="+mn-ea"/>
                          <a:cs typeface="Arial"/>
                        </a:rPr>
                        <a:t>No</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First-in-its-class battery ‘charge gauge’ makes it easy for users to monitor remaining power.</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751997">
                <a:tc>
                  <a:txBody>
                    <a:bodyPr/>
                    <a:lstStyle/>
                    <a:p>
                      <a:r>
                        <a:rPr lang="en-US" sz="1100" b="1" cap="none" dirty="0" err="1" smtClean="0">
                          <a:solidFill>
                            <a:schemeClr val="tx1"/>
                          </a:solidFill>
                          <a:effectLst/>
                          <a:latin typeface="Arial" charset="0"/>
                          <a:ea typeface="Arial" charset="0"/>
                          <a:cs typeface="Arial" charset="0"/>
                        </a:rPr>
                        <a:t>PowerPrecision</a:t>
                      </a:r>
                      <a:r>
                        <a:rPr lang="en-US" sz="1100" b="1" cap="none" dirty="0" smtClean="0">
                          <a:solidFill>
                            <a:schemeClr val="tx1"/>
                          </a:solidFill>
                          <a:effectLst/>
                          <a:latin typeface="Arial" charset="0"/>
                          <a:ea typeface="Arial" charset="0"/>
                          <a:cs typeface="Arial" charset="0"/>
                        </a:rPr>
                        <a:t>+</a:t>
                      </a:r>
                      <a:r>
                        <a:rPr lang="en-US" sz="1100" b="1" cap="none" baseline="0" dirty="0" smtClean="0">
                          <a:solidFill>
                            <a:schemeClr val="tx1"/>
                          </a:solidFill>
                          <a:effectLst/>
                          <a:latin typeface="Arial" charset="0"/>
                          <a:ea typeface="Arial" charset="0"/>
                          <a:cs typeface="Arial" charset="0"/>
                        </a:rPr>
                        <a:t> Battery</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a:r>
                        <a:rPr lang="tr-TR" sz="1100" b="0" i="0" u="none" strike="noStrike" kern="1200" baseline="0" dirty="0" err="1" smtClean="0">
                          <a:solidFill>
                            <a:schemeClr val="dk1"/>
                          </a:solidFill>
                          <a:latin typeface="+mn-lt"/>
                          <a:ea typeface="+mn-ea"/>
                          <a:cs typeface="+mn-cs"/>
                        </a:rPr>
                        <a:t>Yes</a:t>
                      </a:r>
                      <a:r>
                        <a:rPr lang="tr-TR" sz="1100" b="0" i="0" u="none" strike="noStrike" kern="1200" baseline="0" dirty="0" smtClean="0">
                          <a:solidFill>
                            <a:schemeClr val="dk1"/>
                          </a:solidFill>
                          <a:latin typeface="+mn-lt"/>
                          <a:ea typeface="+mn-ea"/>
                          <a:cs typeface="+mn-cs"/>
                        </a:rPr>
                        <a:t>: 3100 </a:t>
                      </a:r>
                      <a:r>
                        <a:rPr lang="tr-TR" sz="1100" b="0" i="0" u="none" strike="noStrike" kern="1200" baseline="0" dirty="0" err="1" smtClean="0">
                          <a:solidFill>
                            <a:schemeClr val="dk1"/>
                          </a:solidFill>
                          <a:latin typeface="+mn-lt"/>
                          <a:ea typeface="+mn-ea"/>
                          <a:cs typeface="+mn-cs"/>
                        </a:rPr>
                        <a:t>mAh</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a:r>
                        <a:rPr lang="en-US" sz="1100" b="0" i="0" u="none" strike="noStrike" kern="1200" baseline="0" dirty="0" smtClean="0">
                          <a:solidFill>
                            <a:schemeClr val="dk1"/>
                          </a:solidFill>
                          <a:latin typeface="+mn-lt"/>
                          <a:ea typeface="+mn-ea"/>
                          <a:cs typeface="+mn-cs"/>
                        </a:rPr>
                        <a:t>No: 2200 </a:t>
                      </a:r>
                      <a:r>
                        <a:rPr lang="en-US" sz="1100" b="0" i="0" u="none" strike="noStrike" kern="1200" baseline="0" dirty="0" err="1" smtClean="0">
                          <a:solidFill>
                            <a:schemeClr val="dk1"/>
                          </a:solidFill>
                          <a:latin typeface="+mn-lt"/>
                          <a:ea typeface="+mn-ea"/>
                          <a:cs typeface="+mn-cs"/>
                        </a:rPr>
                        <a:t>mAh</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New 3100 </a:t>
                      </a:r>
                      <a:r>
                        <a:rPr lang="en-US" sz="1100" b="0" i="0" u="none" strike="noStrike" kern="1200" baseline="0" dirty="0" err="1" smtClean="0">
                          <a:solidFill>
                            <a:schemeClr val="dk1"/>
                          </a:solidFill>
                          <a:latin typeface="+mn-lt"/>
                          <a:ea typeface="+mn-ea"/>
                          <a:cs typeface="+mn-cs"/>
                        </a:rPr>
                        <a:t>mAh</a:t>
                      </a:r>
                      <a:r>
                        <a:rPr lang="en-US" sz="1100" b="0" i="0" u="none" strike="noStrike" kern="1200" baseline="0" dirty="0" smtClean="0">
                          <a:solidFill>
                            <a:schemeClr val="dk1"/>
                          </a:solidFill>
                          <a:latin typeface="+mn-lt"/>
                          <a:ea typeface="+mn-ea"/>
                          <a:cs typeface="+mn-cs"/>
                        </a:rPr>
                        <a:t> battery offers more capacity to last a full shift and longer. </a:t>
                      </a:r>
                      <a:r>
                        <a:rPr lang="en-US" sz="1100" b="0" i="0" u="none" strike="noStrike" kern="1200" baseline="0" dirty="0" err="1" smtClean="0">
                          <a:solidFill>
                            <a:schemeClr val="dk1"/>
                          </a:solidFill>
                          <a:latin typeface="+mn-lt"/>
                          <a:ea typeface="+mn-ea"/>
                          <a:cs typeface="+mn-cs"/>
                        </a:rPr>
                        <a:t>PowerPrecision</a:t>
                      </a:r>
                      <a:r>
                        <a:rPr lang="en-US" sz="1100" b="0" i="0" u="none" strike="noStrike" kern="1200" baseline="0" dirty="0" smtClean="0">
                          <a:solidFill>
                            <a:schemeClr val="dk1"/>
                          </a:solidFill>
                          <a:latin typeface="+mn-lt"/>
                          <a:ea typeface="+mn-ea"/>
                          <a:cs typeface="+mn-cs"/>
                        </a:rPr>
                        <a:t>+ offers a wealth of battery health-related data, including charge cycles consumed, current battery status and a State of Health meter.</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bl>
          </a:graphicData>
        </a:graphic>
      </p:graphicFrame>
      <p:sp>
        <p:nvSpPr>
          <p:cNvPr id="6" name="Title 1"/>
          <p:cNvSpPr txBox="1">
            <a:spLocks/>
          </p:cNvSpPr>
          <p:nvPr/>
        </p:nvSpPr>
        <p:spPr bwMode="auto">
          <a:xfrm>
            <a:off x="366983" y="861301"/>
            <a:ext cx="9523740" cy="50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MS PGothic" charset="-128"/>
                <a:cs typeface="MS PGothic" charset="-128"/>
                <a:sym typeface="Arial" charset="0"/>
              </a:defRPr>
            </a:lvl1pPr>
            <a:lvl2pPr marL="37931725" indent="-37474525" eaLnBrk="0" hangingPunct="0">
              <a:defRPr sz="2400">
                <a:solidFill>
                  <a:schemeClr val="tx1"/>
                </a:solidFill>
                <a:latin typeface="Arial" charset="0"/>
                <a:ea typeface="MS PGothic" charset="-128"/>
                <a:cs typeface="MS PGothic" charset="-128"/>
                <a:sym typeface="Arial" charset="0"/>
              </a:defRPr>
            </a:lvl2pPr>
            <a:lvl3pPr eaLnBrk="0" hangingPunct="0">
              <a:defRPr sz="2400">
                <a:solidFill>
                  <a:schemeClr val="tx1"/>
                </a:solidFill>
                <a:latin typeface="Arial" charset="0"/>
                <a:ea typeface="MS PGothic" charset="-128"/>
                <a:cs typeface="MS PGothic" charset="-128"/>
                <a:sym typeface="Arial" charset="0"/>
              </a:defRPr>
            </a:lvl3pPr>
            <a:lvl4pPr eaLnBrk="0" hangingPunct="0">
              <a:defRPr sz="2400">
                <a:solidFill>
                  <a:schemeClr val="tx1"/>
                </a:solidFill>
                <a:latin typeface="Arial" charset="0"/>
                <a:ea typeface="MS PGothic" charset="-128"/>
                <a:cs typeface="MS PGothic" charset="-128"/>
                <a:sym typeface="Arial" charset="0"/>
              </a:defRPr>
            </a:lvl4pPr>
            <a:lvl5pPr eaLnBrk="0" hangingPunct="0">
              <a:defRPr sz="2400">
                <a:solidFill>
                  <a:schemeClr val="tx1"/>
                </a:solidFill>
                <a:latin typeface="Arial" charset="0"/>
                <a:ea typeface="MS PGothic" charset="-128"/>
                <a:cs typeface="MS PGothic" charset="-128"/>
                <a:sym typeface="Arial" charset="0"/>
              </a:defRPr>
            </a:lvl5pPr>
            <a:lvl6pPr marL="4572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6pPr>
            <a:lvl7pPr marL="9144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7pPr>
            <a:lvl8pPr marL="13716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8pPr>
            <a:lvl9pPr marL="18288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9pPr>
          </a:lstStyle>
          <a:p>
            <a:pPr eaLnBrk="1" hangingPunct="1"/>
            <a:r>
              <a:rPr lang="en-US" altLang="en-US" sz="2799" b="1" dirty="0" smtClean="0">
                <a:ea typeface="ＭＳ Ｐゴシック" charset="-128"/>
              </a:rPr>
              <a:t>Upgrade Opportunity: DS36x8-ER (continued)</a:t>
            </a:r>
            <a:endParaRPr lang="en-US" altLang="en-US" sz="2199" b="1" dirty="0">
              <a:ea typeface="ＭＳ Ｐゴシック" charset="-128"/>
            </a:endParaRPr>
          </a:p>
        </p:txBody>
      </p:sp>
      <p:sp>
        <p:nvSpPr>
          <p:cNvPr id="7" name="TextBox 6"/>
          <p:cNvSpPr txBox="1"/>
          <p:nvPr/>
        </p:nvSpPr>
        <p:spPr>
          <a:xfrm>
            <a:off x="482474" y="1384104"/>
            <a:ext cx="8379817" cy="184618"/>
          </a:xfrm>
          <a:prstGeom prst="rect">
            <a:avLst/>
          </a:prstGeom>
          <a:noFill/>
        </p:spPr>
        <p:txBody>
          <a:bodyPr wrap="square" lIns="0" tIns="0" rIns="0" bIns="0" rtlCol="0">
            <a:spAutoFit/>
          </a:bodyPr>
          <a:lstStyle/>
          <a:p>
            <a:r>
              <a:rPr lang="en-US" sz="1200" dirty="0">
                <a:latin typeface="Arial"/>
                <a:cs typeface="Arial"/>
              </a:rPr>
              <a:t>The following chart highlights </a:t>
            </a:r>
            <a:r>
              <a:rPr lang="en-US" sz="1200" dirty="0" smtClean="0">
                <a:latin typeface="Arial"/>
                <a:cs typeface="Arial"/>
              </a:rPr>
              <a:t>why your customer should upgrade from the Zebra DS3508-ER or DS3578-ER.</a:t>
            </a:r>
            <a:endParaRPr lang="en-US" sz="1200" dirty="0">
              <a:latin typeface="Arial"/>
              <a:cs typeface="Arial"/>
            </a:endParaRPr>
          </a:p>
        </p:txBody>
      </p:sp>
      <p:sp>
        <p:nvSpPr>
          <p:cNvPr id="8" name="Slide Number Placeholder 4"/>
          <p:cNvSpPr txBox="1">
            <a:spLocks/>
          </p:cNvSpPr>
          <p:nvPr/>
        </p:nvSpPr>
        <p:spPr bwMode="auto">
          <a:xfrm>
            <a:off x="11832825" y="6485730"/>
            <a:ext cx="352241"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BFBFBF"/>
                </a:solidFill>
                <a:ea typeface="Avenir Roman" charset="0"/>
                <a:cs typeface="Avenir Roman" charset="0"/>
              </a:rPr>
              <a:pPr algn="ctr" eaLnBrk="1" hangingPunct="1"/>
              <a:t>59</a:t>
            </a:fld>
            <a:endParaRPr lang="en-US" altLang="en-US" sz="800" dirty="0">
              <a:solidFill>
                <a:srgbClr val="BFBFBF"/>
              </a:solidFill>
              <a:ea typeface="Avenir Roman" charset="0"/>
              <a:cs typeface="Avenir Roman" charset="0"/>
            </a:endParaRPr>
          </a:p>
        </p:txBody>
      </p:sp>
    </p:spTree>
    <p:extLst>
      <p:ext uri="{BB962C8B-B14F-4D97-AF65-F5344CB8AC3E}">
        <p14:creationId xmlns:p14="http://schemas.microsoft.com/office/powerpoint/2010/main" val="4228375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9" y="675524"/>
            <a:ext cx="12212298" cy="6182476"/>
          </a:xfrm>
          <a:prstGeom prst="rect">
            <a:avLst/>
          </a:prstGeom>
        </p:spPr>
      </p:pic>
      <p:sp>
        <p:nvSpPr>
          <p:cNvPr id="13" name="Rectangle 12"/>
          <p:cNvSpPr/>
          <p:nvPr/>
        </p:nvSpPr>
        <p:spPr>
          <a:xfrm>
            <a:off x="-1" y="2556932"/>
            <a:ext cx="6044675" cy="2032001"/>
          </a:xfrm>
          <a:prstGeom prst="rect">
            <a:avLst/>
          </a:prstGeom>
          <a:solidFill>
            <a:schemeClr val="bg1">
              <a:alpha val="84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5" name="Title 1"/>
          <p:cNvSpPr>
            <a:spLocks noGrp="1"/>
          </p:cNvSpPr>
          <p:nvPr>
            <p:ph type="title"/>
          </p:nvPr>
        </p:nvSpPr>
        <p:spPr>
          <a:xfrm>
            <a:off x="480643" y="2540001"/>
            <a:ext cx="6512216" cy="2184400"/>
          </a:xfrm>
        </p:spPr>
        <p:txBody>
          <a:bodyPr anchor="ctr" anchorCtr="0"/>
          <a:lstStyle/>
          <a:p>
            <a:pPr>
              <a:lnSpc>
                <a:spcPts val="4160"/>
              </a:lnSpc>
            </a:pPr>
            <a:r>
              <a:rPr lang="en-US" sz="4800" spc="-140" dirty="0" smtClean="0">
                <a:solidFill>
                  <a:schemeClr val="tx1"/>
                </a:solidFill>
              </a:rPr>
              <a:t>WHAT IS Unstoppable Performance?</a:t>
            </a:r>
            <a:endParaRPr lang="en-US" sz="4800" spc="-140" dirty="0">
              <a:solidFill>
                <a:schemeClr val="tx1"/>
              </a:solidFill>
            </a:endParaRPr>
          </a:p>
        </p:txBody>
      </p:sp>
      <p:sp>
        <p:nvSpPr>
          <p:cNvPr id="6" name="Content Placeholder 4"/>
          <p:cNvSpPr txBox="1">
            <a:spLocks/>
          </p:cNvSpPr>
          <p:nvPr/>
        </p:nvSpPr>
        <p:spPr>
          <a:xfrm>
            <a:off x="0" y="4792134"/>
            <a:ext cx="8551173" cy="1600200"/>
          </a:xfrm>
          <a:prstGeom prst="rect">
            <a:avLst/>
          </a:prstGeom>
          <a:solidFill>
            <a:srgbClr val="000000"/>
          </a:solidFill>
        </p:spPr>
        <p:txBody>
          <a:bodyPr vert="horz" lIns="548640" tIns="45720" rIns="365760" bIns="45720" rtlCol="0" anchor="ctr">
            <a:noAutofit/>
          </a:bodyPr>
          <a:lstStyle/>
          <a:p>
            <a:r>
              <a:rPr lang="en-US" sz="2000" dirty="0">
                <a:solidFill>
                  <a:schemeClr val="bg1">
                    <a:lumMod val="65000"/>
                  </a:schemeClr>
                </a:solidFill>
                <a:latin typeface="Arial" pitchFamily="34" charset="0"/>
                <a:cs typeface="Arial" pitchFamily="34" charset="0"/>
              </a:rPr>
              <a:t>Zebra has completely redesigned our industrial line</a:t>
            </a:r>
            <a:r>
              <a:rPr lang="en-US" sz="2000" dirty="0" smtClean="0">
                <a:solidFill>
                  <a:schemeClr val="bg1">
                    <a:lumMod val="65000"/>
                  </a:schemeClr>
                </a:solidFill>
                <a:latin typeface="Arial" pitchFamily="34" charset="0"/>
                <a:cs typeface="Arial" pitchFamily="34" charset="0"/>
              </a:rPr>
              <a:t> </a:t>
            </a:r>
            <a:br>
              <a:rPr lang="en-US" sz="2000" dirty="0" smtClean="0">
                <a:solidFill>
                  <a:schemeClr val="bg1">
                    <a:lumMod val="65000"/>
                  </a:schemeClr>
                </a:solidFill>
                <a:latin typeface="Arial" pitchFamily="34" charset="0"/>
                <a:cs typeface="Arial" pitchFamily="34" charset="0"/>
              </a:rPr>
            </a:br>
            <a:r>
              <a:rPr lang="en-US" sz="2000" dirty="0" smtClean="0">
                <a:solidFill>
                  <a:schemeClr val="bg1">
                    <a:lumMod val="65000"/>
                  </a:schemeClr>
                </a:solidFill>
                <a:latin typeface="Arial" pitchFamily="34" charset="0"/>
                <a:cs typeface="Arial" pitchFamily="34" charset="0"/>
              </a:rPr>
              <a:t>to </a:t>
            </a:r>
            <a:r>
              <a:rPr lang="en-US" sz="2000" dirty="0">
                <a:solidFill>
                  <a:schemeClr val="bg1">
                    <a:lumMod val="65000"/>
                  </a:schemeClr>
                </a:solidFill>
                <a:latin typeface="Arial" pitchFamily="34" charset="0"/>
                <a:cs typeface="Arial" pitchFamily="34" charset="0"/>
              </a:rPr>
              <a:t>provide </a:t>
            </a:r>
            <a:r>
              <a:rPr lang="en-US" sz="2000" b="1" dirty="0">
                <a:solidFill>
                  <a:schemeClr val="bg1"/>
                </a:solidFill>
                <a:latin typeface="Arial" pitchFamily="34" charset="0"/>
                <a:cs typeface="Arial" pitchFamily="34" charset="0"/>
              </a:rPr>
              <a:t>UNSTOPPABLE PERFORMANCE</a:t>
            </a:r>
            <a:r>
              <a:rPr lang="en-US" sz="2000" dirty="0">
                <a:solidFill>
                  <a:schemeClr val="bg1"/>
                </a:solidFill>
                <a:latin typeface="Arial" pitchFamily="34" charset="0"/>
                <a:cs typeface="Arial" pitchFamily="34" charset="0"/>
              </a:rPr>
              <a:t> </a:t>
            </a:r>
            <a:r>
              <a:rPr lang="en-US" sz="2000" dirty="0">
                <a:solidFill>
                  <a:srgbClr val="A6A6A6"/>
                </a:solidFill>
                <a:latin typeface="Arial" pitchFamily="34" charset="0"/>
                <a:cs typeface="Arial" pitchFamily="34" charset="0"/>
              </a:rPr>
              <a:t>in </a:t>
            </a:r>
            <a:r>
              <a:rPr lang="en-US" sz="2000" dirty="0" smtClean="0">
                <a:solidFill>
                  <a:srgbClr val="A6A6A6"/>
                </a:solidFill>
                <a:latin typeface="Arial" pitchFamily="34" charset="0"/>
                <a:cs typeface="Arial" pitchFamily="34" charset="0"/>
              </a:rPr>
              <a:t/>
            </a:r>
            <a:br>
              <a:rPr lang="en-US" sz="2000" dirty="0" smtClean="0">
                <a:solidFill>
                  <a:srgbClr val="A6A6A6"/>
                </a:solidFill>
                <a:latin typeface="Arial" pitchFamily="34" charset="0"/>
                <a:cs typeface="Arial" pitchFamily="34" charset="0"/>
              </a:rPr>
            </a:br>
            <a:r>
              <a:rPr lang="en-US" sz="2000" dirty="0" smtClean="0">
                <a:solidFill>
                  <a:srgbClr val="A6A6A6"/>
                </a:solidFill>
                <a:latin typeface="Arial" pitchFamily="34" charset="0"/>
                <a:cs typeface="Arial" pitchFamily="34" charset="0"/>
              </a:rPr>
              <a:t>demanding </a:t>
            </a:r>
            <a:r>
              <a:rPr lang="en-US" sz="2000" dirty="0">
                <a:solidFill>
                  <a:srgbClr val="A6A6A6"/>
                </a:solidFill>
                <a:latin typeface="Arial" pitchFamily="34" charset="0"/>
                <a:cs typeface="Arial" pitchFamily="34" charset="0"/>
              </a:rPr>
              <a:t>industrial </a:t>
            </a:r>
            <a:r>
              <a:rPr lang="en-US" sz="2000" dirty="0" smtClean="0">
                <a:solidFill>
                  <a:srgbClr val="A6A6A6"/>
                </a:solidFill>
                <a:latin typeface="Arial" pitchFamily="34" charset="0"/>
                <a:cs typeface="Arial" pitchFamily="34" charset="0"/>
              </a:rPr>
              <a:t>environments.</a:t>
            </a:r>
            <a:endParaRPr kumimoji="0" lang="en-US" sz="2000" b="0" i="0" u="none" strike="noStrike" kern="1200" cap="none" spc="0" normalizeH="0" baseline="0" noProof="0" dirty="0" smtClean="0">
              <a:ln>
                <a:noFill/>
              </a:ln>
              <a:solidFill>
                <a:srgbClr val="A6A6A6"/>
              </a:solidFill>
              <a:effectLst/>
              <a:uLnTx/>
              <a:uFillTx/>
              <a:latin typeface="Arial"/>
              <a:ea typeface="+mn-ea"/>
              <a:cs typeface="Arial"/>
            </a:endParaRPr>
          </a:p>
        </p:txBody>
      </p:sp>
      <p:grpSp>
        <p:nvGrpSpPr>
          <p:cNvPr id="11" name="Group 10"/>
          <p:cNvGrpSpPr/>
          <p:nvPr/>
        </p:nvGrpSpPr>
        <p:grpSpPr>
          <a:xfrm>
            <a:off x="8737014" y="1228071"/>
            <a:ext cx="2542032" cy="5155796"/>
            <a:chOff x="389606" y="2430338"/>
            <a:chExt cx="2542032" cy="4616638"/>
          </a:xfrm>
          <a:solidFill>
            <a:schemeClr val="accent6"/>
          </a:solidFill>
        </p:grpSpPr>
        <p:sp>
          <p:nvSpPr>
            <p:cNvPr id="8" name="Rectangle 7"/>
            <p:cNvSpPr/>
            <p:nvPr/>
          </p:nvSpPr>
          <p:spPr>
            <a:xfrm>
              <a:off x="389606" y="2430338"/>
              <a:ext cx="2542032" cy="14050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Arial" pitchFamily="34" charset="0"/>
                  <a:cs typeface="Arial" pitchFamily="34" charset="0"/>
                </a:rPr>
                <a:t>Ultra-Rugged</a:t>
              </a:r>
            </a:p>
            <a:p>
              <a:pPr algn="ctr"/>
              <a:r>
                <a:rPr lang="en-US" sz="2400" b="1" dirty="0" smtClean="0">
                  <a:solidFill>
                    <a:schemeClr val="tx1"/>
                  </a:solidFill>
                  <a:latin typeface="Arial" pitchFamily="34" charset="0"/>
                  <a:cs typeface="Arial" pitchFamily="34" charset="0"/>
                </a:rPr>
                <a:t>Design</a:t>
              </a:r>
              <a:endParaRPr lang="en-US" sz="2400" b="1" dirty="0">
                <a:solidFill>
                  <a:schemeClr val="tx1"/>
                </a:solidFill>
                <a:latin typeface="Arial" pitchFamily="34" charset="0"/>
                <a:cs typeface="Arial" pitchFamily="34" charset="0"/>
              </a:endParaRPr>
            </a:p>
          </p:txBody>
        </p:sp>
        <p:sp>
          <p:nvSpPr>
            <p:cNvPr id="9" name="Rectangle 8"/>
            <p:cNvSpPr/>
            <p:nvPr/>
          </p:nvSpPr>
          <p:spPr>
            <a:xfrm>
              <a:off x="389606" y="4017838"/>
              <a:ext cx="2542032" cy="14172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Arial" pitchFamily="34" charset="0"/>
                  <a:cs typeface="Arial" pitchFamily="34" charset="0"/>
                </a:rPr>
                <a:t>Superior </a:t>
              </a:r>
            </a:p>
            <a:p>
              <a:pPr algn="ctr"/>
              <a:r>
                <a:rPr lang="en-US" sz="2400" b="1" dirty="0" smtClean="0">
                  <a:solidFill>
                    <a:schemeClr val="tx1"/>
                  </a:solidFill>
                  <a:latin typeface="Arial" pitchFamily="34" charset="0"/>
                  <a:cs typeface="Arial" pitchFamily="34" charset="0"/>
                </a:rPr>
                <a:t>Performance</a:t>
              </a:r>
              <a:endParaRPr lang="en-US" sz="2400" b="1" dirty="0">
                <a:solidFill>
                  <a:schemeClr val="tx1"/>
                </a:solidFill>
                <a:latin typeface="Arial" pitchFamily="34" charset="0"/>
                <a:cs typeface="Arial" pitchFamily="34" charset="0"/>
              </a:endParaRPr>
            </a:p>
          </p:txBody>
        </p:sp>
        <p:sp>
          <p:nvSpPr>
            <p:cNvPr id="10" name="Rectangle 9"/>
            <p:cNvSpPr/>
            <p:nvPr/>
          </p:nvSpPr>
          <p:spPr>
            <a:xfrm>
              <a:off x="389606" y="5617530"/>
              <a:ext cx="2542032" cy="142944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Arial" pitchFamily="34" charset="0"/>
                  <a:cs typeface="Arial" pitchFamily="34" charset="0"/>
                </a:rPr>
                <a:t>Unrivaled</a:t>
              </a:r>
            </a:p>
            <a:p>
              <a:pPr algn="ctr"/>
              <a:r>
                <a:rPr lang="en-US" sz="2400" b="1" dirty="0" smtClean="0">
                  <a:solidFill>
                    <a:schemeClr val="tx1"/>
                  </a:solidFill>
                  <a:latin typeface="Arial" pitchFamily="34" charset="0"/>
                  <a:cs typeface="Arial" pitchFamily="34" charset="0"/>
                </a:rPr>
                <a:t>Manageability</a:t>
              </a:r>
              <a:endParaRPr lang="en-US" sz="2400" b="1" dirty="0">
                <a:solidFill>
                  <a:schemeClr val="tx1"/>
                </a:solidFill>
                <a:latin typeface="Arial" pitchFamily="34" charset="0"/>
                <a:cs typeface="Arial" pitchFamily="34" charset="0"/>
              </a:endParaRPr>
            </a:p>
          </p:txBody>
        </p:sp>
      </p:grpSp>
      <p:sp>
        <p:nvSpPr>
          <p:cNvPr id="12" name="Slide Number Placeholder 5"/>
          <p:cNvSpPr txBox="1">
            <a:spLocks/>
          </p:cNvSpPr>
          <p:nvPr/>
        </p:nvSpPr>
        <p:spPr bwMode="auto">
          <a:xfrm>
            <a:off x="11798300" y="6489701"/>
            <a:ext cx="3905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Arial" charset="0"/>
                <a:ea typeface="MS PGothic" charset="-128"/>
                <a:cs typeface="Arial" charset="0"/>
              </a:defRPr>
            </a:lvl1pPr>
            <a:lvl2pPr marL="37931725" indent="-37474525">
              <a:spcBef>
                <a:spcPct val="20000"/>
              </a:spcBef>
              <a:buFont typeface="Arial" charset="0"/>
              <a:buChar char="•"/>
              <a:defRPr sz="2800">
                <a:solidFill>
                  <a:schemeClr val="tx1"/>
                </a:solidFill>
                <a:latin typeface="Arial" charset="0"/>
                <a:ea typeface="MS PGothic" charset="-128"/>
                <a:cs typeface="Arial" charset="0"/>
              </a:defRPr>
            </a:lvl2pPr>
            <a:lvl3pPr marL="1143000" indent="-228600">
              <a:spcBef>
                <a:spcPct val="20000"/>
              </a:spcBef>
              <a:buFont typeface="Arial" charset="0"/>
              <a:buChar char="•"/>
              <a:defRPr sz="2400">
                <a:solidFill>
                  <a:schemeClr val="tx1"/>
                </a:solidFill>
                <a:latin typeface="Arial" charset="0"/>
                <a:ea typeface="MS PGothic" charset="-128"/>
                <a:cs typeface="Arial" charset="0"/>
              </a:defRPr>
            </a:lvl3pPr>
            <a:lvl4pPr marL="1600200" indent="-228600">
              <a:spcBef>
                <a:spcPct val="20000"/>
              </a:spcBef>
              <a:buFont typeface="Arial" charset="0"/>
              <a:buChar char="•"/>
              <a:defRPr sz="2000">
                <a:solidFill>
                  <a:schemeClr val="tx1"/>
                </a:solidFill>
                <a:latin typeface="Arial" charset="0"/>
                <a:ea typeface="MS PGothic" charset="-128"/>
                <a:cs typeface="Arial" charset="0"/>
              </a:defRPr>
            </a:lvl4pPr>
            <a:lvl5pPr marL="2057400" indent="-228600">
              <a:spcBef>
                <a:spcPct val="20000"/>
              </a:spcBef>
              <a:buFont typeface="Arial" charset="0"/>
              <a:buChar char="•"/>
              <a:defRPr sz="2000">
                <a:solidFill>
                  <a:schemeClr val="tx1"/>
                </a:solidFill>
                <a:latin typeface="Arial" charset="0"/>
                <a:ea typeface="MS PGothic" charset="-128"/>
                <a:cs typeface="Arial"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Arial" charset="0"/>
                <a:ea typeface="MS PGothic" charset="-128"/>
                <a:cs typeface="Arial"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Arial" charset="0"/>
                <a:ea typeface="MS PGothic" charset="-128"/>
                <a:cs typeface="Arial"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Arial" charset="0"/>
                <a:ea typeface="MS PGothic" charset="-128"/>
                <a:cs typeface="Arial"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Arial" charset="0"/>
                <a:ea typeface="MS PGothic" charset="-128"/>
                <a:cs typeface="Arial" charset="0"/>
              </a:defRPr>
            </a:lvl9pPr>
          </a:lstStyle>
          <a:p>
            <a:pPr algn="ctr" eaLnBrk="1" hangingPunct="1">
              <a:spcBef>
                <a:spcPct val="0"/>
              </a:spcBef>
              <a:buFontTx/>
              <a:buNone/>
            </a:pPr>
            <a:fld id="{DC3261BA-901C-6B4E-B498-A1002ADA56C8}" type="slidenum">
              <a:rPr lang="en-US" altLang="en-US" sz="800">
                <a:solidFill>
                  <a:schemeClr val="bg1">
                    <a:lumMod val="75000"/>
                  </a:schemeClr>
                </a:solidFill>
              </a:rPr>
              <a:pPr algn="ctr" eaLnBrk="1" hangingPunct="1">
                <a:spcBef>
                  <a:spcPct val="0"/>
                </a:spcBef>
                <a:buFontTx/>
                <a:buNone/>
              </a:pPr>
              <a:t>6</a:t>
            </a:fld>
            <a:endParaRPr lang="en-US" altLang="en-US" sz="800" dirty="0">
              <a:solidFill>
                <a:schemeClr val="bg1">
                  <a:lumMod val="75000"/>
                </a:schemeClr>
              </a:solidFill>
            </a:endParaRPr>
          </a:p>
        </p:txBody>
      </p:sp>
    </p:spTree>
    <p:extLst>
      <p:ext uri="{BB962C8B-B14F-4D97-AF65-F5344CB8AC3E}">
        <p14:creationId xmlns:p14="http://schemas.microsoft.com/office/powerpoint/2010/main" val="34365501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p:cNvGraphicFramePr>
            <a:graphicFrameLocks/>
          </p:cNvGraphicFramePr>
          <p:nvPr>
            <p:extLst>
              <p:ext uri="{D42A27DB-BD31-4B8C-83A1-F6EECF244321}">
                <p14:modId xmlns:p14="http://schemas.microsoft.com/office/powerpoint/2010/main" val="1563704795"/>
              </p:ext>
            </p:extLst>
          </p:nvPr>
        </p:nvGraphicFramePr>
        <p:xfrm>
          <a:off x="481253" y="1736437"/>
          <a:ext cx="11139892" cy="4208567"/>
        </p:xfrm>
        <a:graphic>
          <a:graphicData uri="http://schemas.openxmlformats.org/drawingml/2006/table">
            <a:tbl>
              <a:tblPr firstRow="1" bandRow="1">
                <a:tableStyleId>{F5AB1C69-6EDB-4FF4-983F-18BD219EF322}</a:tableStyleId>
              </a:tblPr>
              <a:tblGrid>
                <a:gridCol w="1036567"/>
                <a:gridCol w="208232"/>
                <a:gridCol w="1895560"/>
                <a:gridCol w="2030742"/>
                <a:gridCol w="2030742"/>
                <a:gridCol w="3938049"/>
              </a:tblGrid>
              <a:tr h="340099">
                <a:tc>
                  <a:txBody>
                    <a:bodyPr/>
                    <a:lstStyle/>
                    <a:p>
                      <a:pPr marL="0" marR="0" algn="ctr">
                        <a:spcBef>
                          <a:spcPts val="0"/>
                        </a:spcBef>
                        <a:spcAft>
                          <a:spcPts val="0"/>
                        </a:spcAft>
                      </a:pPr>
                      <a:endParaRPr lang="en-US" sz="1100" cap="none" dirty="0">
                        <a:solidFill>
                          <a:schemeClr val="bg1"/>
                        </a:solidFill>
                        <a:effectLst/>
                        <a:latin typeface="Arial" charset="0"/>
                        <a:ea typeface="Arial" charset="0"/>
                        <a:cs typeface="Arial" charset="0"/>
                      </a:endParaRPr>
                    </a:p>
                  </a:txBody>
                  <a:tcPr marL="182832" marR="182832" marT="18283" marB="18283"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algn="ctr">
                        <a:spcBef>
                          <a:spcPts val="0"/>
                        </a:spcBef>
                        <a:spcAft>
                          <a:spcPts val="0"/>
                        </a:spcAft>
                      </a:pPr>
                      <a:r>
                        <a:rPr lang="en-US" sz="1200" b="1" cap="none" dirty="0" smtClean="0">
                          <a:solidFill>
                            <a:schemeClr val="tx1"/>
                          </a:solidFill>
                          <a:effectLst/>
                          <a:latin typeface="Arial" charset="0"/>
                          <a:ea typeface="Arial" charset="0"/>
                          <a:cs typeface="Arial" charset="0"/>
                        </a:rPr>
                        <a:t>LI3608-ER/LI3678-ER</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en-US"/>
                    </a:p>
                  </a:txBody>
                  <a:tcPr/>
                </a:tc>
                <a:tc>
                  <a:txBody>
                    <a:bodyPr/>
                    <a:lstStyle/>
                    <a:p>
                      <a:pPr marL="0" marR="0" indent="0" algn="ctr">
                        <a:spcBef>
                          <a:spcPts val="0"/>
                        </a:spcBef>
                        <a:spcAft>
                          <a:spcPts val="0"/>
                        </a:spcAft>
                        <a:tabLst>
                          <a:tab pos="2743200" algn="ctr"/>
                          <a:tab pos="5486400" algn="r"/>
                          <a:tab pos="457200" algn="l"/>
                        </a:tabLst>
                      </a:pPr>
                      <a:r>
                        <a:rPr lang="fr-FR" sz="1200" b="1" cap="none" dirty="0" smtClean="0">
                          <a:solidFill>
                            <a:schemeClr val="tx1"/>
                          </a:solidFill>
                          <a:effectLst/>
                          <a:latin typeface="Arial" charset="0"/>
                          <a:ea typeface="Arial" charset="0"/>
                          <a:cs typeface="Arial" charset="0"/>
                        </a:rPr>
                        <a:t>LS3408-ER (</a:t>
                      </a:r>
                      <a:r>
                        <a:rPr lang="fr-FR" sz="1200" b="1" cap="none" dirty="0" err="1" smtClean="0">
                          <a:solidFill>
                            <a:schemeClr val="tx1"/>
                          </a:solidFill>
                          <a:effectLst/>
                          <a:latin typeface="Arial" charset="0"/>
                          <a:ea typeface="Arial" charset="0"/>
                          <a:cs typeface="Arial" charset="0"/>
                        </a:rPr>
                        <a:t>corded</a:t>
                      </a:r>
                      <a:r>
                        <a:rPr lang="fr-FR" sz="1200" b="1" cap="none" dirty="0" smtClean="0">
                          <a:solidFill>
                            <a:schemeClr val="tx1"/>
                          </a:solidFill>
                          <a:effectLst/>
                          <a:latin typeface="Arial" charset="0"/>
                          <a:ea typeface="Arial" charset="0"/>
                          <a:cs typeface="Arial" charset="0"/>
                        </a:rPr>
                        <a:t>)</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indent="0" algn="ctr">
                        <a:spcBef>
                          <a:spcPts val="0"/>
                        </a:spcBef>
                        <a:spcAft>
                          <a:spcPts val="0"/>
                        </a:spcAft>
                        <a:tabLst>
                          <a:tab pos="2743200" algn="ctr"/>
                          <a:tab pos="5486400" algn="r"/>
                          <a:tab pos="457200" algn="l"/>
                        </a:tabLst>
                      </a:pPr>
                      <a:r>
                        <a:rPr lang="en-US" sz="1200" cap="none" dirty="0" smtClean="0">
                          <a:solidFill>
                            <a:schemeClr val="tx1"/>
                          </a:solidFill>
                          <a:effectLst/>
                          <a:latin typeface="Arial" charset="0"/>
                          <a:ea typeface="Arial" charset="0"/>
                          <a:cs typeface="Arial" charset="0"/>
                        </a:rPr>
                        <a:t>LS3578-ER (cordless)</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algn="ctr">
                        <a:spcBef>
                          <a:spcPts val="0"/>
                        </a:spcBef>
                        <a:spcAft>
                          <a:spcPts val="0"/>
                        </a:spcAft>
                      </a:pPr>
                      <a:r>
                        <a:rPr lang="en-US" sz="1200" b="1" cap="none" dirty="0" smtClean="0">
                          <a:solidFill>
                            <a:schemeClr val="tx1"/>
                          </a:solidFill>
                          <a:effectLst/>
                          <a:latin typeface="Arial" charset="0"/>
                          <a:ea typeface="Arial" charset="0"/>
                          <a:cs typeface="Arial" charset="0"/>
                        </a:rPr>
                        <a:t>Why Your Customer Cares</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r>
              <a:tr h="220812">
                <a:tc gridSpan="6">
                  <a:txBody>
                    <a:bodyPr/>
                    <a:lstStyle/>
                    <a:p>
                      <a:pPr marL="0" marR="0" algn="l">
                        <a:spcBef>
                          <a:spcPts val="0"/>
                        </a:spcBef>
                        <a:spcAft>
                          <a:spcPts val="0"/>
                        </a:spcAft>
                      </a:pPr>
                      <a:r>
                        <a:rPr lang="en-US" sz="1100" b="1" cap="all" dirty="0" smtClean="0">
                          <a:solidFill>
                            <a:schemeClr val="bg1"/>
                          </a:solidFill>
                          <a:effectLst/>
                          <a:latin typeface="Arial" charset="0"/>
                          <a:ea typeface="Arial" charset="0"/>
                          <a:cs typeface="Arial" charset="0"/>
                        </a:rPr>
                        <a:t>Rugged design</a:t>
                      </a:r>
                      <a:endParaRPr lang="en-US" sz="1100" cap="none" dirty="0">
                        <a:solidFill>
                          <a:schemeClr val="bg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619472">
                <a:tc gridSpan="2">
                  <a:txBody>
                    <a:bodyPr/>
                    <a:lstStyle/>
                    <a:p>
                      <a:pPr marL="0" marR="0" algn="l">
                        <a:spcBef>
                          <a:spcPts val="0"/>
                        </a:spcBef>
                        <a:spcAft>
                          <a:spcPts val="0"/>
                        </a:spcAft>
                      </a:pPr>
                      <a:r>
                        <a:rPr lang="en-US" sz="1100" b="1" i="0" u="none" strike="noStrike" kern="1200" baseline="0" dirty="0" smtClean="0">
                          <a:solidFill>
                            <a:schemeClr val="dk1"/>
                          </a:solidFill>
                          <a:latin typeface="+mn-lt"/>
                          <a:ea typeface="+mn-ea"/>
                          <a:cs typeface="+mn-cs"/>
                        </a:rPr>
                        <a:t>Drop Specification</a:t>
                      </a:r>
                      <a:endParaRPr lang="en-US" sz="1100" b="1" cap="none" dirty="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hMerge="1">
                  <a:txBody>
                    <a:bodyPr/>
                    <a:lstStyle/>
                    <a:p>
                      <a:pPr algn="ctr"/>
                      <a:endParaRPr lang="en-US" sz="1100" b="0" i="0" cap="none" baseline="0" dirty="0">
                        <a:solidFill>
                          <a:srgbClr val="000000"/>
                        </a:solidFill>
                        <a:effectLst/>
                        <a:latin typeface="+mn-lt"/>
                        <a:ea typeface="Arial" charset="0"/>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i="0" u="none" strike="noStrike" kern="1200" baseline="0" dirty="0" smtClean="0">
                          <a:solidFill>
                            <a:schemeClr val="dk1"/>
                          </a:solidFill>
                          <a:latin typeface="+mn-lt"/>
                          <a:ea typeface="+mn-ea"/>
                          <a:cs typeface="+mn-cs"/>
                        </a:rPr>
                        <a:t>8.0 ft./2.4 m</a:t>
                      </a:r>
                    </a:p>
                    <a:p>
                      <a:pPr algn="ctr"/>
                      <a:r>
                        <a:rPr lang="en-US" sz="1100" b="0" i="0" u="none" strike="noStrike" kern="1200" baseline="0" dirty="0" smtClean="0">
                          <a:solidFill>
                            <a:schemeClr val="dk1"/>
                          </a:solidFill>
                          <a:latin typeface="+mn-lt"/>
                          <a:ea typeface="+mn-ea"/>
                          <a:cs typeface="+mn-cs"/>
                        </a:rPr>
                        <a:t>to concrete</a:t>
                      </a:r>
                      <a:endParaRPr lang="en-US" sz="1100" b="0" i="0" cap="none" baseline="0" dirty="0">
                        <a:solidFill>
                          <a:srgbClr val="000000"/>
                        </a:solidFill>
                        <a:effectLst/>
                        <a:latin typeface="+mn-lt"/>
                        <a:ea typeface="Arial" charset="0"/>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i="0" u="none" strike="noStrike" kern="1200" baseline="0" dirty="0" smtClean="0">
                          <a:solidFill>
                            <a:schemeClr val="dk1"/>
                          </a:solidFill>
                          <a:latin typeface="+mn-lt"/>
                          <a:ea typeface="+mn-ea"/>
                          <a:cs typeface="+mn-cs"/>
                        </a:rPr>
                        <a:t>6.5 ft./2.0 m</a:t>
                      </a:r>
                    </a:p>
                    <a:p>
                      <a:pPr algn="ctr"/>
                      <a:r>
                        <a:rPr lang="en-US" sz="1100" b="0" i="0" u="none" strike="noStrike" kern="1200" baseline="0" dirty="0" smtClean="0">
                          <a:solidFill>
                            <a:schemeClr val="dk1"/>
                          </a:solidFill>
                          <a:latin typeface="+mn-lt"/>
                          <a:ea typeface="+mn-ea"/>
                          <a:cs typeface="+mn-cs"/>
                        </a:rPr>
                        <a:t>to concrete</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i="0" u="none" strike="noStrike" kern="1200" baseline="0" dirty="0" smtClean="0">
                          <a:solidFill>
                            <a:schemeClr val="dk1"/>
                          </a:solidFill>
                          <a:latin typeface="+mn-lt"/>
                          <a:ea typeface="+mn-ea"/>
                          <a:cs typeface="+mn-cs"/>
                        </a:rPr>
                        <a:t>6.5 ft./2.0 m</a:t>
                      </a:r>
                    </a:p>
                    <a:p>
                      <a:pPr algn="ctr"/>
                      <a:r>
                        <a:rPr lang="en-US" sz="1100" b="0" i="0" u="none" strike="noStrike" kern="1200" baseline="0" dirty="0" smtClean="0">
                          <a:solidFill>
                            <a:schemeClr val="dk1"/>
                          </a:solidFill>
                          <a:latin typeface="+mn-lt"/>
                          <a:ea typeface="+mn-ea"/>
                          <a:cs typeface="+mn-cs"/>
                        </a:rPr>
                        <a:t>to concrete</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More rugged: The 3600 Series’ 8 ft. drop spec sets a new industry standard; scan performance will not be compromised even after repeated 8 ft. drops to concrete.</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68195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i="0" u="none" strike="noStrike" kern="1200" baseline="0" dirty="0" smtClean="0">
                          <a:solidFill>
                            <a:schemeClr val="dk1"/>
                          </a:solidFill>
                          <a:latin typeface="+mn-lt"/>
                          <a:ea typeface="+mn-ea"/>
                          <a:cs typeface="+mn-cs"/>
                        </a:rPr>
                        <a:t>Tumble Specification</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hMerge="1">
                  <a:txBody>
                    <a:bodyPr/>
                    <a:lstStyle/>
                    <a:p>
                      <a:pPr algn="ct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100" b="0" i="0" u="none" strike="noStrike" kern="1200" baseline="0" dirty="0" smtClean="0">
                          <a:solidFill>
                            <a:schemeClr val="dk1"/>
                          </a:solidFill>
                          <a:latin typeface="+mn-lt"/>
                          <a:ea typeface="+mn-ea"/>
                          <a:cs typeface="+mn-cs"/>
                        </a:rPr>
                        <a:t>5,000 tumbles from</a:t>
                      </a:r>
                    </a:p>
                    <a:p>
                      <a:pPr algn="ctr"/>
                      <a:r>
                        <a:rPr lang="en-US" sz="1100" b="0" i="0" u="none" strike="noStrike" kern="1200" baseline="0" dirty="0" smtClean="0">
                          <a:solidFill>
                            <a:schemeClr val="dk1"/>
                          </a:solidFill>
                          <a:latin typeface="+mn-lt"/>
                          <a:ea typeface="+mn-ea"/>
                          <a:cs typeface="+mn-cs"/>
                        </a:rPr>
                        <a:t>3.2 ft./1 m</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743200" algn="ctr"/>
                          <a:tab pos="5486400" algn="r"/>
                          <a:tab pos="457200" algn="l"/>
                        </a:tabLst>
                        <a:defRPr/>
                      </a:pPr>
                      <a:r>
                        <a:rPr lang="en-US" sz="1100" b="0" i="0" kern="1200" baseline="0" dirty="0" smtClean="0">
                          <a:solidFill>
                            <a:schemeClr val="dk1"/>
                          </a:solidFill>
                          <a:latin typeface="+mn-lt"/>
                          <a:ea typeface="+mn-ea"/>
                          <a:cs typeface="Arial"/>
                        </a:rPr>
                        <a:t>No</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fr-FR" sz="1100" b="0" i="0" u="none" strike="noStrike" kern="1200" baseline="0" dirty="0" smtClean="0">
                          <a:solidFill>
                            <a:schemeClr val="dk1"/>
                          </a:solidFill>
                          <a:latin typeface="+mn-lt"/>
                          <a:ea typeface="+mn-ea"/>
                          <a:cs typeface="+mn-cs"/>
                        </a:rPr>
                        <a:t>2,500 </a:t>
                      </a:r>
                      <a:r>
                        <a:rPr lang="fr-FR" sz="1100" b="0" i="0" u="none" strike="noStrike" kern="1200" baseline="0" dirty="0" err="1" smtClean="0">
                          <a:solidFill>
                            <a:schemeClr val="dk1"/>
                          </a:solidFill>
                          <a:latin typeface="+mn-lt"/>
                          <a:ea typeface="+mn-ea"/>
                          <a:cs typeface="+mn-cs"/>
                        </a:rPr>
                        <a:t>tumbles</a:t>
                      </a:r>
                      <a:endParaRPr lang="fr-FR" sz="1100" b="0" i="0" u="none" strike="noStrike" kern="1200" baseline="0" dirty="0" smtClean="0">
                        <a:solidFill>
                          <a:schemeClr val="dk1"/>
                        </a:solidFill>
                        <a:latin typeface="+mn-lt"/>
                        <a:ea typeface="+mn-ea"/>
                        <a:cs typeface="+mn-cs"/>
                      </a:endParaRPr>
                    </a:p>
                    <a:p>
                      <a:pPr algn="ctr"/>
                      <a:r>
                        <a:rPr lang="en-US" sz="1100" b="0" i="0" u="none" strike="noStrike" kern="1200" baseline="0" dirty="0" smtClean="0">
                          <a:solidFill>
                            <a:schemeClr val="dk1"/>
                          </a:solidFill>
                          <a:latin typeface="+mn-lt"/>
                          <a:ea typeface="+mn-ea"/>
                          <a:cs typeface="+mn-cs"/>
                        </a:rPr>
                        <a:t>from 3.2 ft./1 m</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Simulates the real-world tumbling that occurs with a drop. The ability to withstand 5,000 tumbles is a testament to the 3600 Series’ ultra-rugged durability.</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814388">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i="0" u="none" strike="noStrike" kern="1200" baseline="0" dirty="0" smtClean="0">
                          <a:solidFill>
                            <a:schemeClr val="dk1"/>
                          </a:solidFill>
                          <a:latin typeface="+mn-lt"/>
                          <a:ea typeface="+mn-ea"/>
                          <a:cs typeface="+mn-cs"/>
                        </a:rPr>
                        <a:t>Sealing: Scanner</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i="0" u="none" strike="noStrike" kern="1200" baseline="0" dirty="0" smtClean="0">
                          <a:solidFill>
                            <a:schemeClr val="dk1"/>
                          </a:solidFill>
                          <a:latin typeface="+mn-lt"/>
                          <a:ea typeface="+mn-ea"/>
                          <a:cs typeface="+mn-cs"/>
                        </a:rPr>
                        <a:t>IP65 and IP67</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743200" algn="ctr"/>
                          <a:tab pos="5486400" algn="r"/>
                          <a:tab pos="457200" algn="l"/>
                        </a:tabLst>
                        <a:defRPr/>
                      </a:pPr>
                      <a:r>
                        <a:rPr lang="en-US" sz="1100" b="0" i="0" kern="1200" baseline="0" dirty="0" smtClean="0">
                          <a:solidFill>
                            <a:schemeClr val="dk1"/>
                          </a:solidFill>
                          <a:latin typeface="+mn-lt"/>
                          <a:ea typeface="+mn-ea"/>
                          <a:cs typeface="Arial"/>
                        </a:rPr>
                        <a:t>IP65</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743200" algn="ctr"/>
                          <a:tab pos="5486400" algn="r"/>
                          <a:tab pos="457200" algn="l"/>
                        </a:tabLst>
                        <a:defRPr/>
                      </a:pPr>
                      <a:r>
                        <a:rPr lang="en-US" sz="1100" b="0" i="0" kern="1200" baseline="0" dirty="0" smtClean="0">
                          <a:solidFill>
                            <a:schemeClr val="dk1"/>
                          </a:solidFill>
                          <a:latin typeface="+mn-lt"/>
                          <a:ea typeface="+mn-ea"/>
                          <a:cs typeface="Arial"/>
                        </a:rPr>
                        <a:t>IP65</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Dusty and dirty conditions are ubiquitous in an industrial environment, and outdoor use in rainy or freezing conditions are common. The 3600 Series is the first line of scanners to offer both IP65 and IP67 sealing.</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31338">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i="0" u="none" strike="noStrike" kern="1200" baseline="0" dirty="0" smtClean="0">
                          <a:solidFill>
                            <a:schemeClr val="dk1"/>
                          </a:solidFill>
                          <a:latin typeface="+mn-lt"/>
                          <a:ea typeface="+mn-ea"/>
                          <a:cs typeface="+mn-cs"/>
                        </a:rPr>
                        <a:t>Sealing: Base</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hMerge="1">
                  <a:txBody>
                    <a:bodyPr/>
                    <a:lstStyle/>
                    <a:p>
                      <a:pPr algn="ctr" rtl="0"/>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rtl="0"/>
                      <a:r>
                        <a:rPr lang="en-US" sz="1100" b="0" i="0" kern="1200" baseline="0" dirty="0" smtClean="0">
                          <a:solidFill>
                            <a:schemeClr val="dk1"/>
                          </a:solidFill>
                          <a:latin typeface="+mn-lt"/>
                          <a:ea typeface="+mn-ea"/>
                          <a:cs typeface="Arial"/>
                        </a:rPr>
                        <a:t>IP65</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rtl="0"/>
                      <a:r>
                        <a:rPr lang="en-US" sz="1100" b="0" i="0" kern="1200" baseline="0" dirty="0" smtClean="0">
                          <a:solidFill>
                            <a:schemeClr val="dk1"/>
                          </a:solidFill>
                          <a:latin typeface="+mn-lt"/>
                          <a:ea typeface="+mn-ea"/>
                          <a:cs typeface="Arial"/>
                        </a:rPr>
                        <a:t>N/A</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i="0" kern="1200" baseline="0" dirty="0" smtClean="0">
                          <a:solidFill>
                            <a:schemeClr val="dk1"/>
                          </a:solidFill>
                          <a:latin typeface="+mn-lt"/>
                          <a:ea typeface="+mn-ea"/>
                          <a:cs typeface="Arial"/>
                        </a:rPr>
                        <a:t>No</a:t>
                      </a:r>
                      <a:endParaRPr lang="en-US" sz="1100" b="0" i="0" baseline="0" dirty="0" smtClean="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Cordless rugged scanners are only as good as the cradle they come with, and the 3600 Series features the industry’s only “go anywhere” rugged cradle with an IP65 rating.</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698828">
                <a:tc gridSpan="2">
                  <a:txBody>
                    <a:bodyPr/>
                    <a:lstStyle/>
                    <a:p>
                      <a:r>
                        <a:rPr lang="en-US" sz="1100" b="1" i="0" u="none" strike="noStrike" kern="1200" baseline="0" dirty="0" smtClean="0">
                          <a:solidFill>
                            <a:schemeClr val="dk1"/>
                          </a:solidFill>
                          <a:latin typeface="+mn-lt"/>
                          <a:ea typeface="+mn-ea"/>
                          <a:cs typeface="+mn-cs"/>
                        </a:rPr>
                        <a:t>Freezer </a:t>
                      </a:r>
                      <a:br>
                        <a:rPr lang="en-US" sz="1100" b="1" i="0" u="none" strike="noStrike" kern="1200" baseline="0" dirty="0" smtClean="0">
                          <a:solidFill>
                            <a:schemeClr val="dk1"/>
                          </a:solidFill>
                          <a:latin typeface="+mn-lt"/>
                          <a:ea typeface="+mn-ea"/>
                          <a:cs typeface="+mn-cs"/>
                        </a:rPr>
                      </a:br>
                      <a:r>
                        <a:rPr lang="en-US" sz="1100" b="1" i="0" u="none" strike="noStrike" kern="1200" baseline="0" dirty="0" smtClean="0">
                          <a:solidFill>
                            <a:schemeClr val="dk1"/>
                          </a:solidFill>
                          <a:latin typeface="+mn-lt"/>
                          <a:ea typeface="+mn-ea"/>
                          <a:cs typeface="+mn-cs"/>
                        </a:rPr>
                        <a:t>compliant</a:t>
                      </a:r>
                    </a:p>
                    <a:p>
                      <a:r>
                        <a:rPr lang="en-US" sz="1100" b="1" i="0" u="none" strike="noStrike" kern="1200" baseline="0" dirty="0" smtClean="0">
                          <a:solidFill>
                            <a:schemeClr val="dk1"/>
                          </a:solidFill>
                          <a:latin typeface="+mn-lt"/>
                          <a:ea typeface="+mn-ea"/>
                          <a:cs typeface="+mn-cs"/>
                        </a:rPr>
                        <a:t>cables</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hMerge="1">
                  <a:txBody>
                    <a:bodyPr/>
                    <a:lstStyle/>
                    <a:p>
                      <a:pPr algn="ctr" rtl="0"/>
                      <a:endParaRPr lang="en-US" sz="1100" b="0" i="0" baseline="0" dirty="0">
                        <a:latin typeface="Arial"/>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rtl="0"/>
                      <a:r>
                        <a:rPr lang="en-US" sz="1100" b="0" i="0" kern="1200" baseline="0" dirty="0" smtClean="0">
                          <a:solidFill>
                            <a:schemeClr val="dk1"/>
                          </a:solidFill>
                          <a:latin typeface="Arial"/>
                          <a:ea typeface="+mn-ea"/>
                          <a:cs typeface="Arial"/>
                        </a:rPr>
                        <a:t>Yes</a:t>
                      </a:r>
                      <a:endParaRPr lang="en-US" sz="1100" b="0" i="0" baseline="0" dirty="0">
                        <a:latin typeface="Arial"/>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rtl="0"/>
                      <a:r>
                        <a:rPr lang="en-US" sz="1100" b="0" i="0" kern="1200" baseline="0" dirty="0" smtClean="0">
                          <a:solidFill>
                            <a:schemeClr val="dk1"/>
                          </a:solidFill>
                          <a:latin typeface="Arial"/>
                          <a:ea typeface="+mn-ea"/>
                          <a:cs typeface="Arial"/>
                        </a:rPr>
                        <a:t>No</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rtl="0"/>
                      <a:endParaRPr lang="en-US" sz="1100" b="0" i="0" kern="1200" baseline="0" dirty="0" smtClean="0">
                        <a:solidFill>
                          <a:schemeClr val="dk1"/>
                        </a:solidFill>
                        <a:latin typeface="Arial"/>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With the 3600 Series, the same scanner used in the warehouse can also be used in the freezer and other cold environments.</a:t>
                      </a:r>
                      <a:endParaRPr lang="en-US" sz="1100" b="0" i="0" kern="1200" baseline="0" dirty="0" smtClean="0">
                        <a:solidFill>
                          <a:schemeClr val="dk1"/>
                        </a:solidFill>
                        <a:latin typeface="Arial"/>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bl>
          </a:graphicData>
        </a:graphic>
      </p:graphicFrame>
      <p:sp>
        <p:nvSpPr>
          <p:cNvPr id="6" name="Title 1"/>
          <p:cNvSpPr txBox="1">
            <a:spLocks/>
          </p:cNvSpPr>
          <p:nvPr/>
        </p:nvSpPr>
        <p:spPr bwMode="auto">
          <a:xfrm>
            <a:off x="366983" y="861301"/>
            <a:ext cx="9523740" cy="50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MS PGothic" charset="-128"/>
                <a:cs typeface="MS PGothic" charset="-128"/>
                <a:sym typeface="Arial" charset="0"/>
              </a:defRPr>
            </a:lvl1pPr>
            <a:lvl2pPr marL="37931725" indent="-37474525" eaLnBrk="0" hangingPunct="0">
              <a:defRPr sz="2400">
                <a:solidFill>
                  <a:schemeClr val="tx1"/>
                </a:solidFill>
                <a:latin typeface="Arial" charset="0"/>
                <a:ea typeface="MS PGothic" charset="-128"/>
                <a:cs typeface="MS PGothic" charset="-128"/>
                <a:sym typeface="Arial" charset="0"/>
              </a:defRPr>
            </a:lvl2pPr>
            <a:lvl3pPr eaLnBrk="0" hangingPunct="0">
              <a:defRPr sz="2400">
                <a:solidFill>
                  <a:schemeClr val="tx1"/>
                </a:solidFill>
                <a:latin typeface="Arial" charset="0"/>
                <a:ea typeface="MS PGothic" charset="-128"/>
                <a:cs typeface="MS PGothic" charset="-128"/>
                <a:sym typeface="Arial" charset="0"/>
              </a:defRPr>
            </a:lvl3pPr>
            <a:lvl4pPr eaLnBrk="0" hangingPunct="0">
              <a:defRPr sz="2400">
                <a:solidFill>
                  <a:schemeClr val="tx1"/>
                </a:solidFill>
                <a:latin typeface="Arial" charset="0"/>
                <a:ea typeface="MS PGothic" charset="-128"/>
                <a:cs typeface="MS PGothic" charset="-128"/>
                <a:sym typeface="Arial" charset="0"/>
              </a:defRPr>
            </a:lvl4pPr>
            <a:lvl5pPr eaLnBrk="0" hangingPunct="0">
              <a:defRPr sz="2400">
                <a:solidFill>
                  <a:schemeClr val="tx1"/>
                </a:solidFill>
                <a:latin typeface="Arial" charset="0"/>
                <a:ea typeface="MS PGothic" charset="-128"/>
                <a:cs typeface="MS PGothic" charset="-128"/>
                <a:sym typeface="Arial" charset="0"/>
              </a:defRPr>
            </a:lvl5pPr>
            <a:lvl6pPr marL="4572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6pPr>
            <a:lvl7pPr marL="9144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7pPr>
            <a:lvl8pPr marL="13716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8pPr>
            <a:lvl9pPr marL="18288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9pPr>
          </a:lstStyle>
          <a:p>
            <a:pPr eaLnBrk="1" hangingPunct="1"/>
            <a:r>
              <a:rPr lang="en-US" altLang="en-US" sz="2799" b="1" dirty="0" smtClean="0">
                <a:ea typeface="ＭＳ Ｐゴシック" charset="-128"/>
              </a:rPr>
              <a:t>Upgrade Opportunity: LI36x8-ER</a:t>
            </a:r>
            <a:endParaRPr lang="en-US" altLang="en-US" sz="2199" b="1" dirty="0">
              <a:ea typeface="ＭＳ Ｐゴシック" charset="-128"/>
            </a:endParaRPr>
          </a:p>
        </p:txBody>
      </p:sp>
      <p:sp>
        <p:nvSpPr>
          <p:cNvPr id="7" name="TextBox 6"/>
          <p:cNvSpPr txBox="1"/>
          <p:nvPr/>
        </p:nvSpPr>
        <p:spPr>
          <a:xfrm>
            <a:off x="482474" y="1384104"/>
            <a:ext cx="10224108" cy="184666"/>
          </a:xfrm>
          <a:prstGeom prst="rect">
            <a:avLst/>
          </a:prstGeom>
          <a:noFill/>
        </p:spPr>
        <p:txBody>
          <a:bodyPr wrap="square" lIns="0" tIns="0" rIns="0" bIns="0" rtlCol="0">
            <a:spAutoFit/>
          </a:bodyPr>
          <a:lstStyle/>
          <a:p>
            <a:r>
              <a:rPr lang="en-US" sz="1200" dirty="0">
                <a:latin typeface="Arial"/>
                <a:cs typeface="Arial"/>
              </a:rPr>
              <a:t>The following chart highlights </a:t>
            </a:r>
            <a:r>
              <a:rPr lang="en-US" sz="1200" dirty="0" smtClean="0">
                <a:latin typeface="Arial"/>
                <a:cs typeface="Arial"/>
              </a:rPr>
              <a:t>why your customer should upgrade from the Zebra laser LS4308-ER or LS3578-ER to the LI36x8-ER.</a:t>
            </a:r>
            <a:endParaRPr lang="en-US" sz="1200" dirty="0">
              <a:latin typeface="Arial"/>
              <a:cs typeface="Arial"/>
            </a:endParaRPr>
          </a:p>
        </p:txBody>
      </p:sp>
      <p:sp>
        <p:nvSpPr>
          <p:cNvPr id="8" name="Slide Number Placeholder 4"/>
          <p:cNvSpPr txBox="1">
            <a:spLocks/>
          </p:cNvSpPr>
          <p:nvPr/>
        </p:nvSpPr>
        <p:spPr bwMode="auto">
          <a:xfrm>
            <a:off x="11832825" y="6485730"/>
            <a:ext cx="352241"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BFBFBF"/>
                </a:solidFill>
                <a:ea typeface="Avenir Roman" charset="0"/>
                <a:cs typeface="Avenir Roman" charset="0"/>
              </a:rPr>
              <a:pPr algn="ctr" eaLnBrk="1" hangingPunct="1"/>
              <a:t>60</a:t>
            </a:fld>
            <a:endParaRPr lang="en-US" altLang="en-US" sz="800" dirty="0">
              <a:solidFill>
                <a:srgbClr val="BFBFBF"/>
              </a:solidFill>
              <a:ea typeface="Avenir Roman" charset="0"/>
              <a:cs typeface="Avenir Roman" charset="0"/>
            </a:endParaRPr>
          </a:p>
        </p:txBody>
      </p:sp>
    </p:spTree>
    <p:extLst>
      <p:ext uri="{BB962C8B-B14F-4D97-AF65-F5344CB8AC3E}">
        <p14:creationId xmlns:p14="http://schemas.microsoft.com/office/powerpoint/2010/main" val="53842454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p:cNvGraphicFramePr>
            <a:graphicFrameLocks/>
          </p:cNvGraphicFramePr>
          <p:nvPr>
            <p:extLst>
              <p:ext uri="{D42A27DB-BD31-4B8C-83A1-F6EECF244321}">
                <p14:modId xmlns:p14="http://schemas.microsoft.com/office/powerpoint/2010/main" val="2075858219"/>
              </p:ext>
            </p:extLst>
          </p:nvPr>
        </p:nvGraphicFramePr>
        <p:xfrm>
          <a:off x="481253" y="1736437"/>
          <a:ext cx="11014040" cy="4936432"/>
        </p:xfrm>
        <a:graphic>
          <a:graphicData uri="http://schemas.openxmlformats.org/drawingml/2006/table">
            <a:tbl>
              <a:tblPr firstRow="1" bandRow="1">
                <a:tableStyleId>{F5AB1C69-6EDB-4FF4-983F-18BD219EF322}</a:tableStyleId>
              </a:tblPr>
              <a:tblGrid>
                <a:gridCol w="1036567"/>
                <a:gridCol w="1977940"/>
                <a:gridCol w="2030742"/>
                <a:gridCol w="2030742"/>
                <a:gridCol w="3938049"/>
              </a:tblGrid>
              <a:tr h="340099">
                <a:tc>
                  <a:txBody>
                    <a:bodyPr/>
                    <a:lstStyle/>
                    <a:p>
                      <a:pPr marL="0" marR="0" algn="ctr">
                        <a:spcBef>
                          <a:spcPts val="0"/>
                        </a:spcBef>
                        <a:spcAft>
                          <a:spcPts val="0"/>
                        </a:spcAft>
                      </a:pPr>
                      <a:endParaRPr lang="en-US" sz="1100" cap="none" dirty="0">
                        <a:solidFill>
                          <a:schemeClr val="bg1"/>
                        </a:solidFill>
                        <a:effectLst/>
                        <a:latin typeface="Arial" charset="0"/>
                        <a:ea typeface="Arial" charset="0"/>
                        <a:cs typeface="Arial" charset="0"/>
                      </a:endParaRPr>
                    </a:p>
                  </a:txBody>
                  <a:tcPr marL="182832" marR="182832" marT="18283" marB="18283"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100" b="1" cap="none" dirty="0" smtClean="0">
                          <a:solidFill>
                            <a:schemeClr val="tx1"/>
                          </a:solidFill>
                          <a:effectLst/>
                          <a:latin typeface="Arial" charset="0"/>
                          <a:ea typeface="Arial" charset="0"/>
                          <a:cs typeface="Arial" charset="0"/>
                        </a:rPr>
                        <a:t>LI3608-ER/LI3678-ER</a:t>
                      </a:r>
                      <a:endParaRPr lang="en-US" sz="11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indent="0" algn="ctr">
                        <a:spcBef>
                          <a:spcPts val="0"/>
                        </a:spcBef>
                        <a:spcAft>
                          <a:spcPts val="0"/>
                        </a:spcAft>
                        <a:tabLst>
                          <a:tab pos="2743200" algn="ctr"/>
                          <a:tab pos="5486400" algn="r"/>
                          <a:tab pos="457200" algn="l"/>
                        </a:tabLst>
                      </a:pPr>
                      <a:r>
                        <a:rPr lang="fr-FR" sz="1100" b="1" cap="none" dirty="0" smtClean="0">
                          <a:solidFill>
                            <a:schemeClr val="tx1"/>
                          </a:solidFill>
                          <a:effectLst/>
                          <a:latin typeface="Arial" charset="0"/>
                          <a:ea typeface="Arial" charset="0"/>
                          <a:cs typeface="Arial" charset="0"/>
                        </a:rPr>
                        <a:t>LS3408-ER (</a:t>
                      </a:r>
                      <a:r>
                        <a:rPr lang="fr-FR" sz="1100" b="1" cap="none" dirty="0" err="1" smtClean="0">
                          <a:solidFill>
                            <a:schemeClr val="tx1"/>
                          </a:solidFill>
                          <a:effectLst/>
                          <a:latin typeface="Arial" charset="0"/>
                          <a:ea typeface="Arial" charset="0"/>
                          <a:cs typeface="Arial" charset="0"/>
                        </a:rPr>
                        <a:t>corded</a:t>
                      </a:r>
                      <a:r>
                        <a:rPr lang="fr-FR" sz="1100" b="1" cap="none" dirty="0" smtClean="0">
                          <a:solidFill>
                            <a:schemeClr val="tx1"/>
                          </a:solidFill>
                          <a:effectLst/>
                          <a:latin typeface="Arial" charset="0"/>
                          <a:ea typeface="Arial" charset="0"/>
                          <a:cs typeface="Arial" charset="0"/>
                        </a:rPr>
                        <a:t>)</a:t>
                      </a:r>
                      <a:endParaRPr lang="en-US" sz="11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indent="0" algn="ctr">
                        <a:spcBef>
                          <a:spcPts val="0"/>
                        </a:spcBef>
                        <a:spcAft>
                          <a:spcPts val="0"/>
                        </a:spcAft>
                        <a:tabLst>
                          <a:tab pos="2743200" algn="ctr"/>
                          <a:tab pos="5486400" algn="r"/>
                          <a:tab pos="457200" algn="l"/>
                        </a:tabLst>
                      </a:pPr>
                      <a:r>
                        <a:rPr lang="en-US" sz="1100" cap="none" dirty="0" smtClean="0">
                          <a:solidFill>
                            <a:schemeClr val="tx1"/>
                          </a:solidFill>
                          <a:effectLst/>
                          <a:latin typeface="Arial" charset="0"/>
                          <a:ea typeface="Arial" charset="0"/>
                          <a:cs typeface="Arial" charset="0"/>
                        </a:rPr>
                        <a:t>LS3578-ER (cordless)</a:t>
                      </a:r>
                      <a:endParaRPr lang="en-US" sz="11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algn="ctr">
                        <a:spcBef>
                          <a:spcPts val="0"/>
                        </a:spcBef>
                        <a:spcAft>
                          <a:spcPts val="0"/>
                        </a:spcAft>
                      </a:pPr>
                      <a:r>
                        <a:rPr lang="en-US" sz="1100" b="1" cap="none" dirty="0" smtClean="0">
                          <a:solidFill>
                            <a:schemeClr val="tx1"/>
                          </a:solidFill>
                          <a:effectLst/>
                          <a:latin typeface="Arial" charset="0"/>
                          <a:ea typeface="Arial" charset="0"/>
                          <a:cs typeface="Arial" charset="0"/>
                        </a:rPr>
                        <a:t>Why Your Customer Cares</a:t>
                      </a:r>
                      <a:endParaRPr lang="en-US" sz="11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r>
              <a:tr h="220812">
                <a:tc gridSpan="5">
                  <a:txBody>
                    <a:bodyPr/>
                    <a:lstStyle/>
                    <a:p>
                      <a:pPr marL="0" marR="0" algn="l">
                        <a:spcBef>
                          <a:spcPts val="0"/>
                        </a:spcBef>
                        <a:spcAft>
                          <a:spcPts val="0"/>
                        </a:spcAft>
                      </a:pPr>
                      <a:r>
                        <a:rPr lang="en-US" sz="1000" b="1" cap="all" dirty="0" smtClean="0">
                          <a:solidFill>
                            <a:schemeClr val="bg1"/>
                          </a:solidFill>
                          <a:effectLst/>
                          <a:latin typeface="Arial" charset="0"/>
                          <a:ea typeface="Arial" charset="0"/>
                          <a:cs typeface="Arial" charset="0"/>
                        </a:rPr>
                        <a:t>DATA CAPTURE FEATURES</a:t>
                      </a:r>
                      <a:endParaRPr lang="en-US" sz="1000" cap="none" dirty="0">
                        <a:solidFill>
                          <a:schemeClr val="bg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688920">
                <a:tc>
                  <a:txBody>
                    <a:bodyPr/>
                    <a:lstStyle/>
                    <a:p>
                      <a:pPr marL="0" marR="0" algn="l">
                        <a:spcBef>
                          <a:spcPts val="0"/>
                        </a:spcBef>
                        <a:spcAft>
                          <a:spcPts val="0"/>
                        </a:spcAft>
                      </a:pPr>
                      <a:r>
                        <a:rPr lang="en-US" sz="1100" b="1" i="0" u="none" strike="noStrike" kern="1200" baseline="0" dirty="0" smtClean="0">
                          <a:solidFill>
                            <a:schemeClr val="dk1"/>
                          </a:solidFill>
                          <a:latin typeface="+mn-lt"/>
                          <a:ea typeface="+mn-ea"/>
                          <a:cs typeface="+mn-cs"/>
                        </a:rPr>
                        <a:t>Read Range</a:t>
                      </a:r>
                      <a:endParaRPr lang="en-US" sz="1100" b="1" cap="none" dirty="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From 2 in./5.1 cm to </a:t>
                      </a:r>
                      <a:br>
                        <a:rPr lang="en-US" sz="1100" b="0" i="0" u="none" strike="noStrike" kern="1200" baseline="0" dirty="0" smtClean="0">
                          <a:solidFill>
                            <a:schemeClr val="dk1"/>
                          </a:solidFill>
                          <a:latin typeface="+mn-lt"/>
                          <a:ea typeface="+mn-ea"/>
                          <a:cs typeface="+mn-cs"/>
                        </a:rPr>
                      </a:br>
                      <a:r>
                        <a:rPr lang="en-US" sz="1100" b="0" i="0" u="none" strike="noStrike" kern="1200" baseline="0" dirty="0" smtClean="0">
                          <a:solidFill>
                            <a:schemeClr val="dk1"/>
                          </a:solidFill>
                          <a:latin typeface="+mn-lt"/>
                          <a:ea typeface="+mn-ea"/>
                          <a:cs typeface="+mn-cs"/>
                        </a:rPr>
                        <a:t>56 ft./17.1 m</a:t>
                      </a:r>
                      <a:endParaRPr lang="en-US" sz="1100" b="0" i="0" cap="none" baseline="0" dirty="0">
                        <a:solidFill>
                          <a:srgbClr val="000000"/>
                        </a:solidFill>
                        <a:effectLst/>
                        <a:latin typeface="+mn-lt"/>
                        <a:ea typeface="Arial" charset="0"/>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i="0" u="none" strike="noStrike" kern="1200" baseline="0" dirty="0" smtClean="0">
                          <a:solidFill>
                            <a:schemeClr val="dk1"/>
                          </a:solidFill>
                          <a:latin typeface="+mn-lt"/>
                          <a:ea typeface="+mn-ea"/>
                          <a:cs typeface="+mn-cs"/>
                        </a:rPr>
                        <a:t>From .25 in./.64 cm</a:t>
                      </a:r>
                    </a:p>
                    <a:p>
                      <a:pPr algn="ctr"/>
                      <a:r>
                        <a:rPr lang="en-US" sz="1100" b="0" i="0" u="none" strike="noStrike" kern="1200" baseline="0" dirty="0" smtClean="0">
                          <a:solidFill>
                            <a:schemeClr val="dk1"/>
                          </a:solidFill>
                          <a:latin typeface="+mn-lt"/>
                          <a:ea typeface="+mn-ea"/>
                          <a:cs typeface="+mn-cs"/>
                        </a:rPr>
                        <a:t>to 45 ft./13.7 m</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i="0" u="none" strike="noStrike" kern="1200" baseline="0" dirty="0" smtClean="0">
                          <a:solidFill>
                            <a:schemeClr val="dk1"/>
                          </a:solidFill>
                          <a:latin typeface="+mn-lt"/>
                          <a:ea typeface="+mn-ea"/>
                          <a:cs typeface="+mn-cs"/>
                        </a:rPr>
                        <a:t>From .25 in./.64 cm to</a:t>
                      </a:r>
                    </a:p>
                    <a:p>
                      <a:pPr algn="ctr"/>
                      <a:r>
                        <a:rPr lang="en-US" sz="1100" b="0" i="0" u="none" strike="noStrike" kern="1200" baseline="0" dirty="0" smtClean="0">
                          <a:solidFill>
                            <a:schemeClr val="dk1"/>
                          </a:solidFill>
                          <a:latin typeface="+mn-lt"/>
                          <a:ea typeface="+mn-ea"/>
                          <a:cs typeface="+mn-cs"/>
                        </a:rPr>
                        <a:t>45 ft./13.7 m</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The LI36x8-ER  can read 1D barcodes 24% farther than previous generation laser models, enabling workers to reach more pallets and warehouse shelves faster, without having to move closer.</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538449">
                <a:tc>
                  <a:txBody>
                    <a:bodyPr/>
                    <a:lstStyle/>
                    <a:p>
                      <a:r>
                        <a:rPr lang="en-US" sz="1100" b="1" i="0" u="none" strike="noStrike" kern="1200" baseline="0" dirty="0" smtClean="0">
                          <a:solidFill>
                            <a:schemeClr val="dk1"/>
                          </a:solidFill>
                          <a:latin typeface="+mn-lt"/>
                          <a:ea typeface="+mn-ea"/>
                          <a:cs typeface="+mn-cs"/>
                        </a:rPr>
                        <a:t>Near Read Range</a:t>
                      </a:r>
                    </a:p>
                    <a:p>
                      <a:r>
                        <a:rPr lang="en-US" sz="1100" b="1" i="0" u="none" strike="noStrike" kern="1200" baseline="0" dirty="0" smtClean="0">
                          <a:solidFill>
                            <a:schemeClr val="dk1"/>
                          </a:solidFill>
                          <a:latin typeface="+mn-lt"/>
                          <a:ea typeface="+mn-ea"/>
                          <a:cs typeface="+mn-cs"/>
                        </a:rPr>
                        <a:t>for Wide Barcodes</a:t>
                      </a:r>
                    </a:p>
                    <a:p>
                      <a:r>
                        <a:rPr lang="en-US" sz="1100" b="1" i="0" u="none" strike="noStrike" kern="1200" baseline="0" dirty="0" smtClean="0">
                          <a:solidFill>
                            <a:schemeClr val="dk1"/>
                          </a:solidFill>
                          <a:latin typeface="+mn-lt"/>
                          <a:ea typeface="+mn-ea"/>
                          <a:cs typeface="+mn-cs"/>
                        </a:rPr>
                        <a:t>(4.0 in./10.2 cm)</a:t>
                      </a:r>
                      <a:endParaRPr lang="en-US" sz="1100" b="1" cap="none" dirty="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6 in./15.2 cm</a:t>
                      </a:r>
                      <a:endParaRPr lang="en-US" sz="1100" b="0" i="0" cap="none" baseline="0" dirty="0">
                        <a:solidFill>
                          <a:srgbClr val="000000"/>
                        </a:solidFill>
                        <a:effectLst/>
                        <a:latin typeface="+mn-lt"/>
                        <a:ea typeface="Arial" charset="0"/>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100" b="0" i="0" kern="1200" baseline="0" dirty="0" smtClean="0">
                          <a:solidFill>
                            <a:schemeClr val="dk1"/>
                          </a:solidFill>
                          <a:latin typeface="+mn-lt"/>
                          <a:ea typeface="+mn-ea"/>
                          <a:cs typeface="Arial"/>
                        </a:rPr>
                        <a:t>16. in./40.6 cm</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i="0" kern="1200" baseline="0" dirty="0" smtClean="0">
                          <a:solidFill>
                            <a:schemeClr val="dk1"/>
                          </a:solidFill>
                          <a:latin typeface="+mn-lt"/>
                          <a:ea typeface="+mn-ea"/>
                          <a:cs typeface="Arial"/>
                        </a:rPr>
                        <a:t>16. in./40.6 cm</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The LI36x8-ER is the only near /far scanner in its class to read wide </a:t>
                      </a:r>
                      <a:r>
                        <a:rPr lang="en-US" sz="1100" b="0" i="0" u="none" strike="noStrike" kern="1200" baseline="0" dirty="0" err="1" smtClean="0">
                          <a:solidFill>
                            <a:schemeClr val="dk1"/>
                          </a:solidFill>
                          <a:latin typeface="+mn-lt"/>
                          <a:ea typeface="+mn-ea"/>
                          <a:cs typeface="+mn-cs"/>
                        </a:rPr>
                        <a:t>picklist</a:t>
                      </a:r>
                      <a:r>
                        <a:rPr lang="en-US" sz="1100" b="0" i="0" u="none" strike="noStrike" kern="1200" baseline="0" dirty="0" smtClean="0">
                          <a:solidFill>
                            <a:schemeClr val="dk1"/>
                          </a:solidFill>
                          <a:latin typeface="+mn-lt"/>
                          <a:ea typeface="+mn-ea"/>
                          <a:cs typeface="+mn-cs"/>
                        </a:rPr>
                        <a:t> codes up close. You can offer your customers one scanner that can easily read barcodes on the uppermost shelves of warehouse racks, as well as extra-wide codes just a hands-length away.</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243069">
                <a:tc gridSpan="5">
                  <a:txBody>
                    <a:bodyPr/>
                    <a:lstStyle/>
                    <a:p>
                      <a:pPr marL="0" marR="0" algn="l">
                        <a:spcBef>
                          <a:spcPts val="0"/>
                        </a:spcBef>
                        <a:spcAft>
                          <a:spcPts val="0"/>
                        </a:spcAft>
                      </a:pPr>
                      <a:r>
                        <a:rPr lang="en-US" sz="1100" b="1" cap="all" dirty="0" smtClean="0">
                          <a:solidFill>
                            <a:schemeClr val="bg1"/>
                          </a:solidFill>
                          <a:effectLst/>
                          <a:latin typeface="Arial" charset="0"/>
                          <a:ea typeface="Arial" charset="0"/>
                          <a:cs typeface="Arial" charset="0"/>
                        </a:rPr>
                        <a:t>CORDLESS FEATURES</a:t>
                      </a:r>
                      <a:endParaRPr lang="en-US" sz="1100" cap="none" dirty="0">
                        <a:solidFill>
                          <a:schemeClr val="bg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pPr algn="ctr" rtl="0"/>
                      <a:endParaRPr lang="en-US" sz="10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hMerge="1">
                  <a:txBody>
                    <a:bodyPr/>
                    <a:lstStyle/>
                    <a:p>
                      <a:pPr algn="ctr" rtl="0"/>
                      <a:endParaRPr lang="en-US" sz="10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hMerge="1">
                  <a:txBody>
                    <a:bodyPr/>
                    <a:lstStyle/>
                    <a:p>
                      <a:endParaRPr lang="en-US"/>
                    </a:p>
                  </a:txBody>
                  <a:tcPr/>
                </a:tc>
                <a:tc hMerge="1">
                  <a:txBody>
                    <a:bodyPr/>
                    <a:lstStyle/>
                    <a:p>
                      <a:endParaRPr lang="en-US" sz="10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558608">
                <a:tc>
                  <a:txBody>
                    <a:bodyPr/>
                    <a:lstStyle/>
                    <a:p>
                      <a:r>
                        <a:rPr lang="en-US" sz="1100" b="1" i="0" u="none" strike="noStrike" kern="1200" baseline="0" dirty="0" smtClean="0">
                          <a:solidFill>
                            <a:schemeClr val="dk1"/>
                          </a:solidFill>
                          <a:latin typeface="+mn-lt"/>
                          <a:ea typeface="+mn-ea"/>
                          <a:cs typeface="+mn-cs"/>
                        </a:rPr>
                        <a:t>Bluetooth</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4.0</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i="0" u="none" strike="noStrike" kern="1200" baseline="0" dirty="0" smtClean="0">
                          <a:solidFill>
                            <a:schemeClr val="dk1"/>
                          </a:solidFill>
                          <a:latin typeface="+mn-lt"/>
                          <a:ea typeface="+mn-ea"/>
                          <a:cs typeface="+mn-cs"/>
                        </a:rPr>
                        <a:t>N/A</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i="0" baseline="0" dirty="0" smtClean="0">
                          <a:latin typeface="+mn-lt"/>
                          <a:cs typeface="Arial"/>
                        </a:rPr>
                        <a:t>1.2</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The LI3678-ER is the only device in its class to support Bluetooth 4.0 (Low Energy) for lightning fast communication and maximum energy efficiency.</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428264">
                <a:tc>
                  <a:txBody>
                    <a:bodyPr/>
                    <a:lstStyle/>
                    <a:p>
                      <a:r>
                        <a:rPr lang="en-US" sz="1100" b="1" i="0" u="none" strike="noStrike" kern="1200" baseline="0" dirty="0" smtClean="0">
                          <a:solidFill>
                            <a:schemeClr val="dk1"/>
                          </a:solidFill>
                          <a:latin typeface="+mn-lt"/>
                          <a:ea typeface="+mn-ea"/>
                          <a:cs typeface="+mn-cs"/>
                        </a:rPr>
                        <a:t>Wi-Fi Friendly</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a:r>
                        <a:rPr lang="en-US" sz="1100" b="0" i="0" kern="1200" baseline="0" dirty="0" smtClean="0">
                          <a:solidFill>
                            <a:schemeClr val="dk1"/>
                          </a:solidFill>
                          <a:latin typeface="Arial"/>
                          <a:ea typeface="+mn-ea"/>
                          <a:cs typeface="Arial"/>
                        </a:rPr>
                        <a:t>Yes</a:t>
                      </a:r>
                      <a:endParaRPr lang="en-US" sz="1100" b="0" i="0" baseline="0" dirty="0">
                        <a:latin typeface="Arial"/>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100" b="0" i="0" u="none" strike="noStrike" kern="1200" baseline="0" dirty="0" smtClean="0">
                          <a:solidFill>
                            <a:schemeClr val="dk1"/>
                          </a:solidFill>
                          <a:latin typeface="+mn-lt"/>
                          <a:ea typeface="+mn-ea"/>
                          <a:cs typeface="+mn-cs"/>
                        </a:rPr>
                        <a:t>N/A</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rtl="0"/>
                      <a:r>
                        <a:rPr lang="en-US" sz="1100" b="0" i="0" kern="1200" baseline="0" dirty="0" smtClean="0">
                          <a:solidFill>
                            <a:schemeClr val="dk1"/>
                          </a:solidFill>
                          <a:latin typeface="Arial"/>
                          <a:ea typeface="+mn-ea"/>
                          <a:cs typeface="Arial"/>
                        </a:rPr>
                        <a:t>No</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Eliminates the wireless interference that Bluetooth devices can create in a Wi-Fi environment.</a:t>
                      </a:r>
                      <a:endParaRPr lang="en-US" sz="1100" b="0" i="0" kern="1200" baseline="0" dirty="0" smtClean="0">
                        <a:solidFill>
                          <a:schemeClr val="dk1"/>
                        </a:solidFill>
                        <a:latin typeface="Arial"/>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393539">
                <a:tc>
                  <a:txBody>
                    <a:bodyPr/>
                    <a:lstStyle/>
                    <a:p>
                      <a:r>
                        <a:rPr lang="en-US" sz="1100" b="1" cap="none" dirty="0" smtClean="0">
                          <a:solidFill>
                            <a:schemeClr val="tx1"/>
                          </a:solidFill>
                          <a:effectLst/>
                          <a:latin typeface="Arial" charset="0"/>
                          <a:ea typeface="Arial" charset="0"/>
                          <a:cs typeface="Arial" charset="0"/>
                        </a:rPr>
                        <a:t>Battery Charge Gauge</a:t>
                      </a: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a:r>
                        <a:rPr lang="en-US" sz="1100" b="0" i="0" baseline="0" dirty="0" smtClean="0">
                          <a:latin typeface="+mn-lt"/>
                          <a:cs typeface="Arial"/>
                        </a:rPr>
                        <a:t>Yes</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i="0" u="none" strike="noStrike" kern="1200" baseline="0" dirty="0" smtClean="0">
                          <a:solidFill>
                            <a:schemeClr val="dk1"/>
                          </a:solidFill>
                          <a:latin typeface="+mn-lt"/>
                          <a:ea typeface="+mn-ea"/>
                          <a:cs typeface="+mn-cs"/>
                        </a:rPr>
                        <a:t>N/A</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a:r>
                        <a:rPr lang="en-US" sz="1100" b="0" i="0" kern="1200" baseline="0" dirty="0" smtClean="0">
                          <a:solidFill>
                            <a:schemeClr val="dk1"/>
                          </a:solidFill>
                          <a:latin typeface="+mn-lt"/>
                          <a:ea typeface="+mn-ea"/>
                          <a:cs typeface="Arial"/>
                        </a:rPr>
                        <a:t>No</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First-in-its-class battery ‘charge gauge’ makes it easy for users to monitor remaining power.</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733548">
                <a:tc>
                  <a:txBody>
                    <a:bodyPr/>
                    <a:lstStyle/>
                    <a:p>
                      <a:r>
                        <a:rPr lang="en-US" sz="1100" b="1" cap="none" dirty="0" smtClean="0">
                          <a:solidFill>
                            <a:schemeClr val="tx1"/>
                          </a:solidFill>
                          <a:effectLst/>
                          <a:latin typeface="Arial" charset="0"/>
                          <a:ea typeface="Arial" charset="0"/>
                          <a:cs typeface="Arial" charset="0"/>
                        </a:rPr>
                        <a:t>Power Precision+</a:t>
                      </a:r>
                      <a:r>
                        <a:rPr lang="en-US" sz="1100" b="1" cap="none" baseline="0" dirty="0" smtClean="0">
                          <a:solidFill>
                            <a:schemeClr val="tx1"/>
                          </a:solidFill>
                          <a:effectLst/>
                          <a:latin typeface="Arial" charset="0"/>
                          <a:ea typeface="Arial" charset="0"/>
                          <a:cs typeface="Arial" charset="0"/>
                        </a:rPr>
                        <a:t> Battery</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a:r>
                        <a:rPr lang="tr-TR" sz="1100" b="0" i="0" u="none" strike="noStrike" kern="1200" baseline="0" dirty="0" err="1" smtClean="0">
                          <a:solidFill>
                            <a:schemeClr val="dk1"/>
                          </a:solidFill>
                          <a:latin typeface="+mn-lt"/>
                          <a:ea typeface="+mn-ea"/>
                          <a:cs typeface="+mn-cs"/>
                        </a:rPr>
                        <a:t>Yes</a:t>
                      </a:r>
                      <a:r>
                        <a:rPr lang="tr-TR" sz="1100" b="0" i="0" u="none" strike="noStrike" kern="1200" baseline="0" dirty="0" smtClean="0">
                          <a:solidFill>
                            <a:schemeClr val="dk1"/>
                          </a:solidFill>
                          <a:latin typeface="+mn-lt"/>
                          <a:ea typeface="+mn-ea"/>
                          <a:cs typeface="+mn-cs"/>
                        </a:rPr>
                        <a:t>: 3100 </a:t>
                      </a:r>
                      <a:r>
                        <a:rPr lang="tr-TR" sz="1100" b="0" i="0" u="none" strike="noStrike" kern="1200" baseline="0" dirty="0" err="1" smtClean="0">
                          <a:solidFill>
                            <a:schemeClr val="dk1"/>
                          </a:solidFill>
                          <a:latin typeface="+mn-lt"/>
                          <a:ea typeface="+mn-ea"/>
                          <a:cs typeface="+mn-cs"/>
                        </a:rPr>
                        <a:t>mAh</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100" b="0" i="0" u="none" strike="noStrike" kern="1200" baseline="0" dirty="0" smtClean="0">
                          <a:solidFill>
                            <a:schemeClr val="dk1"/>
                          </a:solidFill>
                          <a:latin typeface="+mn-lt"/>
                          <a:ea typeface="+mn-ea"/>
                          <a:cs typeface="+mn-cs"/>
                        </a:rPr>
                        <a:t>N/A</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rtl="0"/>
                      <a:r>
                        <a:rPr lang="en-US" sz="1100" b="0" i="0" kern="1200" baseline="0" dirty="0" smtClean="0">
                          <a:solidFill>
                            <a:schemeClr val="dk1"/>
                          </a:solidFill>
                          <a:latin typeface="+mn-lt"/>
                          <a:ea typeface="+mn-ea"/>
                          <a:cs typeface="Arial"/>
                        </a:rPr>
                        <a:t>No: 2200 </a:t>
                      </a:r>
                      <a:r>
                        <a:rPr lang="en-US" sz="1100" b="0" i="0" kern="1200" baseline="0" dirty="0" err="1" smtClean="0">
                          <a:solidFill>
                            <a:schemeClr val="dk1"/>
                          </a:solidFill>
                          <a:latin typeface="+mn-lt"/>
                          <a:ea typeface="+mn-ea"/>
                          <a:cs typeface="Arial"/>
                        </a:rPr>
                        <a:t>mAh</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New 3100 </a:t>
                      </a:r>
                      <a:r>
                        <a:rPr lang="en-US" sz="1100" b="0" i="0" u="none" strike="noStrike" kern="1200" baseline="0" dirty="0" err="1" smtClean="0">
                          <a:solidFill>
                            <a:schemeClr val="dk1"/>
                          </a:solidFill>
                          <a:latin typeface="+mn-lt"/>
                          <a:ea typeface="+mn-ea"/>
                          <a:cs typeface="+mn-cs"/>
                        </a:rPr>
                        <a:t>mAh</a:t>
                      </a:r>
                      <a:r>
                        <a:rPr lang="en-US" sz="1100" b="0" i="0" u="none" strike="noStrike" kern="1200" baseline="0" dirty="0" smtClean="0">
                          <a:solidFill>
                            <a:schemeClr val="dk1"/>
                          </a:solidFill>
                          <a:latin typeface="+mn-lt"/>
                          <a:ea typeface="+mn-ea"/>
                          <a:cs typeface="+mn-cs"/>
                        </a:rPr>
                        <a:t> battery offers more capacity to last a full shift and longer. </a:t>
                      </a:r>
                      <a:r>
                        <a:rPr lang="en-US" sz="1100" b="0" i="0" u="none" strike="noStrike" kern="1200" baseline="0" dirty="0" err="1" smtClean="0">
                          <a:solidFill>
                            <a:schemeClr val="dk1"/>
                          </a:solidFill>
                          <a:latin typeface="+mn-lt"/>
                          <a:ea typeface="+mn-ea"/>
                          <a:cs typeface="+mn-cs"/>
                        </a:rPr>
                        <a:t>PowerPrecision</a:t>
                      </a:r>
                      <a:r>
                        <a:rPr lang="en-US" sz="1100" b="0" i="0" u="none" strike="noStrike" kern="1200" baseline="0" dirty="0" smtClean="0">
                          <a:solidFill>
                            <a:schemeClr val="dk1"/>
                          </a:solidFill>
                          <a:latin typeface="+mn-lt"/>
                          <a:ea typeface="+mn-ea"/>
                          <a:cs typeface="+mn-cs"/>
                        </a:rPr>
                        <a:t>+ offers a wealth of battery health-related data, including charge cycles consumed, current battery status and a State of Health meter.</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bl>
          </a:graphicData>
        </a:graphic>
      </p:graphicFrame>
      <p:sp>
        <p:nvSpPr>
          <p:cNvPr id="6" name="Title 1"/>
          <p:cNvSpPr txBox="1">
            <a:spLocks/>
          </p:cNvSpPr>
          <p:nvPr/>
        </p:nvSpPr>
        <p:spPr bwMode="auto">
          <a:xfrm>
            <a:off x="366983" y="861301"/>
            <a:ext cx="9523740" cy="50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MS PGothic" charset="-128"/>
                <a:cs typeface="MS PGothic" charset="-128"/>
                <a:sym typeface="Arial" charset="0"/>
              </a:defRPr>
            </a:lvl1pPr>
            <a:lvl2pPr marL="37931725" indent="-37474525" eaLnBrk="0" hangingPunct="0">
              <a:defRPr sz="2400">
                <a:solidFill>
                  <a:schemeClr val="tx1"/>
                </a:solidFill>
                <a:latin typeface="Arial" charset="0"/>
                <a:ea typeface="MS PGothic" charset="-128"/>
                <a:cs typeface="MS PGothic" charset="-128"/>
                <a:sym typeface="Arial" charset="0"/>
              </a:defRPr>
            </a:lvl2pPr>
            <a:lvl3pPr eaLnBrk="0" hangingPunct="0">
              <a:defRPr sz="2400">
                <a:solidFill>
                  <a:schemeClr val="tx1"/>
                </a:solidFill>
                <a:latin typeface="Arial" charset="0"/>
                <a:ea typeface="MS PGothic" charset="-128"/>
                <a:cs typeface="MS PGothic" charset="-128"/>
                <a:sym typeface="Arial" charset="0"/>
              </a:defRPr>
            </a:lvl3pPr>
            <a:lvl4pPr eaLnBrk="0" hangingPunct="0">
              <a:defRPr sz="2400">
                <a:solidFill>
                  <a:schemeClr val="tx1"/>
                </a:solidFill>
                <a:latin typeface="Arial" charset="0"/>
                <a:ea typeface="MS PGothic" charset="-128"/>
                <a:cs typeface="MS PGothic" charset="-128"/>
                <a:sym typeface="Arial" charset="0"/>
              </a:defRPr>
            </a:lvl4pPr>
            <a:lvl5pPr eaLnBrk="0" hangingPunct="0">
              <a:defRPr sz="2400">
                <a:solidFill>
                  <a:schemeClr val="tx1"/>
                </a:solidFill>
                <a:latin typeface="Arial" charset="0"/>
                <a:ea typeface="MS PGothic" charset="-128"/>
                <a:cs typeface="MS PGothic" charset="-128"/>
                <a:sym typeface="Arial" charset="0"/>
              </a:defRPr>
            </a:lvl5pPr>
            <a:lvl6pPr marL="4572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6pPr>
            <a:lvl7pPr marL="9144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7pPr>
            <a:lvl8pPr marL="13716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8pPr>
            <a:lvl9pPr marL="18288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9pPr>
          </a:lstStyle>
          <a:p>
            <a:pPr eaLnBrk="1" hangingPunct="1"/>
            <a:r>
              <a:rPr lang="en-US" altLang="en-US" sz="2799" b="1" dirty="0" smtClean="0">
                <a:ea typeface="ＭＳ Ｐゴシック" charset="-128"/>
              </a:rPr>
              <a:t>Upgrade Opportunity: LI36x8-ER (continued)</a:t>
            </a:r>
            <a:endParaRPr lang="en-US" altLang="en-US" sz="2199" b="1" dirty="0">
              <a:ea typeface="ＭＳ Ｐゴシック" charset="-128"/>
            </a:endParaRPr>
          </a:p>
        </p:txBody>
      </p:sp>
      <p:sp>
        <p:nvSpPr>
          <p:cNvPr id="7" name="TextBox 6"/>
          <p:cNvSpPr txBox="1"/>
          <p:nvPr/>
        </p:nvSpPr>
        <p:spPr>
          <a:xfrm>
            <a:off x="482474" y="1384104"/>
            <a:ext cx="10339855" cy="184666"/>
          </a:xfrm>
          <a:prstGeom prst="rect">
            <a:avLst/>
          </a:prstGeom>
          <a:noFill/>
        </p:spPr>
        <p:txBody>
          <a:bodyPr wrap="square" lIns="0" tIns="0" rIns="0" bIns="0" rtlCol="0">
            <a:spAutoFit/>
          </a:bodyPr>
          <a:lstStyle/>
          <a:p>
            <a:r>
              <a:rPr lang="en-US" sz="1200" dirty="0">
                <a:latin typeface="Arial"/>
                <a:cs typeface="Arial"/>
              </a:rPr>
              <a:t>The following chart highlights </a:t>
            </a:r>
            <a:r>
              <a:rPr lang="en-US" sz="1200" dirty="0" smtClean="0">
                <a:latin typeface="Arial"/>
                <a:cs typeface="Arial"/>
              </a:rPr>
              <a:t>why your customer should upgrade </a:t>
            </a:r>
            <a:r>
              <a:rPr lang="en-US" sz="1200" dirty="0">
                <a:cs typeface="Arial"/>
              </a:rPr>
              <a:t>from the Zebra laser LS4308-ER or LS3578-ER to the LI36x8-ER</a:t>
            </a:r>
            <a:r>
              <a:rPr lang="en-US" sz="1200" dirty="0" smtClean="0">
                <a:latin typeface="Arial"/>
                <a:cs typeface="Arial"/>
              </a:rPr>
              <a:t>.</a:t>
            </a:r>
            <a:endParaRPr lang="en-US" sz="1200" dirty="0">
              <a:latin typeface="Arial"/>
              <a:cs typeface="Arial"/>
            </a:endParaRPr>
          </a:p>
        </p:txBody>
      </p:sp>
      <p:sp>
        <p:nvSpPr>
          <p:cNvPr id="8" name="Slide Number Placeholder 4"/>
          <p:cNvSpPr txBox="1">
            <a:spLocks/>
          </p:cNvSpPr>
          <p:nvPr/>
        </p:nvSpPr>
        <p:spPr bwMode="auto">
          <a:xfrm>
            <a:off x="11832825" y="6485730"/>
            <a:ext cx="352241"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BFBFBF"/>
                </a:solidFill>
                <a:ea typeface="Avenir Roman" charset="0"/>
                <a:cs typeface="Avenir Roman" charset="0"/>
              </a:rPr>
              <a:pPr algn="ctr" eaLnBrk="1" hangingPunct="1"/>
              <a:t>61</a:t>
            </a:fld>
            <a:endParaRPr lang="en-US" altLang="en-US" sz="800" dirty="0">
              <a:solidFill>
                <a:srgbClr val="BFBFBF"/>
              </a:solidFill>
              <a:ea typeface="Avenir Roman" charset="0"/>
              <a:cs typeface="Avenir Roman" charset="0"/>
            </a:endParaRPr>
          </a:p>
        </p:txBody>
      </p:sp>
    </p:spTree>
    <p:extLst>
      <p:ext uri="{BB962C8B-B14F-4D97-AF65-F5344CB8AC3E}">
        <p14:creationId xmlns:p14="http://schemas.microsoft.com/office/powerpoint/2010/main" val="164897207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p:cNvGraphicFramePr>
            <a:graphicFrameLocks/>
          </p:cNvGraphicFramePr>
          <p:nvPr>
            <p:extLst>
              <p:ext uri="{D42A27DB-BD31-4B8C-83A1-F6EECF244321}">
                <p14:modId xmlns:p14="http://schemas.microsoft.com/office/powerpoint/2010/main" val="313051787"/>
              </p:ext>
            </p:extLst>
          </p:nvPr>
        </p:nvGraphicFramePr>
        <p:xfrm>
          <a:off x="481253" y="1736437"/>
          <a:ext cx="10410525" cy="3171229"/>
        </p:xfrm>
        <a:graphic>
          <a:graphicData uri="http://schemas.openxmlformats.org/drawingml/2006/table">
            <a:tbl>
              <a:tblPr firstRow="1" bandRow="1">
                <a:tableStyleId>{F5AB1C69-6EDB-4FF4-983F-18BD219EF322}</a:tableStyleId>
              </a:tblPr>
              <a:tblGrid>
                <a:gridCol w="1093720"/>
                <a:gridCol w="2355464"/>
                <a:gridCol w="2308235"/>
                <a:gridCol w="4653106"/>
              </a:tblGrid>
              <a:tr h="340099">
                <a:tc>
                  <a:txBody>
                    <a:bodyPr/>
                    <a:lstStyle/>
                    <a:p>
                      <a:pPr marL="0" marR="0" algn="ctr">
                        <a:spcBef>
                          <a:spcPts val="0"/>
                        </a:spcBef>
                        <a:spcAft>
                          <a:spcPts val="0"/>
                        </a:spcAft>
                      </a:pPr>
                      <a:endParaRPr lang="en-US" sz="1100" cap="none" dirty="0">
                        <a:solidFill>
                          <a:schemeClr val="bg1"/>
                        </a:solidFill>
                        <a:effectLst/>
                        <a:latin typeface="Arial" charset="0"/>
                        <a:ea typeface="Arial" charset="0"/>
                        <a:cs typeface="Arial" charset="0"/>
                      </a:endParaRPr>
                    </a:p>
                  </a:txBody>
                  <a:tcPr marL="182832" marR="182832" marT="18283" marB="18283"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100" b="1" cap="none" dirty="0" smtClean="0">
                          <a:solidFill>
                            <a:schemeClr val="tx1"/>
                          </a:solidFill>
                          <a:effectLst/>
                          <a:latin typeface="Arial" charset="0"/>
                          <a:ea typeface="Arial" charset="0"/>
                          <a:cs typeface="Arial" charset="0"/>
                        </a:rPr>
                        <a:t>LI3608-SR/LI3678-SR</a:t>
                      </a:r>
                      <a:endParaRPr lang="en-US" sz="11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indent="0" algn="ctr">
                        <a:spcBef>
                          <a:spcPts val="0"/>
                        </a:spcBef>
                        <a:spcAft>
                          <a:spcPts val="0"/>
                        </a:spcAft>
                        <a:tabLst>
                          <a:tab pos="2743200" algn="ctr"/>
                          <a:tab pos="5486400" algn="r"/>
                          <a:tab pos="457200" algn="l"/>
                        </a:tabLst>
                      </a:pPr>
                      <a:r>
                        <a:rPr lang="fr-FR" sz="1100" b="1" cap="none" dirty="0" smtClean="0">
                          <a:solidFill>
                            <a:schemeClr val="tx1"/>
                          </a:solidFill>
                          <a:effectLst/>
                          <a:latin typeface="Arial" charset="0"/>
                          <a:ea typeface="Arial" charset="0"/>
                          <a:cs typeface="Arial" charset="0"/>
                        </a:rPr>
                        <a:t>LS4308-FZ/LS3578-FZ</a:t>
                      </a:r>
                      <a:endParaRPr lang="en-US" sz="11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algn="ctr">
                        <a:spcBef>
                          <a:spcPts val="0"/>
                        </a:spcBef>
                        <a:spcAft>
                          <a:spcPts val="0"/>
                        </a:spcAft>
                      </a:pPr>
                      <a:r>
                        <a:rPr lang="en-US" sz="1100" b="1" cap="none" dirty="0" smtClean="0">
                          <a:solidFill>
                            <a:schemeClr val="tx1"/>
                          </a:solidFill>
                          <a:effectLst/>
                          <a:latin typeface="Arial" charset="0"/>
                          <a:ea typeface="Arial" charset="0"/>
                          <a:cs typeface="Arial" charset="0"/>
                        </a:rPr>
                        <a:t>Why Your Customer Cares</a:t>
                      </a:r>
                      <a:endParaRPr lang="en-US" sz="11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r>
              <a:tr h="220812">
                <a:tc gridSpan="4">
                  <a:txBody>
                    <a:bodyPr/>
                    <a:lstStyle/>
                    <a:p>
                      <a:pPr marL="0" marR="0" algn="l">
                        <a:spcBef>
                          <a:spcPts val="0"/>
                        </a:spcBef>
                        <a:spcAft>
                          <a:spcPts val="0"/>
                        </a:spcAft>
                      </a:pPr>
                      <a:r>
                        <a:rPr lang="en-US" sz="1000" b="1" cap="all" dirty="0" smtClean="0">
                          <a:solidFill>
                            <a:schemeClr val="bg1"/>
                          </a:solidFill>
                          <a:effectLst/>
                          <a:latin typeface="Arial" charset="0"/>
                          <a:ea typeface="Arial" charset="0"/>
                          <a:cs typeface="Arial" charset="0"/>
                        </a:rPr>
                        <a:t>Rugged design</a:t>
                      </a:r>
                      <a:endParaRPr lang="en-US" sz="1000" cap="none" dirty="0">
                        <a:solidFill>
                          <a:schemeClr val="bg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619472">
                <a:tc>
                  <a:txBody>
                    <a:bodyPr/>
                    <a:lstStyle/>
                    <a:p>
                      <a:pPr marL="0" marR="0" algn="l">
                        <a:spcBef>
                          <a:spcPts val="0"/>
                        </a:spcBef>
                        <a:spcAft>
                          <a:spcPts val="0"/>
                        </a:spcAft>
                      </a:pPr>
                      <a:r>
                        <a:rPr lang="en-US" sz="1000" b="1" i="0" u="none" strike="noStrike" kern="1200" baseline="0" dirty="0" smtClean="0">
                          <a:solidFill>
                            <a:schemeClr val="dk1"/>
                          </a:solidFill>
                          <a:latin typeface="+mn-lt"/>
                          <a:ea typeface="+mn-ea"/>
                          <a:cs typeface="+mn-cs"/>
                        </a:rPr>
                        <a:t>Drop Specification</a:t>
                      </a:r>
                      <a:endParaRPr lang="en-US" sz="1000" b="1" cap="none" dirty="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000" b="0" i="0" u="none" strike="noStrike" kern="1200" baseline="0" dirty="0" smtClean="0">
                          <a:solidFill>
                            <a:schemeClr val="dk1"/>
                          </a:solidFill>
                          <a:latin typeface="+mn-lt"/>
                          <a:ea typeface="+mn-ea"/>
                          <a:cs typeface="+mn-cs"/>
                        </a:rPr>
                        <a:t>8.0 ft./2.4 m</a:t>
                      </a:r>
                    </a:p>
                    <a:p>
                      <a:pPr algn="ctr"/>
                      <a:r>
                        <a:rPr lang="en-US" sz="1000" b="0" i="0" u="none" strike="noStrike" kern="1200" baseline="0" dirty="0" smtClean="0">
                          <a:solidFill>
                            <a:schemeClr val="dk1"/>
                          </a:solidFill>
                          <a:latin typeface="+mn-lt"/>
                          <a:ea typeface="+mn-ea"/>
                          <a:cs typeface="+mn-cs"/>
                        </a:rPr>
                        <a:t>to concrete</a:t>
                      </a:r>
                      <a:endParaRPr lang="en-US" sz="1000" b="0" i="0" cap="none" baseline="0" dirty="0">
                        <a:solidFill>
                          <a:srgbClr val="000000"/>
                        </a:solidFill>
                        <a:effectLst/>
                        <a:latin typeface="+mn-lt"/>
                        <a:ea typeface="Arial" charset="0"/>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000" b="0" i="0" u="none" strike="noStrike" kern="1200" baseline="0" dirty="0" smtClean="0">
                          <a:solidFill>
                            <a:schemeClr val="dk1"/>
                          </a:solidFill>
                          <a:latin typeface="+mn-lt"/>
                          <a:ea typeface="+mn-ea"/>
                          <a:cs typeface="+mn-cs"/>
                        </a:rPr>
                        <a:t>6.5 ft./2.0 m</a:t>
                      </a:r>
                    </a:p>
                    <a:p>
                      <a:pPr algn="ctr"/>
                      <a:r>
                        <a:rPr lang="en-US" sz="1000" b="0" i="0" u="none" strike="noStrike" kern="1200" baseline="0" dirty="0" smtClean="0">
                          <a:solidFill>
                            <a:schemeClr val="dk1"/>
                          </a:solidFill>
                          <a:latin typeface="+mn-lt"/>
                          <a:ea typeface="+mn-ea"/>
                          <a:cs typeface="+mn-cs"/>
                        </a:rPr>
                        <a:t>to concrete</a:t>
                      </a:r>
                      <a:endParaRPr lang="en-US" sz="10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000" b="0" i="0" u="none" strike="noStrike" kern="1200" baseline="0" dirty="0" smtClean="0">
                          <a:solidFill>
                            <a:schemeClr val="dk1"/>
                          </a:solidFill>
                          <a:latin typeface="+mn-lt"/>
                          <a:ea typeface="+mn-ea"/>
                          <a:cs typeface="+mn-cs"/>
                        </a:rPr>
                        <a:t>More rugged: The 3600 Series’ 8 ft. drop spec sets a new industry standard; scan performance will not be compromised even after repeated 8 ft. drops to concrete.</a:t>
                      </a:r>
                      <a:endParaRPr lang="en-US" sz="10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5903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i="0" u="none" strike="noStrike" kern="1200" baseline="0" dirty="0" smtClean="0">
                          <a:solidFill>
                            <a:schemeClr val="dk1"/>
                          </a:solidFill>
                          <a:latin typeface="+mn-lt"/>
                          <a:ea typeface="+mn-ea"/>
                          <a:cs typeface="+mn-cs"/>
                        </a:rPr>
                        <a:t>Tumble Specification</a:t>
                      </a:r>
                      <a:endParaRPr lang="en-US" sz="10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000" b="0" i="0" u="none" strike="noStrike" kern="1200" baseline="0" dirty="0" smtClean="0">
                          <a:solidFill>
                            <a:schemeClr val="dk1"/>
                          </a:solidFill>
                          <a:latin typeface="+mn-lt"/>
                          <a:ea typeface="+mn-ea"/>
                          <a:cs typeface="+mn-cs"/>
                        </a:rPr>
                        <a:t>5,000 tumbles from</a:t>
                      </a:r>
                    </a:p>
                    <a:p>
                      <a:pPr algn="ctr"/>
                      <a:r>
                        <a:rPr lang="en-US" sz="1000" b="0" i="0" u="none" strike="noStrike" kern="1200" baseline="0" dirty="0" smtClean="0">
                          <a:solidFill>
                            <a:schemeClr val="dk1"/>
                          </a:solidFill>
                          <a:latin typeface="+mn-lt"/>
                          <a:ea typeface="+mn-ea"/>
                          <a:cs typeface="+mn-cs"/>
                        </a:rPr>
                        <a:t>3.2 ft./1 m</a:t>
                      </a:r>
                      <a:endParaRPr lang="en-US" sz="10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000" b="0" i="0" u="none" strike="noStrike" kern="1200" baseline="0" dirty="0" smtClean="0">
                          <a:solidFill>
                            <a:schemeClr val="dk1"/>
                          </a:solidFill>
                          <a:latin typeface="+mn-lt"/>
                          <a:ea typeface="+mn-ea"/>
                          <a:cs typeface="+mn-cs"/>
                        </a:rPr>
                        <a:t>2,500 tumbles from </a:t>
                      </a:r>
                      <a:br>
                        <a:rPr lang="en-US" sz="1000" b="0" i="0" u="none" strike="noStrike" kern="1200" baseline="0" dirty="0" smtClean="0">
                          <a:solidFill>
                            <a:schemeClr val="dk1"/>
                          </a:solidFill>
                          <a:latin typeface="+mn-lt"/>
                          <a:ea typeface="+mn-ea"/>
                          <a:cs typeface="+mn-cs"/>
                        </a:rPr>
                      </a:br>
                      <a:r>
                        <a:rPr lang="en-US" sz="1000" b="0" i="0" u="none" strike="noStrike" kern="1200" baseline="0" dirty="0" smtClean="0">
                          <a:solidFill>
                            <a:schemeClr val="dk1"/>
                          </a:solidFill>
                          <a:latin typeface="+mn-lt"/>
                          <a:ea typeface="+mn-ea"/>
                          <a:cs typeface="+mn-cs"/>
                        </a:rPr>
                        <a:t>3.2 ft./1 m</a:t>
                      </a:r>
                      <a:endParaRPr lang="en-US" sz="10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000" b="0" i="0" u="none" strike="noStrike" kern="1200" baseline="0" dirty="0" smtClean="0">
                          <a:solidFill>
                            <a:schemeClr val="dk1"/>
                          </a:solidFill>
                          <a:latin typeface="+mn-lt"/>
                          <a:ea typeface="+mn-ea"/>
                          <a:cs typeface="+mn-cs"/>
                        </a:rPr>
                        <a:t>Simulates the real-world tumbling that occurs with a drop. The ability to withstand 5,000 tumbles is a testament to the 3600 Series’ ultra-rugged durability.</a:t>
                      </a:r>
                      <a:endParaRPr lang="en-US" sz="10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7176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i="0" u="none" strike="noStrike" kern="1200" baseline="0" dirty="0" smtClean="0">
                          <a:solidFill>
                            <a:schemeClr val="dk1"/>
                          </a:solidFill>
                          <a:latin typeface="+mn-lt"/>
                          <a:ea typeface="+mn-ea"/>
                          <a:cs typeface="+mn-cs"/>
                        </a:rPr>
                        <a:t>Sealing: Scanner</a:t>
                      </a:r>
                      <a:endParaRPr lang="en-US" sz="10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kern="1200" baseline="0" dirty="0" smtClean="0">
                          <a:solidFill>
                            <a:schemeClr val="dk1"/>
                          </a:solidFill>
                          <a:latin typeface="+mn-lt"/>
                          <a:ea typeface="+mn-ea"/>
                          <a:cs typeface="+mn-cs"/>
                        </a:rPr>
                        <a:t>IP65 and IP67</a:t>
                      </a:r>
                      <a:endParaRPr lang="en-US" sz="10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tab pos="2743200" algn="ctr"/>
                          <a:tab pos="5486400" algn="r"/>
                          <a:tab pos="457200" algn="l"/>
                        </a:tabLst>
                        <a:defRPr/>
                      </a:pPr>
                      <a:r>
                        <a:rPr lang="en-US" sz="1000" b="0" i="0" kern="1200" baseline="0" dirty="0" smtClean="0">
                          <a:solidFill>
                            <a:schemeClr val="dk1"/>
                          </a:solidFill>
                          <a:latin typeface="+mn-lt"/>
                          <a:ea typeface="+mn-ea"/>
                          <a:cs typeface="Arial"/>
                        </a:rPr>
                        <a:t>IP65</a:t>
                      </a: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000" b="0" i="0" u="none" strike="noStrike" kern="1200" baseline="0" dirty="0" smtClean="0">
                          <a:solidFill>
                            <a:schemeClr val="dk1"/>
                          </a:solidFill>
                          <a:latin typeface="+mn-lt"/>
                          <a:ea typeface="+mn-ea"/>
                          <a:cs typeface="+mn-cs"/>
                        </a:rPr>
                        <a:t>Dusty and dirty conditions are ubiquitous in an industrial environment, and outdoor use in rainy or freezing conditions are common. The 3600 Series is the first line of scanners to offer both IP65 and IP67 sealing.</a:t>
                      </a:r>
                      <a:endParaRPr lang="en-US" sz="10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6829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i="0" u="none" strike="noStrike" kern="1200" baseline="0" dirty="0" smtClean="0">
                          <a:solidFill>
                            <a:schemeClr val="dk1"/>
                          </a:solidFill>
                          <a:latin typeface="+mn-lt"/>
                          <a:ea typeface="+mn-ea"/>
                          <a:cs typeface="+mn-cs"/>
                        </a:rPr>
                        <a:t>Sealing: Base</a:t>
                      </a:r>
                      <a:endParaRPr lang="en-US" sz="10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a:r>
                        <a:rPr lang="en-US" sz="1000" b="0" i="0" kern="1200" baseline="0" dirty="0" smtClean="0">
                          <a:solidFill>
                            <a:schemeClr val="dk1"/>
                          </a:solidFill>
                          <a:latin typeface="+mn-lt"/>
                          <a:ea typeface="+mn-ea"/>
                          <a:cs typeface="Arial"/>
                        </a:rPr>
                        <a:t>IP65</a:t>
                      </a:r>
                      <a:endParaRPr lang="en-US" sz="10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rtl="0"/>
                      <a:r>
                        <a:rPr lang="en-US" sz="1000" b="0" i="0" kern="1200" baseline="0" dirty="0" smtClean="0">
                          <a:solidFill>
                            <a:schemeClr val="dk1"/>
                          </a:solidFill>
                          <a:latin typeface="+mn-lt"/>
                          <a:ea typeface="+mn-ea"/>
                          <a:cs typeface="Arial"/>
                        </a:rPr>
                        <a:t>No</a:t>
                      </a:r>
                      <a:endParaRPr lang="en-US" sz="10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000" b="0" i="0" u="none" strike="noStrike" kern="1200" baseline="0" dirty="0" smtClean="0">
                          <a:solidFill>
                            <a:schemeClr val="dk1"/>
                          </a:solidFill>
                          <a:latin typeface="+mn-lt"/>
                          <a:ea typeface="+mn-ea"/>
                          <a:cs typeface="+mn-cs"/>
                        </a:rPr>
                        <a:t>Cordless rugged scanners are only as good as the cradle they come with, and the 3600 Series features the industry’s only “go anywhere” rugged cradle with an IP65 rating.</a:t>
                      </a:r>
                      <a:endParaRPr lang="en-US" sz="10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bl>
          </a:graphicData>
        </a:graphic>
      </p:graphicFrame>
      <p:sp>
        <p:nvSpPr>
          <p:cNvPr id="6" name="Title 1"/>
          <p:cNvSpPr txBox="1">
            <a:spLocks/>
          </p:cNvSpPr>
          <p:nvPr/>
        </p:nvSpPr>
        <p:spPr bwMode="auto">
          <a:xfrm>
            <a:off x="366983" y="861301"/>
            <a:ext cx="9523740" cy="50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MS PGothic" charset="-128"/>
                <a:cs typeface="MS PGothic" charset="-128"/>
                <a:sym typeface="Arial" charset="0"/>
              </a:defRPr>
            </a:lvl1pPr>
            <a:lvl2pPr marL="37931725" indent="-37474525" eaLnBrk="0" hangingPunct="0">
              <a:defRPr sz="2400">
                <a:solidFill>
                  <a:schemeClr val="tx1"/>
                </a:solidFill>
                <a:latin typeface="Arial" charset="0"/>
                <a:ea typeface="MS PGothic" charset="-128"/>
                <a:cs typeface="MS PGothic" charset="-128"/>
                <a:sym typeface="Arial" charset="0"/>
              </a:defRPr>
            </a:lvl2pPr>
            <a:lvl3pPr eaLnBrk="0" hangingPunct="0">
              <a:defRPr sz="2400">
                <a:solidFill>
                  <a:schemeClr val="tx1"/>
                </a:solidFill>
                <a:latin typeface="Arial" charset="0"/>
                <a:ea typeface="MS PGothic" charset="-128"/>
                <a:cs typeface="MS PGothic" charset="-128"/>
                <a:sym typeface="Arial" charset="0"/>
              </a:defRPr>
            </a:lvl3pPr>
            <a:lvl4pPr eaLnBrk="0" hangingPunct="0">
              <a:defRPr sz="2400">
                <a:solidFill>
                  <a:schemeClr val="tx1"/>
                </a:solidFill>
                <a:latin typeface="Arial" charset="0"/>
                <a:ea typeface="MS PGothic" charset="-128"/>
                <a:cs typeface="MS PGothic" charset="-128"/>
                <a:sym typeface="Arial" charset="0"/>
              </a:defRPr>
            </a:lvl4pPr>
            <a:lvl5pPr eaLnBrk="0" hangingPunct="0">
              <a:defRPr sz="2400">
                <a:solidFill>
                  <a:schemeClr val="tx1"/>
                </a:solidFill>
                <a:latin typeface="Arial" charset="0"/>
                <a:ea typeface="MS PGothic" charset="-128"/>
                <a:cs typeface="MS PGothic" charset="-128"/>
                <a:sym typeface="Arial" charset="0"/>
              </a:defRPr>
            </a:lvl5pPr>
            <a:lvl6pPr marL="4572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6pPr>
            <a:lvl7pPr marL="9144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7pPr>
            <a:lvl8pPr marL="13716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8pPr>
            <a:lvl9pPr marL="18288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9pPr>
          </a:lstStyle>
          <a:p>
            <a:pPr eaLnBrk="1" hangingPunct="1"/>
            <a:r>
              <a:rPr lang="en-US" altLang="en-US" sz="2799" b="1" dirty="0" smtClean="0">
                <a:ea typeface="ＭＳ Ｐゴシック" charset="-128"/>
              </a:rPr>
              <a:t>Upgrade Opportunity: LI36x8-SR</a:t>
            </a:r>
            <a:endParaRPr lang="en-US" altLang="en-US" sz="2199" b="1" dirty="0">
              <a:ea typeface="ＭＳ Ｐゴシック" charset="-128"/>
            </a:endParaRPr>
          </a:p>
        </p:txBody>
      </p:sp>
      <p:sp>
        <p:nvSpPr>
          <p:cNvPr id="7" name="TextBox 6"/>
          <p:cNvSpPr txBox="1"/>
          <p:nvPr/>
        </p:nvSpPr>
        <p:spPr>
          <a:xfrm>
            <a:off x="482474" y="1384104"/>
            <a:ext cx="10224108" cy="184666"/>
          </a:xfrm>
          <a:prstGeom prst="rect">
            <a:avLst/>
          </a:prstGeom>
          <a:noFill/>
        </p:spPr>
        <p:txBody>
          <a:bodyPr wrap="square" lIns="0" tIns="0" rIns="0" bIns="0" rtlCol="0">
            <a:spAutoFit/>
          </a:bodyPr>
          <a:lstStyle/>
          <a:p>
            <a:r>
              <a:rPr lang="en-US" sz="1200" dirty="0">
                <a:latin typeface="Arial"/>
                <a:cs typeface="Arial"/>
              </a:rPr>
              <a:t>The following chart highlights </a:t>
            </a:r>
            <a:r>
              <a:rPr lang="en-US" sz="1200" dirty="0" smtClean="0">
                <a:latin typeface="Arial"/>
                <a:cs typeface="Arial"/>
              </a:rPr>
              <a:t>why your customer should upgrade from the Zebra laser LS4308-FZ or LS3578-FZ to the LI36x8-SR.</a:t>
            </a:r>
            <a:endParaRPr lang="en-US" sz="1200" dirty="0">
              <a:latin typeface="Arial"/>
              <a:cs typeface="Arial"/>
            </a:endParaRPr>
          </a:p>
        </p:txBody>
      </p:sp>
      <p:sp>
        <p:nvSpPr>
          <p:cNvPr id="8" name="Slide Number Placeholder 4"/>
          <p:cNvSpPr txBox="1">
            <a:spLocks/>
          </p:cNvSpPr>
          <p:nvPr/>
        </p:nvSpPr>
        <p:spPr bwMode="auto">
          <a:xfrm>
            <a:off x="11832825" y="6485730"/>
            <a:ext cx="352241"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BFBFBF"/>
                </a:solidFill>
                <a:ea typeface="Avenir Roman" charset="0"/>
                <a:cs typeface="Avenir Roman" charset="0"/>
              </a:rPr>
              <a:pPr algn="ctr" eaLnBrk="1" hangingPunct="1"/>
              <a:t>62</a:t>
            </a:fld>
            <a:endParaRPr lang="en-US" altLang="en-US" sz="800" dirty="0">
              <a:solidFill>
                <a:srgbClr val="BFBFBF"/>
              </a:solidFill>
              <a:ea typeface="Avenir Roman" charset="0"/>
              <a:cs typeface="Avenir Roman" charset="0"/>
            </a:endParaRPr>
          </a:p>
        </p:txBody>
      </p:sp>
    </p:spTree>
    <p:extLst>
      <p:ext uri="{BB962C8B-B14F-4D97-AF65-F5344CB8AC3E}">
        <p14:creationId xmlns:p14="http://schemas.microsoft.com/office/powerpoint/2010/main" val="13034592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p:cNvGraphicFramePr>
            <a:graphicFrameLocks/>
          </p:cNvGraphicFramePr>
          <p:nvPr>
            <p:extLst>
              <p:ext uri="{D42A27DB-BD31-4B8C-83A1-F6EECF244321}">
                <p14:modId xmlns:p14="http://schemas.microsoft.com/office/powerpoint/2010/main" val="531613847"/>
              </p:ext>
            </p:extLst>
          </p:nvPr>
        </p:nvGraphicFramePr>
        <p:xfrm>
          <a:off x="481251" y="1736437"/>
          <a:ext cx="11236780" cy="3950177"/>
        </p:xfrm>
        <a:graphic>
          <a:graphicData uri="http://schemas.openxmlformats.org/drawingml/2006/table">
            <a:tbl>
              <a:tblPr firstRow="1" bandRow="1">
                <a:tableStyleId>{F5AB1C69-6EDB-4FF4-983F-18BD219EF322}</a:tableStyleId>
              </a:tblPr>
              <a:tblGrid>
                <a:gridCol w="1285394"/>
                <a:gridCol w="2735907"/>
                <a:gridCol w="2476982"/>
                <a:gridCol w="4738497"/>
              </a:tblGrid>
              <a:tr h="340099">
                <a:tc>
                  <a:txBody>
                    <a:bodyPr/>
                    <a:lstStyle/>
                    <a:p>
                      <a:pPr marL="0" marR="0" algn="ctr">
                        <a:spcBef>
                          <a:spcPts val="0"/>
                        </a:spcBef>
                        <a:spcAft>
                          <a:spcPts val="0"/>
                        </a:spcAft>
                      </a:pPr>
                      <a:endParaRPr lang="en-US" sz="1100" cap="none" dirty="0">
                        <a:solidFill>
                          <a:schemeClr val="bg1"/>
                        </a:solidFill>
                        <a:effectLst/>
                        <a:latin typeface="Arial" charset="0"/>
                        <a:ea typeface="Arial" charset="0"/>
                        <a:cs typeface="Arial" charset="0"/>
                      </a:endParaRPr>
                    </a:p>
                  </a:txBody>
                  <a:tcPr marL="182832" marR="182832" marT="18283" marB="18283"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b="1" cap="none" dirty="0" smtClean="0">
                          <a:solidFill>
                            <a:schemeClr val="tx1"/>
                          </a:solidFill>
                          <a:effectLst/>
                          <a:latin typeface="Arial" charset="0"/>
                          <a:ea typeface="Arial" charset="0"/>
                          <a:cs typeface="Arial" charset="0"/>
                        </a:rPr>
                        <a:t>LI3608-SR/LI3678-SR</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indent="0" algn="ctr">
                        <a:spcBef>
                          <a:spcPts val="0"/>
                        </a:spcBef>
                        <a:spcAft>
                          <a:spcPts val="0"/>
                        </a:spcAft>
                        <a:tabLst>
                          <a:tab pos="2743200" algn="ctr"/>
                          <a:tab pos="5486400" algn="r"/>
                          <a:tab pos="457200" algn="l"/>
                        </a:tabLst>
                      </a:pPr>
                      <a:r>
                        <a:rPr lang="fr-FR" sz="1200" b="1" cap="none" dirty="0" smtClean="0">
                          <a:solidFill>
                            <a:schemeClr val="tx1"/>
                          </a:solidFill>
                          <a:effectLst/>
                          <a:latin typeface="Arial" charset="0"/>
                          <a:ea typeface="Arial" charset="0"/>
                          <a:cs typeface="Arial" charset="0"/>
                        </a:rPr>
                        <a:t>LS4308-FZ/LS3578-FZ</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algn="ctr">
                        <a:spcBef>
                          <a:spcPts val="0"/>
                        </a:spcBef>
                        <a:spcAft>
                          <a:spcPts val="0"/>
                        </a:spcAft>
                      </a:pPr>
                      <a:r>
                        <a:rPr lang="en-US" sz="1200" b="1" cap="none" dirty="0" smtClean="0">
                          <a:solidFill>
                            <a:schemeClr val="tx1"/>
                          </a:solidFill>
                          <a:effectLst/>
                          <a:latin typeface="Arial" charset="0"/>
                          <a:ea typeface="Arial" charset="0"/>
                          <a:cs typeface="Arial" charset="0"/>
                        </a:rPr>
                        <a:t>Why Your Customer Cares</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r>
              <a:tr h="220812">
                <a:tc gridSpan="4">
                  <a:txBody>
                    <a:bodyPr/>
                    <a:lstStyle/>
                    <a:p>
                      <a:pPr marL="0" marR="0" algn="l">
                        <a:spcBef>
                          <a:spcPts val="0"/>
                        </a:spcBef>
                        <a:spcAft>
                          <a:spcPts val="0"/>
                        </a:spcAft>
                      </a:pPr>
                      <a:r>
                        <a:rPr lang="en-US" sz="1100" b="1" cap="all" dirty="0" smtClean="0">
                          <a:solidFill>
                            <a:schemeClr val="bg1"/>
                          </a:solidFill>
                          <a:effectLst/>
                          <a:latin typeface="Arial" charset="0"/>
                          <a:ea typeface="Arial" charset="0"/>
                          <a:cs typeface="Arial" charset="0"/>
                        </a:rPr>
                        <a:t>DATA CAPTURE FEATURES</a:t>
                      </a:r>
                      <a:endParaRPr lang="en-US" sz="1100" cap="none" dirty="0">
                        <a:solidFill>
                          <a:schemeClr val="bg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885690">
                <a:tc>
                  <a:txBody>
                    <a:bodyPr/>
                    <a:lstStyle/>
                    <a:p>
                      <a:pPr marL="0" marR="0" algn="l">
                        <a:spcBef>
                          <a:spcPts val="0"/>
                        </a:spcBef>
                        <a:spcAft>
                          <a:spcPts val="0"/>
                        </a:spcAft>
                      </a:pPr>
                      <a:r>
                        <a:rPr lang="en-US" sz="1100" b="1" i="0" u="none" strike="noStrike" kern="1200" baseline="0" dirty="0" smtClean="0">
                          <a:solidFill>
                            <a:schemeClr val="dk1"/>
                          </a:solidFill>
                          <a:latin typeface="+mn-lt"/>
                          <a:ea typeface="+mn-ea"/>
                          <a:cs typeface="+mn-cs"/>
                        </a:rPr>
                        <a:t>Scan Performance</a:t>
                      </a:r>
                      <a:endParaRPr lang="en-US" sz="1100" b="1" cap="none" dirty="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Time to Decode - best</a:t>
                      </a:r>
                    </a:p>
                    <a:p>
                      <a:pPr algn="ctr"/>
                      <a:r>
                        <a:rPr lang="en-US" sz="1100" b="0" i="0" u="none" strike="noStrike" kern="1200" baseline="0" dirty="0" smtClean="0">
                          <a:solidFill>
                            <a:schemeClr val="dk1"/>
                          </a:solidFill>
                          <a:latin typeface="+mn-lt"/>
                          <a:ea typeface="+mn-ea"/>
                          <a:cs typeface="+mn-cs"/>
                        </a:rPr>
                        <a:t>Reads bad codes - best</a:t>
                      </a:r>
                    </a:p>
                    <a:p>
                      <a:pPr algn="ctr"/>
                      <a:r>
                        <a:rPr lang="en-US" sz="1100" b="0" i="0" u="none" strike="noStrike" kern="1200" baseline="0" dirty="0" smtClean="0">
                          <a:solidFill>
                            <a:schemeClr val="dk1"/>
                          </a:solidFill>
                          <a:latin typeface="+mn-lt"/>
                          <a:ea typeface="+mn-ea"/>
                          <a:cs typeface="+mn-cs"/>
                        </a:rPr>
                        <a:t>Read Range - best</a:t>
                      </a:r>
                      <a:endParaRPr lang="en-US" sz="1100" b="0" i="0" cap="none" baseline="0" dirty="0">
                        <a:solidFill>
                          <a:srgbClr val="000000"/>
                        </a:solidFill>
                        <a:effectLst/>
                        <a:latin typeface="+mn-lt"/>
                        <a:ea typeface="Arial" charset="0"/>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i="0" u="none" strike="noStrike" kern="1200" baseline="0" dirty="0" smtClean="0">
                          <a:solidFill>
                            <a:schemeClr val="dk1"/>
                          </a:solidFill>
                          <a:latin typeface="+mn-lt"/>
                          <a:ea typeface="+mn-ea"/>
                          <a:cs typeface="+mn-cs"/>
                        </a:rPr>
                        <a:t>Time to Decode - good</a:t>
                      </a:r>
                    </a:p>
                    <a:p>
                      <a:pPr algn="ctr"/>
                      <a:r>
                        <a:rPr lang="en-US" sz="1100" b="0" i="0" u="none" strike="noStrike" kern="1200" baseline="0" dirty="0" smtClean="0">
                          <a:solidFill>
                            <a:schemeClr val="dk1"/>
                          </a:solidFill>
                          <a:latin typeface="+mn-lt"/>
                          <a:ea typeface="+mn-ea"/>
                          <a:cs typeface="+mn-cs"/>
                        </a:rPr>
                        <a:t>Reads bad codes - good</a:t>
                      </a:r>
                    </a:p>
                    <a:p>
                      <a:pPr algn="ctr"/>
                      <a:r>
                        <a:rPr lang="en-US" sz="1100" b="0" i="0" u="none" strike="noStrike" kern="1200" baseline="0" dirty="0" smtClean="0">
                          <a:solidFill>
                            <a:schemeClr val="dk1"/>
                          </a:solidFill>
                          <a:latin typeface="+mn-lt"/>
                          <a:ea typeface="+mn-ea"/>
                          <a:cs typeface="+mn-cs"/>
                        </a:rPr>
                        <a:t>Read Range - good</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The LI36x8-SR offers superior scan performance, with lightning fast capture of 1D barcodes in virtually any condition at longer ranges. In addition, the LI36x8-SR offers better scan performance when reading through plastic wrap that is common in warehouse applications.</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688920">
                <a:tc>
                  <a:txBody>
                    <a:bodyPr/>
                    <a:lstStyle/>
                    <a:p>
                      <a:r>
                        <a:rPr lang="en-US" sz="1100" b="1" i="0" u="none" strike="noStrike" kern="1200" baseline="0" dirty="0" smtClean="0">
                          <a:solidFill>
                            <a:schemeClr val="dk1"/>
                          </a:solidFill>
                          <a:latin typeface="+mn-lt"/>
                          <a:ea typeface="+mn-ea"/>
                          <a:cs typeface="+mn-cs"/>
                        </a:rPr>
                        <a:t>Capable of reading</a:t>
                      </a:r>
                    </a:p>
                    <a:p>
                      <a:r>
                        <a:rPr lang="en-US" sz="1100" b="1" i="0" u="none" strike="noStrike" kern="1200" baseline="0" dirty="0" smtClean="0">
                          <a:solidFill>
                            <a:schemeClr val="dk1"/>
                          </a:solidFill>
                          <a:latin typeface="+mn-lt"/>
                          <a:ea typeface="+mn-ea"/>
                          <a:cs typeface="+mn-cs"/>
                        </a:rPr>
                        <a:t>barcodes off </a:t>
                      </a:r>
                      <a:br>
                        <a:rPr lang="en-US" sz="1100" b="1" i="0" u="none" strike="noStrike" kern="1200" baseline="0" dirty="0" smtClean="0">
                          <a:solidFill>
                            <a:schemeClr val="dk1"/>
                          </a:solidFill>
                          <a:latin typeface="+mn-lt"/>
                          <a:ea typeface="+mn-ea"/>
                          <a:cs typeface="+mn-cs"/>
                        </a:rPr>
                      </a:br>
                      <a:r>
                        <a:rPr lang="en-US" sz="1100" b="1" i="0" u="none" strike="noStrike" kern="1200" baseline="0" dirty="0" smtClean="0">
                          <a:solidFill>
                            <a:schemeClr val="dk1"/>
                          </a:solidFill>
                          <a:latin typeface="+mn-lt"/>
                          <a:ea typeface="+mn-ea"/>
                          <a:cs typeface="+mn-cs"/>
                        </a:rPr>
                        <a:t>LCD screens</a:t>
                      </a:r>
                      <a:endParaRPr lang="en-US" sz="1100" b="1" cap="none" dirty="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cap="none" baseline="0" dirty="0" smtClean="0">
                          <a:solidFill>
                            <a:srgbClr val="000000"/>
                          </a:solidFill>
                          <a:effectLst/>
                          <a:latin typeface="+mn-lt"/>
                          <a:ea typeface="Arial" charset="0"/>
                          <a:cs typeface="Arial"/>
                        </a:rPr>
                        <a:t>Yes</a:t>
                      </a:r>
                      <a:endParaRPr lang="en-US" sz="1100" b="0" i="0" cap="none" baseline="0" dirty="0">
                        <a:solidFill>
                          <a:srgbClr val="000000"/>
                        </a:solidFill>
                        <a:effectLst/>
                        <a:latin typeface="+mn-lt"/>
                        <a:ea typeface="Arial" charset="0"/>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100" dirty="0" smtClean="0"/>
                        <a:t>No</a:t>
                      </a:r>
                      <a:endParaRPr lang="en-US" sz="1100" dirty="0"/>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Increases application versatility: workers can scan 1D barcodes off computer screens and mobile devices.</a:t>
                      </a:r>
                      <a:endParaRPr lang="en-US" sz="1100" dirty="0"/>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456974">
                <a:tc>
                  <a:txBody>
                    <a:bodyPr/>
                    <a:lstStyle/>
                    <a:p>
                      <a:r>
                        <a:rPr lang="en-US" sz="1100" b="1" i="0" u="none" strike="noStrike" kern="1200" baseline="0" dirty="0" smtClean="0">
                          <a:solidFill>
                            <a:schemeClr val="dk1"/>
                          </a:solidFill>
                          <a:latin typeface="+mn-lt"/>
                          <a:ea typeface="+mn-ea"/>
                          <a:cs typeface="+mn-cs"/>
                        </a:rPr>
                        <a:t>Read range: 5 mil Code 39</a:t>
                      </a:r>
                      <a:endParaRPr lang="en-US" sz="1100" b="1" cap="none" dirty="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3.3 in. to 14.5 in.</a:t>
                      </a:r>
                      <a:endParaRPr lang="en-US" sz="1100" b="0" i="0" cap="none" baseline="0" dirty="0">
                        <a:solidFill>
                          <a:srgbClr val="000000"/>
                        </a:solidFill>
                        <a:effectLst/>
                        <a:latin typeface="+mn-lt"/>
                        <a:ea typeface="Arial" charset="0"/>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i="0" u="none" strike="noStrike" kern="1200" baseline="0" dirty="0" smtClean="0">
                          <a:solidFill>
                            <a:schemeClr val="dk1"/>
                          </a:solidFill>
                          <a:latin typeface="+mn-lt"/>
                          <a:ea typeface="+mn-ea"/>
                          <a:cs typeface="+mn-cs"/>
                        </a:rPr>
                        <a:t>2.5 in. to 7.25 in.</a:t>
                      </a:r>
                      <a:endParaRPr lang="en-US" sz="1100" dirty="0"/>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rowSpan="4">
                  <a:txBody>
                    <a:bodyPr/>
                    <a:lstStyle/>
                    <a:p>
                      <a:r>
                        <a:rPr lang="en-US" sz="1100" b="0" i="0" u="none" strike="noStrike" kern="1200" baseline="0" dirty="0" smtClean="0">
                          <a:solidFill>
                            <a:schemeClr val="dk1"/>
                          </a:solidFill>
                          <a:latin typeface="+mn-lt"/>
                          <a:ea typeface="+mn-ea"/>
                          <a:cs typeface="+mn-cs"/>
                        </a:rPr>
                        <a:t>With the exception of near-field scanning of 5 mil barcodes, the LI36x8-SR offers better scanning range on both near-field and far-field data capture on a wide range of barcode sizes.</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486136">
                <a:tc>
                  <a:txBody>
                    <a:bodyPr/>
                    <a:lstStyle/>
                    <a:p>
                      <a:r>
                        <a:rPr lang="en-US" sz="1100" b="1" i="0" u="none" strike="noStrike" kern="1200" baseline="0" dirty="0" smtClean="0">
                          <a:solidFill>
                            <a:schemeClr val="dk1"/>
                          </a:solidFill>
                          <a:latin typeface="+mn-lt"/>
                          <a:ea typeface="+mn-ea"/>
                          <a:cs typeface="+mn-cs"/>
                        </a:rPr>
                        <a:t>Read range at</a:t>
                      </a:r>
                    </a:p>
                    <a:p>
                      <a:r>
                        <a:rPr lang="pt-BR" sz="1100" b="1" i="0" u="none" strike="noStrike" kern="1200" baseline="0" dirty="0" smtClean="0">
                          <a:solidFill>
                            <a:schemeClr val="dk1"/>
                          </a:solidFill>
                          <a:latin typeface="+mn-lt"/>
                          <a:ea typeface="+mn-ea"/>
                          <a:cs typeface="+mn-cs"/>
                        </a:rPr>
                        <a:t>7.5 mil </a:t>
                      </a:r>
                      <a:r>
                        <a:rPr lang="pt-BR" sz="1100" b="1" i="0" u="none" strike="noStrike" kern="1200" baseline="0" dirty="0" err="1" smtClean="0">
                          <a:solidFill>
                            <a:schemeClr val="dk1"/>
                          </a:solidFill>
                          <a:latin typeface="+mn-lt"/>
                          <a:ea typeface="+mn-ea"/>
                          <a:cs typeface="+mn-cs"/>
                        </a:rPr>
                        <a:t>Code</a:t>
                      </a:r>
                      <a:r>
                        <a:rPr lang="pt-BR" sz="1100" b="1" i="0" u="none" strike="noStrike" kern="1200" baseline="0" dirty="0" smtClean="0">
                          <a:solidFill>
                            <a:schemeClr val="dk1"/>
                          </a:solidFill>
                          <a:latin typeface="+mn-lt"/>
                          <a:ea typeface="+mn-ea"/>
                          <a:cs typeface="+mn-cs"/>
                        </a:rPr>
                        <a:t> 39</a:t>
                      </a:r>
                      <a:endParaRPr lang="en-US" sz="1100" b="1" cap="none" dirty="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0 to 21.5 in.</a:t>
                      </a:r>
                      <a:endParaRPr lang="en-US" sz="1100" b="0" i="0" cap="none" baseline="0" dirty="0">
                        <a:solidFill>
                          <a:srgbClr val="000000"/>
                        </a:solidFill>
                        <a:effectLst/>
                        <a:latin typeface="+mn-lt"/>
                        <a:ea typeface="Arial" charset="0"/>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100" b="0" i="0" u="none" strike="noStrike" kern="1200" baseline="0" dirty="0" smtClean="0">
                          <a:solidFill>
                            <a:schemeClr val="dk1"/>
                          </a:solidFill>
                          <a:latin typeface="+mn-lt"/>
                          <a:ea typeface="+mn-ea"/>
                          <a:cs typeface="+mn-cs"/>
                        </a:rPr>
                        <a:t>2 to 15.75 in.</a:t>
                      </a:r>
                      <a:endParaRPr lang="en-US" sz="1100" dirty="0"/>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vMerge="1">
                  <a:txBody>
                    <a:bodyPr/>
                    <a:lstStyle/>
                    <a:p>
                      <a:endParaRPr lang="en-US"/>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405114">
                <a:tc>
                  <a:txBody>
                    <a:bodyPr/>
                    <a:lstStyle/>
                    <a:p>
                      <a:r>
                        <a:rPr lang="en-US" sz="1100" b="1" i="0" u="none" strike="noStrike" kern="1200" baseline="0" dirty="0" smtClean="0">
                          <a:solidFill>
                            <a:schemeClr val="dk1"/>
                          </a:solidFill>
                          <a:latin typeface="+mn-lt"/>
                          <a:ea typeface="+mn-ea"/>
                          <a:cs typeface="+mn-cs"/>
                        </a:rPr>
                        <a:t>Read range at 20 mil Code 39</a:t>
                      </a:r>
                      <a:endParaRPr lang="en-US" sz="1100" b="1" cap="none" dirty="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0 to 41.5 in.</a:t>
                      </a:r>
                      <a:endParaRPr lang="en-US" sz="1100" b="0" i="0" cap="none" baseline="0" dirty="0">
                        <a:solidFill>
                          <a:srgbClr val="000000"/>
                        </a:solidFill>
                        <a:effectLst/>
                        <a:latin typeface="+mn-lt"/>
                        <a:ea typeface="Arial" charset="0"/>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i="0" u="none" strike="noStrike" kern="1200" baseline="0" dirty="0" smtClean="0">
                          <a:solidFill>
                            <a:schemeClr val="dk1"/>
                          </a:solidFill>
                          <a:latin typeface="+mn-lt"/>
                          <a:ea typeface="+mn-ea"/>
                          <a:cs typeface="+mn-cs"/>
                        </a:rPr>
                        <a:t>0 to 39.5 in.</a:t>
                      </a:r>
                      <a:endParaRPr lang="en-US" sz="1100" dirty="0"/>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vMerge="1">
                  <a:txBody>
                    <a:bodyPr/>
                    <a:lstStyle/>
                    <a:p>
                      <a:endParaRPr lang="en-US" sz="10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428264">
                <a:tc>
                  <a:txBody>
                    <a:bodyPr/>
                    <a:lstStyle/>
                    <a:p>
                      <a:r>
                        <a:rPr lang="en-US" sz="1000" b="1" i="0" u="none" strike="noStrike" kern="1200" baseline="0" dirty="0" smtClean="0">
                          <a:solidFill>
                            <a:schemeClr val="dk1"/>
                          </a:solidFill>
                          <a:latin typeface="+mn-lt"/>
                          <a:ea typeface="+mn-ea"/>
                          <a:cs typeface="+mn-cs"/>
                        </a:rPr>
                        <a:t>Read range at</a:t>
                      </a:r>
                    </a:p>
                    <a:p>
                      <a:r>
                        <a:rPr lang="en-US" sz="1000" b="1" i="0" u="none" strike="noStrike" kern="1200" baseline="0" dirty="0" smtClean="0">
                          <a:solidFill>
                            <a:schemeClr val="dk1"/>
                          </a:solidFill>
                          <a:latin typeface="+mn-lt"/>
                          <a:ea typeface="+mn-ea"/>
                          <a:cs typeface="+mn-cs"/>
                        </a:rPr>
                        <a:t>13 mil UPC-A</a:t>
                      </a:r>
                      <a:endParaRPr lang="en-US" sz="1000" b="1" cap="none" dirty="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000" b="0" i="0" u="none" strike="noStrike" kern="1200" baseline="0" dirty="0" smtClean="0">
                          <a:solidFill>
                            <a:schemeClr val="dk1"/>
                          </a:solidFill>
                          <a:latin typeface="+mn-lt"/>
                          <a:ea typeface="+mn-ea"/>
                          <a:cs typeface="+mn-cs"/>
                        </a:rPr>
                        <a:t>0 to 26.5 in.</a:t>
                      </a:r>
                      <a:endParaRPr lang="en-US" sz="1000" b="0" i="0" cap="none" baseline="0" dirty="0">
                        <a:solidFill>
                          <a:srgbClr val="000000"/>
                        </a:solidFill>
                        <a:effectLst/>
                        <a:latin typeface="+mn-lt"/>
                        <a:ea typeface="Arial" charset="0"/>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000" b="0" i="0" u="none" strike="noStrike" kern="1200" baseline="0" dirty="0" smtClean="0">
                          <a:solidFill>
                            <a:schemeClr val="dk1"/>
                          </a:solidFill>
                          <a:latin typeface="+mn-lt"/>
                          <a:ea typeface="+mn-ea"/>
                          <a:cs typeface="+mn-cs"/>
                        </a:rPr>
                        <a:t>1 to 24 in.</a:t>
                      </a:r>
                      <a:endParaRPr lang="en-US" sz="1000" dirty="0"/>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vMerge="1">
                  <a:txBody>
                    <a:bodyPr/>
                    <a:lstStyle/>
                    <a:p>
                      <a:endParaRPr lang="en-US" sz="10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bl>
          </a:graphicData>
        </a:graphic>
      </p:graphicFrame>
      <p:sp>
        <p:nvSpPr>
          <p:cNvPr id="6" name="Title 1"/>
          <p:cNvSpPr txBox="1">
            <a:spLocks/>
          </p:cNvSpPr>
          <p:nvPr/>
        </p:nvSpPr>
        <p:spPr bwMode="auto">
          <a:xfrm>
            <a:off x="366983" y="861301"/>
            <a:ext cx="9523740" cy="50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MS PGothic" charset="-128"/>
                <a:cs typeface="MS PGothic" charset="-128"/>
                <a:sym typeface="Arial" charset="0"/>
              </a:defRPr>
            </a:lvl1pPr>
            <a:lvl2pPr marL="37931725" indent="-37474525" eaLnBrk="0" hangingPunct="0">
              <a:defRPr sz="2400">
                <a:solidFill>
                  <a:schemeClr val="tx1"/>
                </a:solidFill>
                <a:latin typeface="Arial" charset="0"/>
                <a:ea typeface="MS PGothic" charset="-128"/>
                <a:cs typeface="MS PGothic" charset="-128"/>
                <a:sym typeface="Arial" charset="0"/>
              </a:defRPr>
            </a:lvl2pPr>
            <a:lvl3pPr eaLnBrk="0" hangingPunct="0">
              <a:defRPr sz="2400">
                <a:solidFill>
                  <a:schemeClr val="tx1"/>
                </a:solidFill>
                <a:latin typeface="Arial" charset="0"/>
                <a:ea typeface="MS PGothic" charset="-128"/>
                <a:cs typeface="MS PGothic" charset="-128"/>
                <a:sym typeface="Arial" charset="0"/>
              </a:defRPr>
            </a:lvl3pPr>
            <a:lvl4pPr eaLnBrk="0" hangingPunct="0">
              <a:defRPr sz="2400">
                <a:solidFill>
                  <a:schemeClr val="tx1"/>
                </a:solidFill>
                <a:latin typeface="Arial" charset="0"/>
                <a:ea typeface="MS PGothic" charset="-128"/>
                <a:cs typeface="MS PGothic" charset="-128"/>
                <a:sym typeface="Arial" charset="0"/>
              </a:defRPr>
            </a:lvl4pPr>
            <a:lvl5pPr eaLnBrk="0" hangingPunct="0">
              <a:defRPr sz="2400">
                <a:solidFill>
                  <a:schemeClr val="tx1"/>
                </a:solidFill>
                <a:latin typeface="Arial" charset="0"/>
                <a:ea typeface="MS PGothic" charset="-128"/>
                <a:cs typeface="MS PGothic" charset="-128"/>
                <a:sym typeface="Arial" charset="0"/>
              </a:defRPr>
            </a:lvl5pPr>
            <a:lvl6pPr marL="4572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6pPr>
            <a:lvl7pPr marL="9144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7pPr>
            <a:lvl8pPr marL="13716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8pPr>
            <a:lvl9pPr marL="18288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9pPr>
          </a:lstStyle>
          <a:p>
            <a:pPr eaLnBrk="1" hangingPunct="1"/>
            <a:r>
              <a:rPr lang="en-US" altLang="en-US" sz="2799" b="1" dirty="0" smtClean="0">
                <a:ea typeface="ＭＳ Ｐゴシック" charset="-128"/>
              </a:rPr>
              <a:t>Upgrade Opportunity: LI36x8-SR (continued)</a:t>
            </a:r>
            <a:endParaRPr lang="en-US" altLang="en-US" sz="2199" b="1" dirty="0">
              <a:ea typeface="ＭＳ Ｐゴシック" charset="-128"/>
            </a:endParaRPr>
          </a:p>
        </p:txBody>
      </p:sp>
      <p:sp>
        <p:nvSpPr>
          <p:cNvPr id="7" name="TextBox 6"/>
          <p:cNvSpPr txBox="1"/>
          <p:nvPr/>
        </p:nvSpPr>
        <p:spPr>
          <a:xfrm>
            <a:off x="482474" y="1384104"/>
            <a:ext cx="10339855" cy="184666"/>
          </a:xfrm>
          <a:prstGeom prst="rect">
            <a:avLst/>
          </a:prstGeom>
          <a:noFill/>
        </p:spPr>
        <p:txBody>
          <a:bodyPr wrap="square" lIns="0" tIns="0" rIns="0" bIns="0" rtlCol="0">
            <a:spAutoFit/>
          </a:bodyPr>
          <a:lstStyle/>
          <a:p>
            <a:r>
              <a:rPr lang="en-US" sz="1200" dirty="0">
                <a:cs typeface="Arial"/>
              </a:rPr>
              <a:t>The following chart highlights why your customer should upgrade from the Zebra laser LS4308-FZ or LS3578-FZ to the LI36x8-SR.</a:t>
            </a:r>
          </a:p>
        </p:txBody>
      </p:sp>
      <p:sp>
        <p:nvSpPr>
          <p:cNvPr id="8" name="Slide Number Placeholder 4"/>
          <p:cNvSpPr txBox="1">
            <a:spLocks/>
          </p:cNvSpPr>
          <p:nvPr/>
        </p:nvSpPr>
        <p:spPr bwMode="auto">
          <a:xfrm>
            <a:off x="11832825" y="6485730"/>
            <a:ext cx="352241"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BFBFBF"/>
                </a:solidFill>
                <a:ea typeface="Avenir Roman" charset="0"/>
                <a:cs typeface="Avenir Roman" charset="0"/>
              </a:rPr>
              <a:pPr algn="ctr" eaLnBrk="1" hangingPunct="1"/>
              <a:t>63</a:t>
            </a:fld>
            <a:endParaRPr lang="en-US" altLang="en-US" sz="800" dirty="0">
              <a:solidFill>
                <a:srgbClr val="BFBFBF"/>
              </a:solidFill>
              <a:ea typeface="Avenir Roman" charset="0"/>
              <a:cs typeface="Avenir Roman" charset="0"/>
            </a:endParaRPr>
          </a:p>
        </p:txBody>
      </p:sp>
    </p:spTree>
    <p:extLst>
      <p:ext uri="{BB962C8B-B14F-4D97-AF65-F5344CB8AC3E}">
        <p14:creationId xmlns:p14="http://schemas.microsoft.com/office/powerpoint/2010/main" val="3016667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p:cNvGraphicFramePr>
            <a:graphicFrameLocks/>
          </p:cNvGraphicFramePr>
          <p:nvPr>
            <p:extLst>
              <p:ext uri="{D42A27DB-BD31-4B8C-83A1-F6EECF244321}">
                <p14:modId xmlns:p14="http://schemas.microsoft.com/office/powerpoint/2010/main" val="1358471842"/>
              </p:ext>
            </p:extLst>
          </p:nvPr>
        </p:nvGraphicFramePr>
        <p:xfrm>
          <a:off x="482474" y="1765012"/>
          <a:ext cx="11236780" cy="3078451"/>
        </p:xfrm>
        <a:graphic>
          <a:graphicData uri="http://schemas.openxmlformats.org/drawingml/2006/table">
            <a:tbl>
              <a:tblPr firstRow="1" bandRow="1">
                <a:tableStyleId>{F5AB1C69-6EDB-4FF4-983F-18BD219EF322}</a:tableStyleId>
              </a:tblPr>
              <a:tblGrid>
                <a:gridCol w="1285394"/>
                <a:gridCol w="2735907"/>
                <a:gridCol w="2476982"/>
                <a:gridCol w="4738497"/>
              </a:tblGrid>
              <a:tr h="340099">
                <a:tc>
                  <a:txBody>
                    <a:bodyPr/>
                    <a:lstStyle/>
                    <a:p>
                      <a:pPr marL="0" marR="0" algn="ctr">
                        <a:spcBef>
                          <a:spcPts val="0"/>
                        </a:spcBef>
                        <a:spcAft>
                          <a:spcPts val="0"/>
                        </a:spcAft>
                      </a:pPr>
                      <a:endParaRPr lang="en-US" sz="1100" cap="none" dirty="0">
                        <a:solidFill>
                          <a:schemeClr val="bg1"/>
                        </a:solidFill>
                        <a:effectLst/>
                        <a:latin typeface="Arial" charset="0"/>
                        <a:ea typeface="Arial" charset="0"/>
                        <a:cs typeface="Arial" charset="0"/>
                      </a:endParaRPr>
                    </a:p>
                  </a:txBody>
                  <a:tcPr marL="182832" marR="182832" marT="18283" marB="18283"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1200" b="1" cap="none" dirty="0" smtClean="0">
                          <a:solidFill>
                            <a:schemeClr val="tx1"/>
                          </a:solidFill>
                          <a:effectLst/>
                          <a:latin typeface="Arial" charset="0"/>
                          <a:ea typeface="Arial" charset="0"/>
                          <a:cs typeface="Arial" charset="0"/>
                        </a:rPr>
                        <a:t>LI3608-SR/LI3678-SR</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indent="0" algn="ctr">
                        <a:spcBef>
                          <a:spcPts val="0"/>
                        </a:spcBef>
                        <a:spcAft>
                          <a:spcPts val="0"/>
                        </a:spcAft>
                        <a:tabLst>
                          <a:tab pos="2743200" algn="ctr"/>
                          <a:tab pos="5486400" algn="r"/>
                          <a:tab pos="457200" algn="l"/>
                        </a:tabLst>
                      </a:pPr>
                      <a:r>
                        <a:rPr lang="fr-FR" sz="1200" b="1" cap="none" dirty="0" smtClean="0">
                          <a:solidFill>
                            <a:schemeClr val="tx1"/>
                          </a:solidFill>
                          <a:effectLst/>
                          <a:latin typeface="Arial" charset="0"/>
                          <a:ea typeface="Arial" charset="0"/>
                          <a:cs typeface="Arial" charset="0"/>
                        </a:rPr>
                        <a:t>LS4308-FZ/LS3578-FZ</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algn="ctr">
                        <a:spcBef>
                          <a:spcPts val="0"/>
                        </a:spcBef>
                        <a:spcAft>
                          <a:spcPts val="0"/>
                        </a:spcAft>
                      </a:pPr>
                      <a:r>
                        <a:rPr lang="en-US" sz="1200" b="1" cap="none" dirty="0" smtClean="0">
                          <a:solidFill>
                            <a:schemeClr val="tx1"/>
                          </a:solidFill>
                          <a:effectLst/>
                          <a:latin typeface="Arial" charset="0"/>
                          <a:ea typeface="Arial" charset="0"/>
                          <a:cs typeface="Arial" charset="0"/>
                        </a:rPr>
                        <a:t>Why Your Customer Cares</a:t>
                      </a:r>
                      <a:endParaRPr lang="en-US" sz="1200" cap="none" dirty="0">
                        <a:solidFill>
                          <a:schemeClr val="tx1"/>
                        </a:solidFill>
                        <a:effectLst/>
                        <a:latin typeface="Arial" charset="0"/>
                        <a:ea typeface="Arial" charset="0"/>
                        <a:cs typeface="Arial" charset="0"/>
                      </a:endParaRPr>
                    </a:p>
                  </a:txBody>
                  <a:tcPr marL="182832" marR="182832" marT="18283" marB="18283"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r>
              <a:tr h="243069">
                <a:tc gridSpan="4">
                  <a:txBody>
                    <a:bodyPr/>
                    <a:lstStyle/>
                    <a:p>
                      <a:pPr marL="0" marR="0" algn="l">
                        <a:spcBef>
                          <a:spcPts val="0"/>
                        </a:spcBef>
                        <a:spcAft>
                          <a:spcPts val="0"/>
                        </a:spcAft>
                      </a:pPr>
                      <a:r>
                        <a:rPr lang="en-US" sz="1100" b="1" cap="all" dirty="0" smtClean="0">
                          <a:solidFill>
                            <a:schemeClr val="bg1"/>
                          </a:solidFill>
                          <a:effectLst/>
                          <a:latin typeface="Arial" charset="0"/>
                          <a:ea typeface="Arial" charset="0"/>
                          <a:cs typeface="Arial" charset="0"/>
                        </a:rPr>
                        <a:t>CORDLESS FEATURES</a:t>
                      </a:r>
                      <a:endParaRPr lang="en-US" sz="1100" cap="none" dirty="0">
                        <a:solidFill>
                          <a:schemeClr val="bg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hMerge="1">
                  <a:txBody>
                    <a:bodyPr/>
                    <a:lstStyle/>
                    <a:p>
                      <a:pPr algn="ctr" rtl="0"/>
                      <a:endParaRPr lang="en-US" sz="10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hMerge="1">
                  <a:txBody>
                    <a:bodyPr/>
                    <a:lstStyle/>
                    <a:p>
                      <a:endParaRPr lang="en-US"/>
                    </a:p>
                  </a:txBody>
                  <a:tcPr/>
                </a:tc>
                <a:tc hMerge="1">
                  <a:txBody>
                    <a:bodyPr/>
                    <a:lstStyle/>
                    <a:p>
                      <a:endParaRPr lang="en-US"/>
                    </a:p>
                  </a:txBody>
                  <a:tcPr/>
                </a:tc>
              </a:tr>
              <a:tr h="652195">
                <a:tc>
                  <a:txBody>
                    <a:bodyPr/>
                    <a:lstStyle/>
                    <a:p>
                      <a:r>
                        <a:rPr lang="en-US" sz="1100" b="1" i="0" u="none" strike="noStrike" kern="1200" baseline="0" dirty="0" smtClean="0">
                          <a:solidFill>
                            <a:schemeClr val="dk1"/>
                          </a:solidFill>
                          <a:latin typeface="+mn-lt"/>
                          <a:ea typeface="+mn-ea"/>
                          <a:cs typeface="+mn-cs"/>
                        </a:rPr>
                        <a:t>Bluetooth</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sz="1100" b="0" i="0" u="none" strike="noStrike" kern="1200" baseline="0" dirty="0" smtClean="0">
                          <a:solidFill>
                            <a:schemeClr val="dk1"/>
                          </a:solidFill>
                          <a:latin typeface="+mn-lt"/>
                          <a:ea typeface="+mn-ea"/>
                          <a:cs typeface="+mn-cs"/>
                        </a:rPr>
                        <a:t>4.0</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i="0" u="none" strike="noStrike" kern="1200" baseline="0" dirty="0" smtClean="0">
                          <a:solidFill>
                            <a:schemeClr val="dk1"/>
                          </a:solidFill>
                          <a:latin typeface="+mn-lt"/>
                          <a:ea typeface="+mn-ea"/>
                          <a:cs typeface="+mn-cs"/>
                        </a:rPr>
                        <a:t>2.1</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The LI3678-SR is the only device in its class to support Bluetooth 4.0 (Low Energy) for lightning fast communication and maximum energy efficiency.</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514350">
                <a:tc>
                  <a:txBody>
                    <a:bodyPr/>
                    <a:lstStyle/>
                    <a:p>
                      <a:r>
                        <a:rPr lang="en-US" sz="1100" b="1" i="0" u="none" strike="noStrike" kern="1200" baseline="0" dirty="0" smtClean="0">
                          <a:solidFill>
                            <a:schemeClr val="dk1"/>
                          </a:solidFill>
                          <a:latin typeface="+mn-lt"/>
                          <a:ea typeface="+mn-ea"/>
                          <a:cs typeface="+mn-cs"/>
                        </a:rPr>
                        <a:t>Wi-Fi Friendly</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a:r>
                        <a:rPr lang="en-US" sz="1100" b="0" i="0" kern="1200" baseline="0" dirty="0" smtClean="0">
                          <a:solidFill>
                            <a:schemeClr val="dk1"/>
                          </a:solidFill>
                          <a:latin typeface="Arial"/>
                          <a:ea typeface="+mn-ea"/>
                          <a:cs typeface="Arial"/>
                        </a:rPr>
                        <a:t>Yes</a:t>
                      </a:r>
                      <a:endParaRPr lang="en-US" sz="1100" b="0" i="0" baseline="0" dirty="0">
                        <a:latin typeface="Arial"/>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100" b="0" i="0" u="none" strike="noStrike" kern="1200" baseline="0" dirty="0" smtClean="0">
                          <a:solidFill>
                            <a:schemeClr val="dk1"/>
                          </a:solidFill>
                          <a:latin typeface="+mn-lt"/>
                          <a:ea typeface="+mn-ea"/>
                          <a:cs typeface="+mn-cs"/>
                        </a:rPr>
                        <a:t>No</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Eliminates the wireless interference that Bluetooth devices can create in a Wi-Fi environment.</a:t>
                      </a:r>
                      <a:endParaRPr lang="en-US" sz="1100" b="0" i="0" kern="1200" baseline="0" dirty="0" smtClean="0">
                        <a:solidFill>
                          <a:schemeClr val="dk1"/>
                        </a:solidFill>
                        <a:latin typeface="Arial"/>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r h="471488">
                <a:tc>
                  <a:txBody>
                    <a:bodyPr/>
                    <a:lstStyle/>
                    <a:p>
                      <a:r>
                        <a:rPr lang="en-US" sz="1100" b="1" cap="none" dirty="0" smtClean="0">
                          <a:solidFill>
                            <a:schemeClr val="tx1"/>
                          </a:solidFill>
                          <a:effectLst/>
                          <a:latin typeface="Arial" charset="0"/>
                          <a:ea typeface="Arial" charset="0"/>
                          <a:cs typeface="Arial" charset="0"/>
                        </a:rPr>
                        <a:t>Battery Charge Gauge</a:t>
                      </a: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a:r>
                        <a:rPr lang="en-US" sz="1100" b="0" i="0" baseline="0" dirty="0" smtClean="0">
                          <a:latin typeface="+mn-lt"/>
                          <a:cs typeface="Arial"/>
                        </a:rPr>
                        <a:t>Yes</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100" b="0" i="0" u="none" strike="noStrike" kern="1200" baseline="0" dirty="0" smtClean="0">
                          <a:solidFill>
                            <a:schemeClr val="dk1"/>
                          </a:solidFill>
                          <a:latin typeface="+mn-lt"/>
                          <a:ea typeface="+mn-ea"/>
                          <a:cs typeface="+mn-cs"/>
                        </a:rPr>
                        <a:t>No</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100" b="0" i="0" u="none" strike="noStrike" kern="1200" baseline="0" dirty="0" smtClean="0">
                          <a:solidFill>
                            <a:schemeClr val="dk1"/>
                          </a:solidFill>
                          <a:latin typeface="+mn-lt"/>
                          <a:ea typeface="+mn-ea"/>
                          <a:cs typeface="+mn-cs"/>
                        </a:rPr>
                        <a:t>First-in-its-class battery ‘charge gauge’ makes it easy for users to monitor remaining power.</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57250">
                <a:tc>
                  <a:txBody>
                    <a:bodyPr/>
                    <a:lstStyle/>
                    <a:p>
                      <a:r>
                        <a:rPr lang="en-US" sz="1100" b="1" cap="none" dirty="0" smtClean="0">
                          <a:solidFill>
                            <a:schemeClr val="tx1"/>
                          </a:solidFill>
                          <a:effectLst/>
                          <a:latin typeface="Arial" charset="0"/>
                          <a:ea typeface="Arial" charset="0"/>
                          <a:cs typeface="Arial" charset="0"/>
                        </a:rPr>
                        <a:t>Power Precision+</a:t>
                      </a:r>
                      <a:r>
                        <a:rPr lang="en-US" sz="1100" b="1" cap="none" baseline="0" dirty="0" smtClean="0">
                          <a:solidFill>
                            <a:schemeClr val="tx1"/>
                          </a:solidFill>
                          <a:effectLst/>
                          <a:latin typeface="Arial" charset="0"/>
                          <a:ea typeface="Arial" charset="0"/>
                          <a:cs typeface="Arial" charset="0"/>
                        </a:rPr>
                        <a:t> Battery</a:t>
                      </a:r>
                      <a:endParaRPr lang="en-US" sz="1100" b="1" cap="none" dirty="0" smtClean="0">
                        <a:solidFill>
                          <a:schemeClr val="tx1"/>
                        </a:solidFill>
                        <a:effectLst/>
                        <a:latin typeface="Arial" charset="0"/>
                        <a:ea typeface="Arial" charset="0"/>
                        <a:cs typeface="Arial" charset="0"/>
                      </a:endParaRPr>
                    </a:p>
                  </a:txBody>
                  <a:tcPr marL="91416" marR="91416" marT="27425" marB="27425" anchor="ctr">
                    <a:lnL w="12700" cmpd="sng">
                      <a:noFill/>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rtl="0"/>
                      <a:r>
                        <a:rPr lang="tr-TR" sz="1100" b="0" i="0" u="none" strike="noStrike" kern="1200" baseline="0" dirty="0" err="1" smtClean="0">
                          <a:solidFill>
                            <a:schemeClr val="dk1"/>
                          </a:solidFill>
                          <a:latin typeface="+mn-lt"/>
                          <a:ea typeface="+mn-ea"/>
                          <a:cs typeface="+mn-cs"/>
                        </a:rPr>
                        <a:t>Yes</a:t>
                      </a:r>
                      <a:r>
                        <a:rPr lang="tr-TR" sz="1100" b="0" i="0" u="none" strike="noStrike" kern="1200" baseline="0" dirty="0" smtClean="0">
                          <a:solidFill>
                            <a:schemeClr val="dk1"/>
                          </a:solidFill>
                          <a:latin typeface="+mn-lt"/>
                          <a:ea typeface="+mn-ea"/>
                          <a:cs typeface="+mn-cs"/>
                        </a:rPr>
                        <a:t>: 3100 </a:t>
                      </a:r>
                      <a:r>
                        <a:rPr lang="tr-TR" sz="1100" b="0" i="0" u="none" strike="noStrike" kern="1200" baseline="0" dirty="0" err="1" smtClean="0">
                          <a:solidFill>
                            <a:schemeClr val="dk1"/>
                          </a:solidFill>
                          <a:latin typeface="+mn-lt"/>
                          <a:ea typeface="+mn-ea"/>
                          <a:cs typeface="+mn-cs"/>
                        </a:rPr>
                        <a:t>mAh</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sz="1100" b="0" i="0" u="none" strike="noStrike" kern="1200" baseline="0" dirty="0" smtClean="0">
                          <a:solidFill>
                            <a:schemeClr val="dk1"/>
                          </a:solidFill>
                          <a:latin typeface="+mn-lt"/>
                          <a:ea typeface="+mn-ea"/>
                          <a:cs typeface="+mn-cs"/>
                        </a:rPr>
                        <a:t>No: 2200 </a:t>
                      </a:r>
                      <a:r>
                        <a:rPr lang="en-US" sz="1100" b="0" i="0" u="none" strike="noStrike" kern="1200" baseline="0" dirty="0" err="1" smtClean="0">
                          <a:solidFill>
                            <a:schemeClr val="dk1"/>
                          </a:solidFill>
                          <a:latin typeface="+mn-lt"/>
                          <a:ea typeface="+mn-ea"/>
                          <a:cs typeface="+mn-cs"/>
                        </a:rPr>
                        <a:t>mAh</a:t>
                      </a:r>
                      <a:endParaRPr lang="en-US" sz="1100" b="0" i="0" baseline="0" dirty="0">
                        <a:latin typeface="+mn-lt"/>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1100" b="0" i="0" u="none" strike="noStrike" kern="1200" baseline="0" dirty="0" smtClean="0">
                          <a:solidFill>
                            <a:schemeClr val="dk1"/>
                          </a:solidFill>
                          <a:latin typeface="+mn-lt"/>
                          <a:ea typeface="+mn-ea"/>
                          <a:cs typeface="+mn-cs"/>
                        </a:rPr>
                        <a:t>New 3100 </a:t>
                      </a:r>
                      <a:r>
                        <a:rPr lang="en-US" sz="1100" b="0" i="0" u="none" strike="noStrike" kern="1200" baseline="0" dirty="0" err="1" smtClean="0">
                          <a:solidFill>
                            <a:schemeClr val="dk1"/>
                          </a:solidFill>
                          <a:latin typeface="+mn-lt"/>
                          <a:ea typeface="+mn-ea"/>
                          <a:cs typeface="+mn-cs"/>
                        </a:rPr>
                        <a:t>mAh</a:t>
                      </a:r>
                      <a:r>
                        <a:rPr lang="en-US" sz="1100" b="0" i="0" u="none" strike="noStrike" kern="1200" baseline="0" dirty="0" smtClean="0">
                          <a:solidFill>
                            <a:schemeClr val="dk1"/>
                          </a:solidFill>
                          <a:latin typeface="+mn-lt"/>
                          <a:ea typeface="+mn-ea"/>
                          <a:cs typeface="+mn-cs"/>
                        </a:rPr>
                        <a:t> battery offers more capacity to last a full shift and longer. </a:t>
                      </a:r>
                      <a:r>
                        <a:rPr lang="en-US" sz="1100" b="0" i="0" u="none" strike="noStrike" kern="1200" baseline="0" dirty="0" err="1" smtClean="0">
                          <a:solidFill>
                            <a:schemeClr val="dk1"/>
                          </a:solidFill>
                          <a:latin typeface="+mn-lt"/>
                          <a:ea typeface="+mn-ea"/>
                          <a:cs typeface="+mn-cs"/>
                        </a:rPr>
                        <a:t>PowerPrecision</a:t>
                      </a:r>
                      <a:r>
                        <a:rPr lang="en-US" sz="1100" b="0" i="0" u="none" strike="noStrike" kern="1200" baseline="0" dirty="0" smtClean="0">
                          <a:solidFill>
                            <a:schemeClr val="dk1"/>
                          </a:solidFill>
                          <a:latin typeface="+mn-lt"/>
                          <a:ea typeface="+mn-ea"/>
                          <a:cs typeface="+mn-cs"/>
                        </a:rPr>
                        <a:t>+ offers a wealth of battery health-related data, including charge cycles consumed, current battery status and a State of Health meter.</a:t>
                      </a:r>
                      <a:endParaRPr lang="en-US" sz="1100" b="0" i="0" kern="1200" baseline="0" dirty="0" smtClean="0">
                        <a:solidFill>
                          <a:schemeClr val="dk1"/>
                        </a:solidFill>
                        <a:latin typeface="+mn-lt"/>
                        <a:ea typeface="+mn-ea"/>
                        <a:cs typeface="Arial"/>
                      </a:endParaRPr>
                    </a:p>
                  </a:txBody>
                  <a:tcPr marL="182832" marR="182832" marT="0" marB="0"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r>
            </a:tbl>
          </a:graphicData>
        </a:graphic>
      </p:graphicFrame>
      <p:sp>
        <p:nvSpPr>
          <p:cNvPr id="6" name="Title 1"/>
          <p:cNvSpPr txBox="1">
            <a:spLocks/>
          </p:cNvSpPr>
          <p:nvPr/>
        </p:nvSpPr>
        <p:spPr bwMode="auto">
          <a:xfrm>
            <a:off x="366983" y="861301"/>
            <a:ext cx="9523740" cy="507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MS PGothic" charset="-128"/>
                <a:cs typeface="MS PGothic" charset="-128"/>
                <a:sym typeface="Arial" charset="0"/>
              </a:defRPr>
            </a:lvl1pPr>
            <a:lvl2pPr marL="37931725" indent="-37474525" eaLnBrk="0" hangingPunct="0">
              <a:defRPr sz="2400">
                <a:solidFill>
                  <a:schemeClr val="tx1"/>
                </a:solidFill>
                <a:latin typeface="Arial" charset="0"/>
                <a:ea typeface="MS PGothic" charset="-128"/>
                <a:cs typeface="MS PGothic" charset="-128"/>
                <a:sym typeface="Arial" charset="0"/>
              </a:defRPr>
            </a:lvl2pPr>
            <a:lvl3pPr eaLnBrk="0" hangingPunct="0">
              <a:defRPr sz="2400">
                <a:solidFill>
                  <a:schemeClr val="tx1"/>
                </a:solidFill>
                <a:latin typeface="Arial" charset="0"/>
                <a:ea typeface="MS PGothic" charset="-128"/>
                <a:cs typeface="MS PGothic" charset="-128"/>
                <a:sym typeface="Arial" charset="0"/>
              </a:defRPr>
            </a:lvl3pPr>
            <a:lvl4pPr eaLnBrk="0" hangingPunct="0">
              <a:defRPr sz="2400">
                <a:solidFill>
                  <a:schemeClr val="tx1"/>
                </a:solidFill>
                <a:latin typeface="Arial" charset="0"/>
                <a:ea typeface="MS PGothic" charset="-128"/>
                <a:cs typeface="MS PGothic" charset="-128"/>
                <a:sym typeface="Arial" charset="0"/>
              </a:defRPr>
            </a:lvl4pPr>
            <a:lvl5pPr eaLnBrk="0" hangingPunct="0">
              <a:defRPr sz="2400">
                <a:solidFill>
                  <a:schemeClr val="tx1"/>
                </a:solidFill>
                <a:latin typeface="Arial" charset="0"/>
                <a:ea typeface="MS PGothic" charset="-128"/>
                <a:cs typeface="MS PGothic" charset="-128"/>
                <a:sym typeface="Arial" charset="0"/>
              </a:defRPr>
            </a:lvl5pPr>
            <a:lvl6pPr marL="4572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6pPr>
            <a:lvl7pPr marL="9144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7pPr>
            <a:lvl8pPr marL="13716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8pPr>
            <a:lvl9pPr marL="18288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9pPr>
          </a:lstStyle>
          <a:p>
            <a:pPr eaLnBrk="1" hangingPunct="1"/>
            <a:r>
              <a:rPr lang="en-US" altLang="en-US" sz="2799" b="1" dirty="0" smtClean="0">
                <a:ea typeface="ＭＳ Ｐゴシック" charset="-128"/>
              </a:rPr>
              <a:t>Upgrade Opportunity: LI36x8-SR (continued)</a:t>
            </a:r>
            <a:endParaRPr lang="en-US" altLang="en-US" sz="2199" b="1" dirty="0">
              <a:ea typeface="ＭＳ Ｐゴシック" charset="-128"/>
            </a:endParaRPr>
          </a:p>
        </p:txBody>
      </p:sp>
      <p:sp>
        <p:nvSpPr>
          <p:cNvPr id="7" name="TextBox 6"/>
          <p:cNvSpPr txBox="1"/>
          <p:nvPr/>
        </p:nvSpPr>
        <p:spPr>
          <a:xfrm>
            <a:off x="482474" y="1384104"/>
            <a:ext cx="10339855" cy="184666"/>
          </a:xfrm>
          <a:prstGeom prst="rect">
            <a:avLst/>
          </a:prstGeom>
          <a:noFill/>
        </p:spPr>
        <p:txBody>
          <a:bodyPr wrap="square" lIns="0" tIns="0" rIns="0" bIns="0" rtlCol="0">
            <a:spAutoFit/>
          </a:bodyPr>
          <a:lstStyle/>
          <a:p>
            <a:r>
              <a:rPr lang="en-US" sz="1200" dirty="0">
                <a:cs typeface="Arial"/>
              </a:rPr>
              <a:t>The following chart highlights why your customer should upgrade from the Zebra laser LS4308-FZ or LS3578-FZ to the LI36x8-SR.</a:t>
            </a:r>
          </a:p>
        </p:txBody>
      </p:sp>
      <p:sp>
        <p:nvSpPr>
          <p:cNvPr id="8" name="Slide Number Placeholder 4"/>
          <p:cNvSpPr txBox="1">
            <a:spLocks/>
          </p:cNvSpPr>
          <p:nvPr/>
        </p:nvSpPr>
        <p:spPr bwMode="auto">
          <a:xfrm>
            <a:off x="11832825" y="6485730"/>
            <a:ext cx="352241"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rgbClr val="BFBFBF"/>
                </a:solidFill>
                <a:ea typeface="Avenir Roman" charset="0"/>
                <a:cs typeface="Avenir Roman" charset="0"/>
              </a:rPr>
              <a:pPr algn="ctr" eaLnBrk="1" hangingPunct="1"/>
              <a:t>64</a:t>
            </a:fld>
            <a:endParaRPr lang="en-US" altLang="en-US" sz="800" dirty="0">
              <a:solidFill>
                <a:srgbClr val="BFBFBF"/>
              </a:solidFill>
              <a:ea typeface="Avenir Roman" charset="0"/>
              <a:cs typeface="Avenir Roman" charset="0"/>
            </a:endParaRPr>
          </a:p>
        </p:txBody>
      </p:sp>
    </p:spTree>
    <p:extLst>
      <p:ext uri="{BB962C8B-B14F-4D97-AF65-F5344CB8AC3E}">
        <p14:creationId xmlns:p14="http://schemas.microsoft.com/office/powerpoint/2010/main" val="152993318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88825" cy="6858000"/>
          </a:xfrm>
          <a:prstGeom prst="rect">
            <a:avLst/>
          </a:prstGeom>
          <a:solidFill>
            <a:schemeClr val="tx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7" name="Slide Number Placeholder 4"/>
          <p:cNvSpPr txBox="1">
            <a:spLocks/>
          </p:cNvSpPr>
          <p:nvPr/>
        </p:nvSpPr>
        <p:spPr bwMode="auto">
          <a:xfrm>
            <a:off x="11814739" y="6486526"/>
            <a:ext cx="352333"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smtClean="0">
                <a:solidFill>
                  <a:schemeClr val="bg1">
                    <a:lumMod val="50000"/>
                  </a:schemeClr>
                </a:solidFill>
                <a:ea typeface="Avenir Roman" charset="0"/>
                <a:cs typeface="Avenir Roman" charset="0"/>
              </a:rPr>
              <a:pPr algn="ctr" eaLnBrk="1" hangingPunct="1"/>
              <a:t>65</a:t>
            </a:fld>
            <a:endParaRPr lang="en-US" altLang="en-US" sz="800" dirty="0">
              <a:solidFill>
                <a:schemeClr val="bg1">
                  <a:lumMod val="50000"/>
                </a:schemeClr>
              </a:solidFill>
              <a:ea typeface="Avenir Roman" charset="0"/>
              <a:cs typeface="Avenir Roman" charset="0"/>
            </a:endParaRPr>
          </a:p>
        </p:txBody>
      </p:sp>
      <p:sp>
        <p:nvSpPr>
          <p:cNvPr id="5" name="TextBox 4"/>
          <p:cNvSpPr txBox="1"/>
          <p:nvPr/>
        </p:nvSpPr>
        <p:spPr>
          <a:xfrm>
            <a:off x="2431171" y="2908720"/>
            <a:ext cx="7326483" cy="923330"/>
          </a:xfrm>
          <a:prstGeom prst="rect">
            <a:avLst/>
          </a:prstGeom>
          <a:noFill/>
          <a:ln>
            <a:noFill/>
          </a:ln>
        </p:spPr>
        <p:txBody>
          <a:bodyPr wrap="square" rtlCol="0" anchor="ctr" anchorCtr="1">
            <a:spAutoFit/>
          </a:bodyPr>
          <a:lstStyle/>
          <a:p>
            <a:pPr algn="ctr">
              <a:lnSpc>
                <a:spcPct val="150000"/>
              </a:lnSpc>
            </a:pPr>
            <a:r>
              <a:rPr lang="en-US" sz="3600" b="1" dirty="0" smtClean="0">
                <a:solidFill>
                  <a:srgbClr val="FFFFFF"/>
                </a:solidFill>
                <a:cs typeface="Arial Black"/>
              </a:rPr>
              <a:t>Global Services</a:t>
            </a:r>
          </a:p>
        </p:txBody>
      </p:sp>
    </p:spTree>
    <p:extLst>
      <p:ext uri="{BB962C8B-B14F-4D97-AF65-F5344CB8AC3E}">
        <p14:creationId xmlns:p14="http://schemas.microsoft.com/office/powerpoint/2010/main" val="44413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bwMode="auto">
          <a:xfrm>
            <a:off x="384048" y="969264"/>
            <a:ext cx="729869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MS PGothic" charset="-128"/>
                <a:cs typeface="MS PGothic" charset="-128"/>
                <a:sym typeface="Arial" charset="0"/>
              </a:defRPr>
            </a:lvl1pPr>
            <a:lvl2pPr marL="37931725" indent="-37474525" eaLnBrk="0" hangingPunct="0">
              <a:defRPr sz="2400">
                <a:solidFill>
                  <a:schemeClr val="tx1"/>
                </a:solidFill>
                <a:latin typeface="Arial" charset="0"/>
                <a:ea typeface="MS PGothic" charset="-128"/>
                <a:cs typeface="MS PGothic" charset="-128"/>
                <a:sym typeface="Arial" charset="0"/>
              </a:defRPr>
            </a:lvl2pPr>
            <a:lvl3pPr eaLnBrk="0" hangingPunct="0">
              <a:defRPr sz="2400">
                <a:solidFill>
                  <a:schemeClr val="tx1"/>
                </a:solidFill>
                <a:latin typeface="Arial" charset="0"/>
                <a:ea typeface="MS PGothic" charset="-128"/>
                <a:cs typeface="MS PGothic" charset="-128"/>
                <a:sym typeface="Arial" charset="0"/>
              </a:defRPr>
            </a:lvl3pPr>
            <a:lvl4pPr eaLnBrk="0" hangingPunct="0">
              <a:defRPr sz="2400">
                <a:solidFill>
                  <a:schemeClr val="tx1"/>
                </a:solidFill>
                <a:latin typeface="Arial" charset="0"/>
                <a:ea typeface="MS PGothic" charset="-128"/>
                <a:cs typeface="MS PGothic" charset="-128"/>
                <a:sym typeface="Arial" charset="0"/>
              </a:defRPr>
            </a:lvl4pPr>
            <a:lvl5pPr eaLnBrk="0" hangingPunct="0">
              <a:defRPr sz="2400">
                <a:solidFill>
                  <a:schemeClr val="tx1"/>
                </a:solidFill>
                <a:latin typeface="Arial" charset="0"/>
                <a:ea typeface="MS PGothic" charset="-128"/>
                <a:cs typeface="MS PGothic" charset="-128"/>
                <a:sym typeface="Arial" charset="0"/>
              </a:defRPr>
            </a:lvl5pPr>
            <a:lvl6pPr marL="4572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6pPr>
            <a:lvl7pPr marL="9144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7pPr>
            <a:lvl8pPr marL="13716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8pPr>
            <a:lvl9pPr marL="18288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9pPr>
          </a:lstStyle>
          <a:p>
            <a:pPr eaLnBrk="1" hangingPunct="1"/>
            <a:r>
              <a:rPr lang="en-US" altLang="en-US" sz="2800" b="1" dirty="0" smtClean="0">
                <a:ea typeface="ＭＳ Ｐゴシック" charset="-128"/>
              </a:rPr>
              <a:t>3600 Series </a:t>
            </a:r>
            <a:r>
              <a:rPr lang="en-US" altLang="en-US" sz="2800" b="1" dirty="0">
                <a:ea typeface="ＭＳ Ｐゴシック" charset="-128"/>
              </a:rPr>
              <a:t>Support Services</a:t>
            </a:r>
          </a:p>
        </p:txBody>
      </p:sp>
      <p:sp>
        <p:nvSpPr>
          <p:cNvPr id="7" name="Slide Number Placeholder 4"/>
          <p:cNvSpPr txBox="1">
            <a:spLocks/>
          </p:cNvSpPr>
          <p:nvPr/>
        </p:nvSpPr>
        <p:spPr bwMode="auto">
          <a:xfrm>
            <a:off x="11816328" y="6486527"/>
            <a:ext cx="352333"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solidFill>
                  <a:schemeClr val="bg1">
                    <a:lumMod val="75000"/>
                  </a:schemeClr>
                </a:solidFill>
                <a:ea typeface="Avenir Roman" charset="0"/>
                <a:cs typeface="Avenir Roman" charset="0"/>
              </a:rPr>
              <a:pPr algn="ctr" eaLnBrk="1" hangingPunct="1"/>
              <a:t>66</a:t>
            </a:fld>
            <a:endParaRPr lang="en-US" altLang="en-US" sz="800" dirty="0">
              <a:solidFill>
                <a:schemeClr val="bg1">
                  <a:lumMod val="75000"/>
                </a:schemeClr>
              </a:solidFill>
              <a:ea typeface="Avenir Roman" charset="0"/>
              <a:cs typeface="Avenir Roman"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924191358"/>
              </p:ext>
            </p:extLst>
          </p:nvPr>
        </p:nvGraphicFramePr>
        <p:xfrm>
          <a:off x="496020" y="1671635"/>
          <a:ext cx="10576793" cy="4157665"/>
        </p:xfrm>
        <a:graphic>
          <a:graphicData uri="http://schemas.openxmlformats.org/drawingml/2006/table">
            <a:tbl>
              <a:tblPr firstRow="1" bandRow="1">
                <a:tableStyleId>{F5AB1C69-6EDB-4FF4-983F-18BD219EF322}</a:tableStyleId>
              </a:tblPr>
              <a:tblGrid>
                <a:gridCol w="1593321"/>
                <a:gridCol w="5368734"/>
                <a:gridCol w="1657350"/>
                <a:gridCol w="1957388"/>
              </a:tblGrid>
              <a:tr h="412453">
                <a:tc>
                  <a:txBody>
                    <a:bodyPr/>
                    <a:lstStyle/>
                    <a:p>
                      <a:pPr marL="0" marR="0" algn="ctr">
                        <a:spcBef>
                          <a:spcPts val="0"/>
                        </a:spcBef>
                        <a:spcAft>
                          <a:spcPts val="0"/>
                        </a:spcAft>
                      </a:pPr>
                      <a:r>
                        <a:rPr lang="en-US" sz="1600" cap="none" baseline="0" dirty="0" smtClean="0">
                          <a:solidFill>
                            <a:schemeClr val="tx1"/>
                          </a:solidFill>
                          <a:effectLst/>
                          <a:latin typeface="Arial" charset="0"/>
                          <a:ea typeface="Arial" charset="0"/>
                          <a:cs typeface="Arial" charset="0"/>
                        </a:rPr>
                        <a:t> Service</a:t>
                      </a:r>
                      <a:endParaRPr lang="en-US" sz="1600" cap="none" dirty="0">
                        <a:solidFill>
                          <a:schemeClr val="tx1"/>
                        </a:solidFill>
                        <a:effectLst/>
                        <a:latin typeface="Arial" charset="0"/>
                        <a:ea typeface="Arial" charset="0"/>
                        <a:cs typeface="Arial" charset="0"/>
                      </a:endParaRPr>
                    </a:p>
                  </a:txBody>
                  <a:tcPr marL="7583" marR="7583" marT="9525" marB="0" anchor="ctr">
                    <a:solidFill>
                      <a:schemeClr val="accent6"/>
                    </a:solidFill>
                  </a:tcPr>
                </a:tc>
                <a:tc>
                  <a:txBody>
                    <a:bodyPr/>
                    <a:lstStyle/>
                    <a:p>
                      <a:pPr marL="0" marR="0" indent="0" algn="ctr">
                        <a:spcBef>
                          <a:spcPts val="0"/>
                        </a:spcBef>
                        <a:spcAft>
                          <a:spcPts val="0"/>
                        </a:spcAft>
                        <a:tabLst>
                          <a:tab pos="2743200" algn="ctr"/>
                          <a:tab pos="5486400" algn="r"/>
                          <a:tab pos="457200" algn="l"/>
                        </a:tabLst>
                      </a:pPr>
                      <a:r>
                        <a:rPr lang="fr-FR" sz="1600" b="1" cap="none" dirty="0" smtClean="0">
                          <a:solidFill>
                            <a:schemeClr val="tx1"/>
                          </a:solidFill>
                          <a:effectLst/>
                          <a:latin typeface="Arial" charset="0"/>
                          <a:ea typeface="Arial" charset="0"/>
                          <a:cs typeface="Arial" charset="0"/>
                        </a:rPr>
                        <a:t>Description</a:t>
                      </a:r>
                      <a:endParaRPr lang="en-US" sz="1600" cap="none" dirty="0">
                        <a:solidFill>
                          <a:schemeClr val="tx1"/>
                        </a:solidFill>
                        <a:effectLst/>
                        <a:latin typeface="Arial" charset="0"/>
                        <a:ea typeface="Arial" charset="0"/>
                        <a:cs typeface="Arial" charset="0"/>
                      </a:endParaRPr>
                    </a:p>
                  </a:txBody>
                  <a:tcPr marL="0" marR="0" marT="0" marB="0" anchor="ctr">
                    <a:solidFill>
                      <a:schemeClr val="accent6"/>
                    </a:solidFill>
                  </a:tcPr>
                </a:tc>
                <a:tc>
                  <a:txBody>
                    <a:bodyPr/>
                    <a:lstStyle/>
                    <a:p>
                      <a:pPr marL="0" marR="0" indent="0" algn="ctr">
                        <a:spcBef>
                          <a:spcPts val="0"/>
                        </a:spcBef>
                        <a:spcAft>
                          <a:spcPts val="0"/>
                        </a:spcAft>
                        <a:tabLst>
                          <a:tab pos="2743200" algn="ctr"/>
                          <a:tab pos="5486400" algn="r"/>
                          <a:tab pos="457200" algn="l"/>
                        </a:tabLst>
                      </a:pPr>
                      <a:r>
                        <a:rPr lang="fr-FR" sz="1600" b="1" cap="none" dirty="0" err="1" smtClean="0">
                          <a:solidFill>
                            <a:schemeClr val="tx1"/>
                          </a:solidFill>
                          <a:effectLst/>
                          <a:latin typeface="Arial" charset="0"/>
                          <a:ea typeface="Arial" charset="0"/>
                          <a:cs typeface="Arial" charset="0"/>
                        </a:rPr>
                        <a:t>Term</a:t>
                      </a:r>
                      <a:endParaRPr lang="en-US" sz="1600" cap="none" dirty="0" smtClean="0">
                        <a:solidFill>
                          <a:schemeClr val="tx1"/>
                        </a:solidFill>
                        <a:effectLst/>
                        <a:latin typeface="Arial" charset="0"/>
                        <a:ea typeface="Arial" charset="0"/>
                        <a:cs typeface="Arial" charset="0"/>
                      </a:endParaRPr>
                    </a:p>
                  </a:txBody>
                  <a:tcPr marL="0" marR="0" marT="0" marB="0" anchor="ctr">
                    <a:solidFill>
                      <a:schemeClr val="accent6"/>
                    </a:solidFill>
                  </a:tcPr>
                </a:tc>
                <a:tc>
                  <a:txBody>
                    <a:bodyPr/>
                    <a:lstStyle/>
                    <a:p>
                      <a:pPr marL="0" marR="0" indent="0" algn="ctr">
                        <a:spcBef>
                          <a:spcPts val="0"/>
                        </a:spcBef>
                        <a:spcAft>
                          <a:spcPts val="0"/>
                        </a:spcAft>
                        <a:tabLst>
                          <a:tab pos="2743200" algn="ctr"/>
                          <a:tab pos="5486400" algn="r"/>
                          <a:tab pos="457200" algn="l"/>
                        </a:tabLst>
                      </a:pPr>
                      <a:r>
                        <a:rPr lang="en-US" sz="1600" b="1" cap="none" dirty="0" smtClean="0">
                          <a:solidFill>
                            <a:schemeClr val="tx1"/>
                          </a:solidFill>
                          <a:effectLst/>
                          <a:latin typeface="Arial" charset="0"/>
                          <a:ea typeface="Arial" charset="0"/>
                          <a:cs typeface="Arial" charset="0"/>
                        </a:rPr>
                        <a:t>Part Number</a:t>
                      </a:r>
                      <a:endParaRPr lang="en-US" sz="1600" cap="none" dirty="0" smtClean="0">
                        <a:solidFill>
                          <a:schemeClr val="tx1"/>
                        </a:solidFill>
                        <a:effectLst/>
                        <a:latin typeface="Arial" charset="0"/>
                        <a:ea typeface="Arial" charset="0"/>
                        <a:cs typeface="Arial" charset="0"/>
                      </a:endParaRPr>
                    </a:p>
                  </a:txBody>
                  <a:tcPr marL="0" marR="0" marT="0" marB="0" anchor="ctr">
                    <a:solidFill>
                      <a:schemeClr val="accent6"/>
                    </a:solidFill>
                  </a:tcPr>
                </a:tc>
              </a:tr>
              <a:tr h="1627493">
                <a:tc>
                  <a:txBody>
                    <a:bodyPr/>
                    <a:lstStyle/>
                    <a:p>
                      <a:pPr marL="0" marR="0">
                        <a:spcBef>
                          <a:spcPts val="0"/>
                        </a:spcBef>
                        <a:spcAft>
                          <a:spcPts val="0"/>
                        </a:spcAft>
                      </a:pPr>
                      <a:r>
                        <a:rPr lang="en-US" sz="1400" b="1" i="0" kern="1200" dirty="0" smtClean="0">
                          <a:solidFill>
                            <a:schemeClr val="dk1"/>
                          </a:solidFill>
                          <a:latin typeface="Arial"/>
                          <a:ea typeface="+mn-ea"/>
                          <a:cs typeface="Arial"/>
                        </a:rPr>
                        <a:t>Zebra</a:t>
                      </a:r>
                      <a:r>
                        <a:rPr lang="en-US" sz="1400" b="1" i="0" kern="1200" baseline="0" dirty="0" smtClean="0">
                          <a:solidFill>
                            <a:schemeClr val="dk1"/>
                          </a:solidFill>
                          <a:latin typeface="Arial"/>
                          <a:ea typeface="+mn-ea"/>
                          <a:cs typeface="Arial"/>
                        </a:rPr>
                        <a:t> </a:t>
                      </a:r>
                      <a:r>
                        <a:rPr lang="en-US" sz="1400" b="1" i="0" kern="1200" dirty="0" smtClean="0">
                          <a:solidFill>
                            <a:schemeClr val="dk1"/>
                          </a:solidFill>
                          <a:latin typeface="Arial"/>
                          <a:ea typeface="+mn-ea"/>
                          <a:cs typeface="Arial"/>
                        </a:rPr>
                        <a:t>OneCare</a:t>
                      </a:r>
                      <a:r>
                        <a:rPr lang="en-US" sz="1400" b="1" i="0" kern="1200" baseline="0" dirty="0" smtClean="0">
                          <a:solidFill>
                            <a:schemeClr val="dk1"/>
                          </a:solidFill>
                          <a:latin typeface="Arial"/>
                          <a:ea typeface="+mn-ea"/>
                          <a:cs typeface="Arial"/>
                        </a:rPr>
                        <a:t> </a:t>
                      </a:r>
                      <a:r>
                        <a:rPr lang="en-US" sz="1400" b="1" i="0" kern="1200" dirty="0" smtClean="0">
                          <a:solidFill>
                            <a:schemeClr val="dk1"/>
                          </a:solidFill>
                          <a:latin typeface="+mn-lt"/>
                          <a:ea typeface="+mn-ea"/>
                          <a:cs typeface="Arial"/>
                        </a:rPr>
                        <a:t>Essential</a:t>
                      </a:r>
                    </a:p>
                  </a:txBody>
                  <a:tcPr marL="91392" marR="9521" marT="9525" marB="0" anchor="ctr">
                    <a:solidFill>
                      <a:schemeClr val="bg1">
                        <a:lumMod val="85000"/>
                      </a:schemeClr>
                    </a:solidFill>
                  </a:tcPr>
                </a:tc>
                <a:tc rowSpan="3">
                  <a:txBody>
                    <a:bodyPr/>
                    <a:lstStyle/>
                    <a:p>
                      <a:pPr marL="285750" marR="0" lvl="0" indent="-285750">
                        <a:spcBef>
                          <a:spcPts val="0"/>
                        </a:spcBef>
                        <a:spcAft>
                          <a:spcPts val="0"/>
                        </a:spcAft>
                        <a:buFont typeface="Arial" charset="0"/>
                        <a:buChar char="•"/>
                      </a:pPr>
                      <a:r>
                        <a:rPr lang="en-US" sz="1400" dirty="0" smtClean="0">
                          <a:latin typeface="+mn-lt"/>
                          <a:ea typeface="Times New Roman"/>
                          <a:cs typeface="Times New Roman"/>
                        </a:rPr>
                        <a:t>Multiple years of seamless coverage at a one-time cost </a:t>
                      </a:r>
                    </a:p>
                    <a:p>
                      <a:pPr marL="285750" marR="0" lvl="0" indent="-285750">
                        <a:spcBef>
                          <a:spcPts val="0"/>
                        </a:spcBef>
                        <a:spcAft>
                          <a:spcPts val="0"/>
                        </a:spcAft>
                        <a:buFont typeface="Arial" charset="0"/>
                        <a:buChar char="•"/>
                      </a:pPr>
                      <a:r>
                        <a:rPr lang="en-US" sz="1400" dirty="0" smtClean="0">
                          <a:latin typeface="+mn-lt"/>
                          <a:ea typeface="Times New Roman"/>
                          <a:cs typeface="Times New Roman"/>
                        </a:rPr>
                        <a:t>Covers: </a:t>
                      </a:r>
                    </a:p>
                    <a:p>
                      <a:pPr marL="742950" marR="0" lvl="1" indent="-285750">
                        <a:spcBef>
                          <a:spcPts val="0"/>
                        </a:spcBef>
                        <a:spcAft>
                          <a:spcPts val="0"/>
                        </a:spcAft>
                        <a:buFont typeface="Arial"/>
                        <a:buChar char="–"/>
                      </a:pPr>
                      <a:r>
                        <a:rPr lang="en-US" sz="1400" dirty="0" smtClean="0">
                          <a:latin typeface="+mn-lt"/>
                          <a:ea typeface="Times New Roman"/>
                          <a:cs typeface="Times New Roman"/>
                        </a:rPr>
                        <a:t>Normal wear and tear </a:t>
                      </a:r>
                    </a:p>
                    <a:p>
                      <a:pPr marL="742950" marR="0" lvl="1" indent="-285750">
                        <a:spcBef>
                          <a:spcPts val="0"/>
                        </a:spcBef>
                        <a:spcAft>
                          <a:spcPts val="0"/>
                        </a:spcAft>
                        <a:buFont typeface="Arial"/>
                        <a:buChar char="–"/>
                      </a:pPr>
                      <a:r>
                        <a:rPr lang="en-US" sz="1400" dirty="0" smtClean="0">
                          <a:latin typeface="+mn-lt"/>
                          <a:ea typeface="Times New Roman"/>
                          <a:cs typeface="Times New Roman"/>
                        </a:rPr>
                        <a:t>Internal and external components damaged through accidental breakage. </a:t>
                      </a:r>
                    </a:p>
                    <a:p>
                      <a:pPr marL="342900" marR="0" lvl="0" indent="-342900">
                        <a:spcBef>
                          <a:spcPts val="0"/>
                        </a:spcBef>
                        <a:spcAft>
                          <a:spcPts val="0"/>
                        </a:spcAft>
                        <a:buFont typeface="Symbol"/>
                        <a:buChar char=""/>
                      </a:pPr>
                      <a:r>
                        <a:rPr lang="en-US" sz="1400" dirty="0" smtClean="0">
                          <a:latin typeface="+mn-lt"/>
                          <a:ea typeface="Times New Roman"/>
                          <a:cs typeface="Times New Roman"/>
                        </a:rPr>
                        <a:t>Depot repair with 3-day in-house turnaround time for </a:t>
                      </a:r>
                      <a:br>
                        <a:rPr lang="en-US" sz="1400" dirty="0" smtClean="0">
                          <a:latin typeface="+mn-lt"/>
                          <a:ea typeface="Times New Roman"/>
                          <a:cs typeface="Times New Roman"/>
                        </a:rPr>
                      </a:br>
                      <a:r>
                        <a:rPr lang="en-US" sz="1400" dirty="0" smtClean="0">
                          <a:latin typeface="+mn-lt"/>
                          <a:ea typeface="Times New Roman"/>
                          <a:cs typeface="Times New Roman"/>
                        </a:rPr>
                        <a:t>Essential-level service </a:t>
                      </a:r>
                    </a:p>
                    <a:p>
                      <a:pPr marL="342900" marR="0" lvl="0" indent="-342900">
                        <a:spcBef>
                          <a:spcPts val="0"/>
                        </a:spcBef>
                        <a:spcAft>
                          <a:spcPts val="0"/>
                        </a:spcAft>
                        <a:buFont typeface="Symbol"/>
                        <a:buChar char=""/>
                      </a:pPr>
                      <a:r>
                        <a:rPr lang="en-US" sz="1400" dirty="0" smtClean="0">
                          <a:latin typeface="+mn-lt"/>
                          <a:ea typeface="Times New Roman"/>
                          <a:cs typeface="Times New Roman"/>
                        </a:rPr>
                        <a:t>Advance device replacement for Select-level service </a:t>
                      </a:r>
                    </a:p>
                    <a:p>
                      <a:pPr marL="342900" marR="0" lvl="0" indent="-342900">
                        <a:spcBef>
                          <a:spcPts val="0"/>
                        </a:spcBef>
                        <a:spcAft>
                          <a:spcPts val="0"/>
                        </a:spcAft>
                        <a:buFont typeface="Symbol"/>
                        <a:buChar char=""/>
                      </a:pPr>
                      <a:r>
                        <a:rPr lang="en-US" sz="1400" dirty="0" smtClean="0">
                          <a:latin typeface="+mn-lt"/>
                          <a:ea typeface="Times New Roman"/>
                          <a:cs typeface="Times New Roman"/>
                        </a:rPr>
                        <a:t>Service Dashboard included with Select-level service </a:t>
                      </a:r>
                    </a:p>
                    <a:p>
                      <a:pPr marL="342900" marR="0" lvl="0" indent="-342900">
                        <a:spcBef>
                          <a:spcPts val="0"/>
                        </a:spcBef>
                        <a:spcAft>
                          <a:spcPts val="0"/>
                        </a:spcAft>
                        <a:buFont typeface="Symbol"/>
                        <a:buChar char=""/>
                      </a:pPr>
                      <a:r>
                        <a:rPr lang="en-US" sz="1400" dirty="0" smtClean="0">
                          <a:latin typeface="+mn-lt"/>
                          <a:ea typeface="Times New Roman"/>
                          <a:cs typeface="Times New Roman"/>
                        </a:rPr>
                        <a:t>24/7 Level one support included with Select-level service </a:t>
                      </a:r>
                    </a:p>
                    <a:p>
                      <a:pPr marL="342900" marR="0" lvl="0" indent="-342900">
                        <a:spcBef>
                          <a:spcPts val="0"/>
                        </a:spcBef>
                        <a:spcAft>
                          <a:spcPts val="0"/>
                        </a:spcAft>
                        <a:buFont typeface="Symbol"/>
                        <a:buChar char=""/>
                      </a:pPr>
                      <a:r>
                        <a:rPr lang="en-US" sz="1400" dirty="0" smtClean="0">
                          <a:latin typeface="+mn-lt"/>
                          <a:ea typeface="Times New Roman"/>
                          <a:cs typeface="Times New Roman"/>
                        </a:rPr>
                        <a:t>Automatic application of engineering changes </a:t>
                      </a:r>
                    </a:p>
                    <a:p>
                      <a:pPr marL="342900" marR="0" lvl="0" indent="-342900">
                        <a:spcBef>
                          <a:spcPts val="0"/>
                        </a:spcBef>
                        <a:spcAft>
                          <a:spcPts val="0"/>
                        </a:spcAft>
                        <a:buFont typeface="Symbol"/>
                        <a:buChar char=""/>
                      </a:pPr>
                      <a:r>
                        <a:rPr lang="en-US" sz="1400" dirty="0" smtClean="0">
                          <a:latin typeface="+mn-lt"/>
                          <a:ea typeface="Times New Roman"/>
                          <a:cs typeface="Times New Roman"/>
                        </a:rPr>
                        <a:t>Full access to technical support resources </a:t>
                      </a:r>
                    </a:p>
                    <a:p>
                      <a:pPr marL="342900" marR="0" lvl="0" indent="-342900">
                        <a:spcBef>
                          <a:spcPts val="0"/>
                        </a:spcBef>
                        <a:spcAft>
                          <a:spcPts val="0"/>
                        </a:spcAft>
                        <a:buFont typeface="Symbol"/>
                        <a:buChar char=""/>
                      </a:pPr>
                      <a:r>
                        <a:rPr lang="en-US" sz="1400" dirty="0" smtClean="0">
                          <a:latin typeface="+mn-lt"/>
                          <a:ea typeface="Times New Roman"/>
                          <a:cs typeface="Times New Roman"/>
                        </a:rPr>
                        <a:t>Rights to download and use software releases and </a:t>
                      </a:r>
                      <a:br>
                        <a:rPr lang="en-US" sz="1400" dirty="0" smtClean="0">
                          <a:latin typeface="+mn-lt"/>
                          <a:ea typeface="Times New Roman"/>
                          <a:cs typeface="Times New Roman"/>
                        </a:rPr>
                      </a:br>
                      <a:r>
                        <a:rPr lang="en-US" sz="1400" dirty="0" smtClean="0">
                          <a:latin typeface="+mn-lt"/>
                          <a:ea typeface="Times New Roman"/>
                          <a:cs typeface="Times New Roman"/>
                        </a:rPr>
                        <a:t>supporting documentation </a:t>
                      </a:r>
                      <a:endParaRPr lang="en-US" sz="1400" dirty="0">
                        <a:latin typeface="+mn-lt"/>
                        <a:ea typeface="Times New Roman"/>
                        <a:cs typeface="Times New Roman"/>
                      </a:endParaRPr>
                    </a:p>
                  </a:txBody>
                  <a:tcPr marL="91392" marR="0" marT="0" marB="0" anchor="ctr">
                    <a:solidFill>
                      <a:schemeClr val="bg1">
                        <a:lumMod val="75000"/>
                      </a:schemeClr>
                    </a:solidFill>
                  </a:tcPr>
                </a:tc>
                <a:tc rowSpan="2">
                  <a:txBody>
                    <a:bodyPr/>
                    <a:lstStyle/>
                    <a:p>
                      <a:pPr marL="8890" marR="0" algn="ctr">
                        <a:spcBef>
                          <a:spcPts val="0"/>
                        </a:spcBef>
                        <a:spcAft>
                          <a:spcPts val="0"/>
                        </a:spcAft>
                      </a:pPr>
                      <a:r>
                        <a:rPr lang="en-US" sz="1400" kern="1200" dirty="0" smtClean="0">
                          <a:solidFill>
                            <a:schemeClr val="dk1"/>
                          </a:solidFill>
                          <a:latin typeface="Arial"/>
                          <a:ea typeface="+mn-ea"/>
                          <a:cs typeface="Arial"/>
                        </a:rPr>
                        <a:t>3 years</a:t>
                      </a:r>
                      <a:endParaRPr lang="en-US" sz="1400" b="0" i="0" dirty="0">
                        <a:effectLst/>
                        <a:latin typeface="Arial"/>
                        <a:ea typeface="Arial" charset="0"/>
                        <a:cs typeface="Arial"/>
                      </a:endParaRPr>
                    </a:p>
                  </a:txBody>
                  <a:tcPr marL="0" marR="0" marT="0" marB="0" anchor="ctr">
                    <a:solidFill>
                      <a:schemeClr val="bg1">
                        <a:lumMod val="85000"/>
                      </a:schemeClr>
                    </a:solidFill>
                  </a:tcPr>
                </a:tc>
                <a:tc rowSpan="2">
                  <a:txBody>
                    <a:bodyPr/>
                    <a:lstStyle/>
                    <a:p>
                      <a:pPr marL="0" marR="0" algn="ctr">
                        <a:spcBef>
                          <a:spcPts val="0"/>
                        </a:spcBef>
                        <a:spcAft>
                          <a:spcPts val="0"/>
                        </a:spcAft>
                      </a:pPr>
                      <a:r>
                        <a:rPr lang="en-US" sz="1400" kern="1200" dirty="0" smtClean="0">
                          <a:solidFill>
                            <a:schemeClr val="dk1"/>
                          </a:solidFill>
                          <a:latin typeface="+mn-lt"/>
                          <a:ea typeface="+mn-ea"/>
                          <a:cs typeface="+mn-cs"/>
                        </a:rPr>
                        <a:t>Z1AE-DS3608-3C00</a:t>
                      </a:r>
                    </a:p>
                    <a:p>
                      <a:pPr marL="0" marR="0" algn="ctr">
                        <a:spcBef>
                          <a:spcPts val="0"/>
                        </a:spcBef>
                        <a:spcAft>
                          <a:spcPts val="0"/>
                        </a:spcAft>
                      </a:pPr>
                      <a:r>
                        <a:rPr lang="en-US" sz="1400" kern="1200" dirty="0" smtClean="0">
                          <a:solidFill>
                            <a:schemeClr val="dk1"/>
                          </a:solidFill>
                          <a:latin typeface="+mn-lt"/>
                          <a:ea typeface="+mn-ea"/>
                          <a:cs typeface="+mn-cs"/>
                        </a:rPr>
                        <a:t>Z1AE-DS3678-3C00</a:t>
                      </a:r>
                    </a:p>
                    <a:p>
                      <a:pPr marL="0" marR="0" algn="ctr">
                        <a:spcBef>
                          <a:spcPts val="0"/>
                        </a:spcBef>
                        <a:spcAft>
                          <a:spcPts val="0"/>
                        </a:spcAft>
                      </a:pPr>
                      <a:r>
                        <a:rPr lang="en-US" sz="1400" kern="1200" dirty="0" smtClean="0">
                          <a:solidFill>
                            <a:schemeClr val="dk1"/>
                          </a:solidFill>
                          <a:latin typeface="+mn-lt"/>
                          <a:ea typeface="+mn-ea"/>
                          <a:cs typeface="+mn-cs"/>
                        </a:rPr>
                        <a:t>Z1AE-LI3608-3C00</a:t>
                      </a:r>
                    </a:p>
                    <a:p>
                      <a:pPr algn="ctr"/>
                      <a:r>
                        <a:rPr lang="en-US" sz="1400" kern="1200" dirty="0" smtClean="0">
                          <a:solidFill>
                            <a:schemeClr val="dk1"/>
                          </a:solidFill>
                          <a:latin typeface="+mn-lt"/>
                          <a:ea typeface="+mn-ea"/>
                          <a:cs typeface="+mn-cs"/>
                        </a:rPr>
                        <a:t>Z1AE-LI3678-3C00</a:t>
                      </a:r>
                    </a:p>
                  </a:txBody>
                  <a:tcPr marL="0" marR="0" marT="0" marB="0" anchor="ctr">
                    <a:solidFill>
                      <a:schemeClr val="bg1">
                        <a:lumMod val="75000"/>
                      </a:schemeClr>
                    </a:solidFill>
                  </a:tcPr>
                </a:tc>
              </a:tr>
              <a:tr h="162625">
                <a:tc rowSpan="2">
                  <a:txBody>
                    <a:bodyPr/>
                    <a:lstStyle/>
                    <a:p>
                      <a:pPr marL="0" marR="0">
                        <a:spcBef>
                          <a:spcPts val="0"/>
                        </a:spcBef>
                        <a:spcAft>
                          <a:spcPts val="0"/>
                        </a:spcAft>
                      </a:pPr>
                      <a:r>
                        <a:rPr lang="en-US" sz="1400" b="1" i="0" kern="1200" dirty="0" smtClean="0">
                          <a:solidFill>
                            <a:schemeClr val="dk1"/>
                          </a:solidFill>
                          <a:latin typeface="Arial"/>
                          <a:ea typeface="+mn-ea"/>
                          <a:cs typeface="Arial"/>
                        </a:rPr>
                        <a:t>Zebra OneCare Select</a:t>
                      </a:r>
                    </a:p>
                  </a:txBody>
                  <a:tcPr marL="91392" marR="9521" marT="9525" marB="0" anchor="ctr">
                    <a:solidFill>
                      <a:schemeClr val="bg1">
                        <a:lumMod val="85000"/>
                      </a:schemeClr>
                    </a:solidFill>
                  </a:tcPr>
                </a:tc>
                <a:tc vMerge="1">
                  <a:txBody>
                    <a:bodyPr/>
                    <a:lstStyle/>
                    <a:p>
                      <a:pPr marL="177800" lvl="0" indent="-177800">
                        <a:spcBef>
                          <a:spcPts val="0"/>
                        </a:spcBef>
                        <a:buFont typeface="Arial"/>
                        <a:buChar char="•"/>
                        <a:tabLst/>
                      </a:pPr>
                      <a:endParaRPr lang="en-US" sz="1100" b="0" i="0" kern="1200" baseline="0" dirty="0" smtClean="0">
                        <a:solidFill>
                          <a:schemeClr val="dk1"/>
                        </a:solidFill>
                        <a:latin typeface="Arial"/>
                        <a:ea typeface="+mn-ea"/>
                        <a:cs typeface="Arial"/>
                      </a:endParaRPr>
                    </a:p>
                  </a:txBody>
                  <a:tcPr marL="91392" marR="0" marT="91440" marB="91440" anchor="ctr">
                    <a:solidFill>
                      <a:schemeClr val="bg1">
                        <a:lumMod val="75000"/>
                      </a:schemeClr>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b="0" i="0" dirty="0" smtClean="0">
                        <a:effectLst/>
                        <a:latin typeface="Arial"/>
                        <a:ea typeface="Arial" charset="0"/>
                        <a:cs typeface="Arial"/>
                      </a:endParaRPr>
                    </a:p>
                  </a:txBody>
                  <a:tcPr marL="0" marR="0" marT="0" marB="0" anchor="ctr">
                    <a:solidFill>
                      <a:schemeClr val="bg1">
                        <a:lumMod val="75000"/>
                      </a:schemeClr>
                    </a:solidFill>
                  </a:tcPr>
                </a:tc>
                <a:tc vMerge="1">
                  <a:txBody>
                    <a:bodyPr/>
                    <a:lstStyle/>
                    <a:p>
                      <a:pPr algn="ctr"/>
                      <a:endParaRPr lang="en-US" sz="1200" b="0" i="0" dirty="0">
                        <a:latin typeface="Arial"/>
                        <a:cs typeface="Arial"/>
                      </a:endParaRPr>
                    </a:p>
                  </a:txBody>
                  <a:tcPr marL="0" marR="0" marT="0" marB="0" anchor="ctr">
                    <a:solidFill>
                      <a:schemeClr val="bg1">
                        <a:lumMod val="85000"/>
                      </a:schemeClr>
                    </a:solidFill>
                  </a:tcPr>
                </a:tc>
              </a:tr>
              <a:tr h="1955094">
                <a:tc vMerge="1">
                  <a:txBody>
                    <a:bodyPr/>
                    <a:lstStyle/>
                    <a:p>
                      <a:endParaRPr lang="en-US"/>
                    </a:p>
                  </a:txBody>
                  <a:tcPr/>
                </a:tc>
                <a:tc vMerge="1">
                  <a:txBody>
                    <a:bodyPr/>
                    <a:lstStyle/>
                    <a:p>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latin typeface="Arial"/>
                          <a:ea typeface="+mn-ea"/>
                          <a:cs typeface="Arial"/>
                        </a:rPr>
                        <a:t>3 years</a:t>
                      </a:r>
                      <a:endParaRPr lang="en-US" sz="1400" b="0" i="0" dirty="0" smtClean="0">
                        <a:effectLst/>
                        <a:latin typeface="Arial"/>
                        <a:ea typeface="Arial" charset="0"/>
                        <a:cs typeface="Arial"/>
                      </a:endParaRPr>
                    </a:p>
                  </a:txBody>
                  <a:tcPr marL="0" marR="0" marT="0" marB="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latin typeface="+mn-lt"/>
                          <a:ea typeface="+mn-ea"/>
                          <a:cs typeface="+mn-cs"/>
                        </a:rPr>
                        <a:t>Z1AS-DS3608-3C03</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latin typeface="+mn-lt"/>
                          <a:ea typeface="+mn-ea"/>
                          <a:cs typeface="+mn-cs"/>
                        </a:rPr>
                        <a:t>Z1AS-DS3678-3C03</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latin typeface="+mn-lt"/>
                          <a:ea typeface="+mn-ea"/>
                          <a:cs typeface="+mn-cs"/>
                        </a:rPr>
                        <a:t>Z1AS-LI3608-3C03</a:t>
                      </a:r>
                    </a:p>
                    <a:p>
                      <a:pPr algn="ctr"/>
                      <a:r>
                        <a:rPr lang="en-US" sz="1400" kern="1200" dirty="0" smtClean="0">
                          <a:solidFill>
                            <a:schemeClr val="dk1"/>
                          </a:solidFill>
                          <a:latin typeface="+mn-lt"/>
                          <a:ea typeface="+mn-ea"/>
                          <a:cs typeface="+mn-cs"/>
                        </a:rPr>
                        <a:t>Z1AS-LI3678-3C03</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1400" dirty="0" smtClean="0">
                        <a:latin typeface="Times"/>
                        <a:ea typeface="Times New Roman"/>
                        <a:cs typeface="Times New Roman"/>
                      </a:endParaRPr>
                    </a:p>
                  </a:txBody>
                  <a:tcPr marL="0" marR="0" marT="0" marB="0" anchor="ctr">
                    <a:solidFill>
                      <a:schemeClr val="bg1">
                        <a:lumMod val="75000"/>
                      </a:schemeClr>
                    </a:solidFill>
                  </a:tcPr>
                </a:tc>
              </a:tr>
            </a:tbl>
          </a:graphicData>
        </a:graphic>
      </p:graphicFrame>
      <p:sp>
        <p:nvSpPr>
          <p:cNvPr id="8" name="Slide Number Placeholder 4"/>
          <p:cNvSpPr txBox="1">
            <a:spLocks/>
          </p:cNvSpPr>
          <p:nvPr/>
        </p:nvSpPr>
        <p:spPr bwMode="auto">
          <a:xfrm>
            <a:off x="11823700" y="6486525"/>
            <a:ext cx="352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914400" rtl="0" eaLnBrk="1" latinLnBrk="0" hangingPunct="1">
              <a:defRPr kern="1200">
                <a:solidFill>
                  <a:schemeClr val="tx1"/>
                </a:solidFill>
                <a:latin typeface="Arial" charset="0"/>
                <a:ea typeface="Arial" charset="0"/>
                <a:cs typeface="Arial" charset="0"/>
              </a:defRPr>
            </a:lvl6pPr>
            <a:lvl7pPr marL="2743200" algn="l" defTabSz="914400" rtl="0" eaLnBrk="1" latinLnBrk="0" hangingPunct="1">
              <a:defRPr kern="1200">
                <a:solidFill>
                  <a:schemeClr val="tx1"/>
                </a:solidFill>
                <a:latin typeface="Arial" charset="0"/>
                <a:ea typeface="Arial" charset="0"/>
                <a:cs typeface="Arial" charset="0"/>
              </a:defRPr>
            </a:lvl7pPr>
            <a:lvl8pPr marL="3200400" algn="l" defTabSz="914400" rtl="0" eaLnBrk="1" latinLnBrk="0" hangingPunct="1">
              <a:defRPr kern="1200">
                <a:solidFill>
                  <a:schemeClr val="tx1"/>
                </a:solidFill>
                <a:latin typeface="Arial" charset="0"/>
                <a:ea typeface="Arial" charset="0"/>
                <a:cs typeface="Arial" charset="0"/>
              </a:defRPr>
            </a:lvl8pPr>
            <a:lvl9pPr marL="3657600" algn="l" defTabSz="914400" rtl="0" eaLnBrk="1" latinLnBrk="0" hangingPunct="1">
              <a:defRPr kern="1200">
                <a:solidFill>
                  <a:schemeClr val="tx1"/>
                </a:solidFill>
                <a:latin typeface="Arial" charset="0"/>
                <a:ea typeface="Arial" charset="0"/>
                <a:cs typeface="Arial" charset="0"/>
              </a:defRPr>
            </a:lvl9pPr>
          </a:lstStyle>
          <a:p>
            <a:pPr algn="ctr" eaLnBrk="1" hangingPunct="1">
              <a:lnSpc>
                <a:spcPct val="100000"/>
              </a:lnSpc>
              <a:spcBef>
                <a:spcPct val="0"/>
              </a:spcBef>
              <a:buClrTx/>
              <a:buSzTx/>
              <a:buFontTx/>
              <a:buNone/>
            </a:pPr>
            <a:fld id="{05193F78-B42F-BD48-86B0-AACBC28DFAFC}" type="slidenum">
              <a:rPr lang="en-US" altLang="en-US" sz="800">
                <a:solidFill>
                  <a:srgbClr val="BFBFBF"/>
                </a:solidFill>
                <a:sym typeface="Arial" charset="0"/>
              </a:rPr>
              <a:pPr algn="ctr" eaLnBrk="1" hangingPunct="1">
                <a:lnSpc>
                  <a:spcPct val="100000"/>
                </a:lnSpc>
                <a:spcBef>
                  <a:spcPct val="0"/>
                </a:spcBef>
                <a:buClrTx/>
                <a:buSzTx/>
                <a:buFontTx/>
                <a:buNone/>
              </a:pPr>
              <a:t>66</a:t>
            </a:fld>
            <a:endParaRPr lang="en-US" altLang="en-US" sz="800" dirty="0">
              <a:solidFill>
                <a:srgbClr val="BFBFBF"/>
              </a:solidFill>
              <a:sym typeface="Arial" charset="0"/>
            </a:endParaRPr>
          </a:p>
        </p:txBody>
      </p:sp>
    </p:spTree>
    <p:extLst>
      <p:ext uri="{BB962C8B-B14F-4D97-AF65-F5344CB8AC3E}">
        <p14:creationId xmlns:p14="http://schemas.microsoft.com/office/powerpoint/2010/main" val="238024854"/>
      </p:ext>
    </p:extLst>
  </p:cSld>
  <p:clrMapOvr>
    <a:masterClrMapping/>
  </p:clrMapOvr>
  <mc:AlternateContent xmlns:mc="http://schemas.openxmlformats.org/markup-compatibility/2006" xmlns:p14="http://schemas.microsoft.com/office/powerpoint/2010/main">
    <mc:Choice Requires="p14">
      <p:transition spd="slow" p14:dur="2000"/>
    </mc:Choice>
    <mc:Fallback xmlns:mv="urn:schemas-microsoft-com:mac:vml"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88825" cy="6858000"/>
          </a:xfrm>
          <a:prstGeom prst="rect">
            <a:avLst/>
          </a:prstGeom>
          <a:solidFill>
            <a:schemeClr val="tx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7" name="Slide Number Placeholder 4"/>
          <p:cNvSpPr txBox="1">
            <a:spLocks/>
          </p:cNvSpPr>
          <p:nvPr/>
        </p:nvSpPr>
        <p:spPr bwMode="auto">
          <a:xfrm>
            <a:off x="11814739" y="6486526"/>
            <a:ext cx="352333"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smtClean="0">
                <a:solidFill>
                  <a:schemeClr val="bg1">
                    <a:lumMod val="50000"/>
                  </a:schemeClr>
                </a:solidFill>
                <a:ea typeface="Avenir Roman" charset="0"/>
                <a:cs typeface="Avenir Roman" charset="0"/>
              </a:rPr>
              <a:pPr algn="ctr" eaLnBrk="1" hangingPunct="1"/>
              <a:t>67</a:t>
            </a:fld>
            <a:endParaRPr lang="en-US" altLang="en-US" sz="800" dirty="0">
              <a:solidFill>
                <a:schemeClr val="bg1">
                  <a:lumMod val="50000"/>
                </a:schemeClr>
              </a:solidFill>
              <a:ea typeface="Avenir Roman" charset="0"/>
              <a:cs typeface="Avenir Roman" charset="0"/>
            </a:endParaRPr>
          </a:p>
        </p:txBody>
      </p:sp>
      <p:sp>
        <p:nvSpPr>
          <p:cNvPr id="5" name="TextBox 4"/>
          <p:cNvSpPr txBox="1"/>
          <p:nvPr/>
        </p:nvSpPr>
        <p:spPr>
          <a:xfrm>
            <a:off x="2431171" y="2908720"/>
            <a:ext cx="7326483" cy="923330"/>
          </a:xfrm>
          <a:prstGeom prst="rect">
            <a:avLst/>
          </a:prstGeom>
          <a:noFill/>
          <a:ln>
            <a:noFill/>
          </a:ln>
        </p:spPr>
        <p:txBody>
          <a:bodyPr wrap="square" rtlCol="0" anchor="ctr" anchorCtr="1">
            <a:spAutoFit/>
          </a:bodyPr>
          <a:lstStyle/>
          <a:p>
            <a:pPr algn="ctr">
              <a:lnSpc>
                <a:spcPct val="150000"/>
              </a:lnSpc>
            </a:pPr>
            <a:r>
              <a:rPr lang="en-US" sz="3600" b="1" dirty="0" smtClean="0">
                <a:solidFill>
                  <a:srgbClr val="FFFFFF"/>
                </a:solidFill>
                <a:cs typeface="Arial Black"/>
              </a:rPr>
              <a:t>FAQs</a:t>
            </a:r>
          </a:p>
        </p:txBody>
      </p:sp>
    </p:spTree>
    <p:extLst>
      <p:ext uri="{BB962C8B-B14F-4D97-AF65-F5344CB8AC3E}">
        <p14:creationId xmlns:p14="http://schemas.microsoft.com/office/powerpoint/2010/main" val="139522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9423635" y="686919"/>
            <a:ext cx="2246730" cy="938343"/>
          </a:xfrm>
          <a:prstGeom prst="rect">
            <a:avLst/>
          </a:prstGeom>
          <a:solidFill>
            <a:schemeClr val="accent6"/>
          </a:solidFill>
        </p:spPr>
        <p:txBody>
          <a:bodyPr/>
          <a:lstStyle/>
          <a:p>
            <a:pPr algn="ctr" defTabSz="457063" fontAlgn="base">
              <a:spcBef>
                <a:spcPct val="0"/>
              </a:spcBef>
              <a:spcAft>
                <a:spcPct val="0"/>
              </a:spcAft>
              <a:defRPr/>
            </a:pPr>
            <a:r>
              <a:rPr lang="en-US" sz="8797" b="1" kern="0" spc="-300" baseline="3000" dirty="0" err="1">
                <a:solidFill>
                  <a:schemeClr val="tx1">
                    <a:lumMod val="65000"/>
                    <a:lumOff val="35000"/>
                  </a:schemeClr>
                </a:solidFill>
                <a:latin typeface="Arial" charset="0"/>
                <a:ea typeface="Arial" charset="0"/>
                <a:cs typeface="Arial" charset="0"/>
                <a:sym typeface="Proxima Nova Regular" charset="0"/>
              </a:rPr>
              <a:t>FAQs</a:t>
            </a:r>
            <a:endParaRPr lang="en-US" sz="8797" b="1" kern="0" spc="-300" baseline="3000" dirty="0">
              <a:solidFill>
                <a:schemeClr val="tx1">
                  <a:lumMod val="65000"/>
                  <a:lumOff val="35000"/>
                </a:schemeClr>
              </a:solidFill>
              <a:latin typeface="Arial" charset="0"/>
              <a:ea typeface="Arial" charset="0"/>
              <a:cs typeface="Arial" charset="0"/>
              <a:sym typeface="Proxima Nova Regular" charset="0"/>
            </a:endParaRPr>
          </a:p>
        </p:txBody>
      </p:sp>
      <p:sp>
        <p:nvSpPr>
          <p:cNvPr id="32" name="TextBox 31"/>
          <p:cNvSpPr txBox="1"/>
          <p:nvPr/>
        </p:nvSpPr>
        <p:spPr>
          <a:xfrm>
            <a:off x="11657670" y="619684"/>
            <a:ext cx="529568" cy="1005578"/>
          </a:xfrm>
          <a:prstGeom prst="rect">
            <a:avLst/>
          </a:prstGeom>
          <a:solidFill>
            <a:schemeClr val="tx1"/>
          </a:solidFill>
        </p:spPr>
        <p:txBody>
          <a:bodyPr wrap="square" rtlCol="0" anchor="t" anchorCtr="0">
            <a:noAutofit/>
          </a:bodyPr>
          <a:lstStyle/>
          <a:p>
            <a:pPr algn="ctr"/>
            <a:endParaRPr lang="en-US" sz="3999" cap="all" baseline="12000" dirty="0">
              <a:solidFill>
                <a:schemeClr val="bg1"/>
              </a:solidFill>
              <a:latin typeface="Arial" pitchFamily="34" charset="0"/>
            </a:endParaRPr>
          </a:p>
          <a:p>
            <a:pPr algn="ctr"/>
            <a:r>
              <a:rPr lang="en-US" sz="3999" cap="all" baseline="12000" dirty="0">
                <a:solidFill>
                  <a:schemeClr val="bg1"/>
                </a:solidFill>
                <a:latin typeface="Arial" pitchFamily="34" charset="0"/>
              </a:rPr>
              <a:t>1</a:t>
            </a:r>
            <a:endParaRPr lang="en-US" sz="3999" baseline="12000" dirty="0">
              <a:solidFill>
                <a:schemeClr val="bg1"/>
              </a:solidFill>
              <a:latin typeface="Proxima Nova Bold"/>
              <a:cs typeface="Proxima Nova Bold"/>
            </a:endParaRPr>
          </a:p>
        </p:txBody>
      </p:sp>
      <p:sp>
        <p:nvSpPr>
          <p:cNvPr id="7" name="Slide Number Placeholder 4"/>
          <p:cNvSpPr txBox="1">
            <a:spLocks/>
          </p:cNvSpPr>
          <p:nvPr/>
        </p:nvSpPr>
        <p:spPr bwMode="auto">
          <a:xfrm>
            <a:off x="11816327" y="6485730"/>
            <a:ext cx="352333"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ea typeface="Avenir Roman" charset="0"/>
                <a:cs typeface="Avenir Roman" charset="0"/>
              </a:rPr>
              <a:pPr algn="ctr" eaLnBrk="1" hangingPunct="1"/>
              <a:t>68</a:t>
            </a:fld>
            <a:endParaRPr lang="en-US" altLang="en-US" sz="800" dirty="0">
              <a:ea typeface="Avenir Roman" charset="0"/>
              <a:cs typeface="Avenir Roman" charset="0"/>
            </a:endParaRPr>
          </a:p>
        </p:txBody>
      </p:sp>
      <p:sp>
        <p:nvSpPr>
          <p:cNvPr id="6" name="Content Placeholder 2"/>
          <p:cNvSpPr txBox="1">
            <a:spLocks/>
          </p:cNvSpPr>
          <p:nvPr/>
        </p:nvSpPr>
        <p:spPr>
          <a:xfrm>
            <a:off x="404602" y="1623190"/>
            <a:ext cx="10920847" cy="5018053"/>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b="1" dirty="0" smtClean="0">
                <a:solidFill>
                  <a:srgbClr val="007CAD"/>
                </a:solidFill>
                <a:latin typeface="Arial" charset="0"/>
                <a:ea typeface="Arial" charset="0"/>
                <a:cs typeface="Arial" charset="0"/>
              </a:rPr>
              <a:t>Q</a:t>
            </a:r>
            <a:r>
              <a:rPr lang="en-US" sz="1600" b="1" dirty="0" smtClean="0">
                <a:solidFill>
                  <a:srgbClr val="007CB0"/>
                </a:solidFill>
                <a:latin typeface="Arial" charset="0"/>
                <a:ea typeface="Arial" charset="0"/>
                <a:cs typeface="Arial" charset="0"/>
              </a:rPr>
              <a:t>: </a:t>
            </a:r>
            <a:r>
              <a:rPr lang="en-US" sz="1600" b="1" dirty="0" smtClean="0">
                <a:solidFill>
                  <a:srgbClr val="007CB0"/>
                </a:solidFill>
              </a:rPr>
              <a:t>Who are the target customers for the 3600 Series? </a:t>
            </a:r>
            <a:endParaRPr lang="en-US" sz="1600" b="1" dirty="0" smtClean="0">
              <a:solidFill>
                <a:srgbClr val="007CB0"/>
              </a:solidFill>
              <a:latin typeface="Arial" charset="0"/>
              <a:ea typeface="Arial" charset="0"/>
              <a:cs typeface="Arial" charset="0"/>
            </a:endParaRPr>
          </a:p>
          <a:p>
            <a:pPr marL="0" indent="0">
              <a:spcBef>
                <a:spcPts val="500"/>
              </a:spcBef>
              <a:spcAft>
                <a:spcPts val="1200"/>
              </a:spcAft>
              <a:buNone/>
            </a:pPr>
            <a:r>
              <a:rPr lang="en-US" sz="1600" b="1" dirty="0" smtClean="0">
                <a:latin typeface="Arial" charset="0"/>
                <a:ea typeface="Arial" charset="0"/>
                <a:cs typeface="Arial" charset="0"/>
              </a:rPr>
              <a:t>A: </a:t>
            </a:r>
            <a:r>
              <a:rPr lang="en-US" sz="1400" dirty="0"/>
              <a:t>The 3600 Series was designed primarily for </a:t>
            </a:r>
            <a:r>
              <a:rPr lang="en-US" sz="1400" dirty="0" smtClean="0"/>
              <a:t>users in </a:t>
            </a:r>
            <a:r>
              <a:rPr lang="en-US" sz="1400" dirty="0"/>
              <a:t>Warehouse and Distribution, Manufacturing </a:t>
            </a:r>
            <a:r>
              <a:rPr lang="en-US" sz="1400" dirty="0" smtClean="0"/>
              <a:t>Plant Floor </a:t>
            </a:r>
            <a:r>
              <a:rPr lang="en-US" sz="1400" dirty="0"/>
              <a:t>and Outdoor Yard and Terminal and </a:t>
            </a:r>
            <a:r>
              <a:rPr lang="en-US" sz="1400" dirty="0" smtClean="0"/>
              <a:t>rugged outdoor </a:t>
            </a:r>
            <a:r>
              <a:rPr lang="en-US" sz="1400" dirty="0"/>
              <a:t>retail use cases. These verticals have </a:t>
            </a:r>
            <a:r>
              <a:rPr lang="en-US" sz="1400" dirty="0" smtClean="0"/>
              <a:t>a rich </a:t>
            </a:r>
            <a:r>
              <a:rPr lang="en-US" sz="1400" dirty="0"/>
              <a:t>history of demanding that their </a:t>
            </a:r>
            <a:r>
              <a:rPr lang="en-US" sz="1400" dirty="0" smtClean="0"/>
              <a:t>equipment survive </a:t>
            </a:r>
            <a:r>
              <a:rPr lang="en-US" sz="1400" dirty="0"/>
              <a:t>in punishing industrial environments, </a:t>
            </a:r>
            <a:r>
              <a:rPr lang="en-US" sz="1400" dirty="0" smtClean="0"/>
              <a:t>and the </a:t>
            </a:r>
            <a:r>
              <a:rPr lang="en-US" sz="1400" dirty="0"/>
              <a:t>3600 Series is the best performing and </a:t>
            </a:r>
            <a:r>
              <a:rPr lang="en-US" sz="1400" dirty="0" smtClean="0"/>
              <a:t>most durable </a:t>
            </a:r>
            <a:r>
              <a:rPr lang="en-US" sz="1400" dirty="0"/>
              <a:t>scanner they can buy</a:t>
            </a:r>
            <a:r>
              <a:rPr lang="en-US" sz="1400" dirty="0" smtClean="0"/>
              <a:t>.</a:t>
            </a:r>
          </a:p>
          <a:p>
            <a:pPr marL="0" indent="0">
              <a:buNone/>
            </a:pPr>
            <a:r>
              <a:rPr lang="en-US" sz="1600" b="1" dirty="0" smtClean="0">
                <a:solidFill>
                  <a:srgbClr val="007CAD"/>
                </a:solidFill>
                <a:latin typeface="Arial" charset="0"/>
                <a:ea typeface="Arial" charset="0"/>
                <a:cs typeface="Arial" charset="0"/>
              </a:rPr>
              <a:t>Q</a:t>
            </a:r>
            <a:r>
              <a:rPr lang="en-US" sz="1600" b="1" dirty="0">
                <a:solidFill>
                  <a:srgbClr val="007CAD"/>
                </a:solidFill>
                <a:latin typeface="Arial" charset="0"/>
                <a:ea typeface="Arial" charset="0"/>
                <a:cs typeface="Arial" charset="0"/>
              </a:rPr>
              <a:t>: </a:t>
            </a:r>
            <a:r>
              <a:rPr lang="en-US" sz="1600" b="1" dirty="0" smtClean="0">
                <a:solidFill>
                  <a:srgbClr val="007CB0"/>
                </a:solidFill>
              </a:rPr>
              <a:t>Why is the 3600 Series a good choice for rugged use cases?</a:t>
            </a:r>
            <a:r>
              <a:rPr lang="en-US" sz="1600" dirty="0" smtClean="0">
                <a:solidFill>
                  <a:srgbClr val="007CB0"/>
                </a:solidFill>
              </a:rPr>
              <a:t> </a:t>
            </a:r>
          </a:p>
          <a:p>
            <a:pPr marL="0" indent="0">
              <a:spcBef>
                <a:spcPts val="500"/>
              </a:spcBef>
              <a:spcAft>
                <a:spcPts val="1200"/>
              </a:spcAft>
              <a:buNone/>
            </a:pPr>
            <a:r>
              <a:rPr lang="en-US" sz="1600" b="1" dirty="0" smtClean="0">
                <a:latin typeface="Arial" charset="0"/>
                <a:ea typeface="Arial" charset="0"/>
                <a:cs typeface="Arial" charset="0"/>
              </a:rPr>
              <a:t>A:</a:t>
            </a:r>
            <a:r>
              <a:rPr lang="en-US" sz="1400" dirty="0" smtClean="0">
                <a:latin typeface="Arial"/>
                <a:cs typeface="Arial"/>
              </a:rPr>
              <a:t> </a:t>
            </a:r>
            <a:r>
              <a:rPr lang="en-US" sz="1400" dirty="0"/>
              <a:t>The Zebra 3600 scanner family is </a:t>
            </a:r>
            <a:r>
              <a:rPr lang="en-US" sz="1400" dirty="0" smtClean="0"/>
              <a:t>designed for </a:t>
            </a:r>
            <a:r>
              <a:rPr lang="en-US" sz="1400" dirty="0"/>
              <a:t>“unstoppable performance” in </a:t>
            </a:r>
            <a:r>
              <a:rPr lang="en-US" sz="1400" dirty="0" smtClean="0"/>
              <a:t>rugged environments </a:t>
            </a:r>
            <a:r>
              <a:rPr lang="en-US" sz="1400" dirty="0"/>
              <a:t>— meaning that each model </a:t>
            </a:r>
            <a:r>
              <a:rPr lang="en-US" sz="1400" dirty="0" smtClean="0"/>
              <a:t>has been </a:t>
            </a:r>
            <a:r>
              <a:rPr lang="en-US" sz="1400" dirty="0"/>
              <a:t>purpose built to take more of a beating </a:t>
            </a:r>
            <a:r>
              <a:rPr lang="en-US" sz="1400" dirty="0" smtClean="0"/>
              <a:t>over a </a:t>
            </a:r>
            <a:r>
              <a:rPr lang="en-US" sz="1400" dirty="0"/>
              <a:t>longer period of time, to scan faster and </a:t>
            </a:r>
            <a:r>
              <a:rPr lang="en-US" sz="1400" dirty="0" smtClean="0"/>
              <a:t>farther with </a:t>
            </a:r>
            <a:r>
              <a:rPr lang="en-US" sz="1400" dirty="0"/>
              <a:t>greater accuracy and increased uptime, and </a:t>
            </a:r>
            <a:r>
              <a:rPr lang="en-US" sz="1400" dirty="0" smtClean="0"/>
              <a:t>to be </a:t>
            </a:r>
            <a:r>
              <a:rPr lang="en-US" sz="1400" dirty="0"/>
              <a:t>deployed faster and managed more </a:t>
            </a:r>
            <a:r>
              <a:rPr lang="en-US" sz="1400" dirty="0" smtClean="0"/>
              <a:t>efficiently across </a:t>
            </a:r>
            <a:r>
              <a:rPr lang="en-US" sz="1400" dirty="0"/>
              <a:t>an enterprise.</a:t>
            </a:r>
            <a:endParaRPr lang="en-US" sz="1400" dirty="0" smtClean="0"/>
          </a:p>
          <a:p>
            <a:pPr marL="0" indent="0">
              <a:spcBef>
                <a:spcPts val="500"/>
              </a:spcBef>
              <a:buNone/>
            </a:pPr>
            <a:r>
              <a:rPr lang="en-US" sz="1600" b="1" dirty="0" smtClean="0">
                <a:solidFill>
                  <a:srgbClr val="007CAD"/>
                </a:solidFill>
                <a:latin typeface="Arial" charset="0"/>
                <a:ea typeface="Arial" charset="0"/>
                <a:cs typeface="Arial" charset="0"/>
              </a:rPr>
              <a:t>Q</a:t>
            </a:r>
            <a:r>
              <a:rPr lang="en-US" sz="1600" b="1" dirty="0">
                <a:solidFill>
                  <a:srgbClr val="007CAD"/>
                </a:solidFill>
                <a:latin typeface="Arial" charset="0"/>
                <a:ea typeface="Arial" charset="0"/>
                <a:cs typeface="Arial" charset="0"/>
              </a:rPr>
              <a:t>: </a:t>
            </a:r>
            <a:r>
              <a:rPr lang="en-US" sz="1600" b="1" dirty="0" smtClean="0">
                <a:solidFill>
                  <a:srgbClr val="007CB0"/>
                </a:solidFill>
              </a:rPr>
              <a:t>Does the 3600 Series replace any other scanners in the Zebra portfolio?</a:t>
            </a:r>
            <a:r>
              <a:rPr lang="en-US" sz="1600" dirty="0" smtClean="0">
                <a:solidFill>
                  <a:srgbClr val="007CB0"/>
                </a:solidFill>
              </a:rPr>
              <a:t> </a:t>
            </a:r>
            <a:endParaRPr lang="en-US" sz="1600" b="1" dirty="0">
              <a:solidFill>
                <a:srgbClr val="007CB0"/>
              </a:solidFill>
              <a:ea typeface="Arial" charset="0"/>
              <a:cs typeface="Arial"/>
            </a:endParaRPr>
          </a:p>
          <a:p>
            <a:pPr marL="0" indent="0">
              <a:spcBef>
                <a:spcPts val="500"/>
              </a:spcBef>
              <a:spcAft>
                <a:spcPts val="1200"/>
              </a:spcAft>
              <a:buNone/>
            </a:pPr>
            <a:r>
              <a:rPr lang="en-US" sz="1600" b="1" dirty="0">
                <a:latin typeface="Arial" charset="0"/>
                <a:ea typeface="Arial" charset="0"/>
                <a:cs typeface="Arial" charset="0"/>
              </a:rPr>
              <a:t>A:</a:t>
            </a:r>
            <a:r>
              <a:rPr lang="en-US" sz="1400" dirty="0">
                <a:cs typeface="Arial"/>
              </a:rPr>
              <a:t> </a:t>
            </a:r>
            <a:r>
              <a:rPr lang="en-US" sz="1400" dirty="0"/>
              <a:t>Yes. Over time the 3600 Series will replace </a:t>
            </a:r>
            <a:r>
              <a:rPr lang="en-US" sz="1400" dirty="0" smtClean="0"/>
              <a:t>the LS34x8 </a:t>
            </a:r>
            <a:r>
              <a:rPr lang="en-US" sz="1400" dirty="0"/>
              <a:t>and DS35x8 scanner lines</a:t>
            </a:r>
            <a:r>
              <a:rPr lang="en-US" sz="1400" dirty="0" smtClean="0"/>
              <a:t>.</a:t>
            </a:r>
          </a:p>
          <a:p>
            <a:pPr marL="0" indent="0">
              <a:buNone/>
            </a:pPr>
            <a:r>
              <a:rPr lang="en-US" sz="1600" b="1" dirty="0" smtClean="0">
                <a:solidFill>
                  <a:srgbClr val="007CAD"/>
                </a:solidFill>
                <a:latin typeface="Arial" charset="0"/>
                <a:ea typeface="Arial" charset="0"/>
                <a:cs typeface="Arial" charset="0"/>
              </a:rPr>
              <a:t>Q: </a:t>
            </a:r>
            <a:r>
              <a:rPr lang="en-US" sz="1600" b="1" dirty="0" smtClean="0">
                <a:solidFill>
                  <a:srgbClr val="007CB0"/>
                </a:solidFill>
              </a:rPr>
              <a:t>What is the warranty on the 3600 Series?</a:t>
            </a:r>
            <a:r>
              <a:rPr lang="en-US" sz="1600" dirty="0" smtClean="0">
                <a:solidFill>
                  <a:srgbClr val="007CB0"/>
                </a:solidFill>
              </a:rPr>
              <a:t> </a:t>
            </a:r>
          </a:p>
          <a:p>
            <a:pPr marL="0" indent="0">
              <a:spcBef>
                <a:spcPts val="500"/>
              </a:spcBef>
              <a:spcAft>
                <a:spcPts val="1200"/>
              </a:spcAft>
              <a:buNone/>
            </a:pPr>
            <a:r>
              <a:rPr lang="en-US" sz="1600" b="1" dirty="0" smtClean="0">
                <a:latin typeface="Arial" charset="0"/>
                <a:ea typeface="Arial" charset="0"/>
                <a:cs typeface="Arial" charset="0"/>
              </a:rPr>
              <a:t>A</a:t>
            </a:r>
            <a:r>
              <a:rPr lang="en-US" sz="1600" b="1" dirty="0">
                <a:latin typeface="Arial" charset="0"/>
                <a:ea typeface="Arial" charset="0"/>
                <a:cs typeface="Arial" charset="0"/>
              </a:rPr>
              <a:t>:</a:t>
            </a:r>
            <a:r>
              <a:rPr lang="en-US" sz="1400" dirty="0">
                <a:cs typeface="Arial"/>
              </a:rPr>
              <a:t> </a:t>
            </a:r>
            <a:r>
              <a:rPr lang="en-US" sz="1400" dirty="0"/>
              <a:t>The 3600 Series comes with a 3-year Warranty</a:t>
            </a:r>
            <a:r>
              <a:rPr lang="en-US" sz="1400" dirty="0" smtClean="0"/>
              <a:t>.</a:t>
            </a:r>
          </a:p>
          <a:p>
            <a:pPr marL="0" indent="0">
              <a:buNone/>
            </a:pPr>
            <a:r>
              <a:rPr lang="en-US" sz="1600" b="1" dirty="0">
                <a:solidFill>
                  <a:srgbClr val="007CAD"/>
                </a:solidFill>
                <a:latin typeface="Arial" charset="0"/>
                <a:ea typeface="Arial" charset="0"/>
                <a:cs typeface="Arial" charset="0"/>
              </a:rPr>
              <a:t>Q: </a:t>
            </a:r>
            <a:r>
              <a:rPr lang="en-US" sz="1600" b="1" dirty="0">
                <a:solidFill>
                  <a:srgbClr val="007CB0"/>
                </a:solidFill>
              </a:rPr>
              <a:t>What makes the 3600 Series unstoppable?</a:t>
            </a:r>
            <a:r>
              <a:rPr lang="en-US" sz="1600" dirty="0">
                <a:solidFill>
                  <a:srgbClr val="007CB0"/>
                </a:solidFill>
              </a:rPr>
              <a:t> </a:t>
            </a:r>
          </a:p>
          <a:p>
            <a:pPr marL="0" indent="0">
              <a:spcBef>
                <a:spcPts val="500"/>
              </a:spcBef>
              <a:buNone/>
            </a:pPr>
            <a:r>
              <a:rPr lang="en-US" sz="1400" b="1" dirty="0">
                <a:latin typeface="Arial" charset="0"/>
                <a:ea typeface="Arial" charset="0"/>
                <a:cs typeface="Arial" charset="0"/>
              </a:rPr>
              <a:t>A: </a:t>
            </a:r>
            <a:r>
              <a:rPr lang="en-US" sz="1400" dirty="0"/>
              <a:t>The Zebra 3600 scanner family is purpose built to take more of a beating over a longer period of time, to scan faster and farther with greater accuracy and increased speed, and to be deployed faster and managed more efficiently across an enterprise. This marriage of ultra-rugged design, superior performance and unrivaled manageability make every 3600 Series model unstoppable.</a:t>
            </a:r>
            <a:endParaRPr lang="en-US" sz="1400" dirty="0">
              <a:cs typeface="Arial"/>
            </a:endParaRPr>
          </a:p>
          <a:p>
            <a:pPr marL="0" indent="0">
              <a:spcBef>
                <a:spcPts val="500"/>
              </a:spcBef>
              <a:buNone/>
            </a:pPr>
            <a:endParaRPr lang="en-US" sz="1400" dirty="0">
              <a:latin typeface="Arial"/>
              <a:cs typeface="Arial"/>
            </a:endParaRPr>
          </a:p>
        </p:txBody>
      </p:sp>
    </p:spTree>
    <p:extLst>
      <p:ext uri="{BB962C8B-B14F-4D97-AF65-F5344CB8AC3E}">
        <p14:creationId xmlns:p14="http://schemas.microsoft.com/office/powerpoint/2010/main" val="156587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9423635" y="685165"/>
            <a:ext cx="2246730" cy="938343"/>
          </a:xfrm>
          <a:prstGeom prst="rect">
            <a:avLst/>
          </a:prstGeom>
          <a:solidFill>
            <a:schemeClr val="accent6"/>
          </a:solidFill>
        </p:spPr>
        <p:txBody>
          <a:bodyPr/>
          <a:lstStyle/>
          <a:p>
            <a:pPr algn="ctr" defTabSz="457063" fontAlgn="base">
              <a:spcBef>
                <a:spcPct val="0"/>
              </a:spcBef>
              <a:spcAft>
                <a:spcPct val="0"/>
              </a:spcAft>
              <a:defRPr/>
            </a:pPr>
            <a:r>
              <a:rPr lang="en-US" sz="8797" b="1" kern="0" spc="-300" baseline="3000" dirty="0" err="1">
                <a:solidFill>
                  <a:schemeClr val="tx1">
                    <a:lumMod val="65000"/>
                    <a:lumOff val="35000"/>
                  </a:schemeClr>
                </a:solidFill>
                <a:latin typeface="Arial" charset="0"/>
                <a:ea typeface="Arial" charset="0"/>
                <a:cs typeface="Arial" charset="0"/>
                <a:sym typeface="Proxima Nova Regular" charset="0"/>
              </a:rPr>
              <a:t>FAQs</a:t>
            </a:r>
            <a:endParaRPr lang="en-US" sz="8797" b="1" kern="0" spc="-300" baseline="3000" dirty="0">
              <a:solidFill>
                <a:schemeClr val="tx1">
                  <a:lumMod val="65000"/>
                  <a:lumOff val="35000"/>
                </a:schemeClr>
              </a:solidFill>
              <a:latin typeface="Arial" charset="0"/>
              <a:ea typeface="Arial" charset="0"/>
              <a:cs typeface="Arial" charset="0"/>
              <a:sym typeface="Proxima Nova Regular" charset="0"/>
            </a:endParaRPr>
          </a:p>
        </p:txBody>
      </p:sp>
      <p:sp>
        <p:nvSpPr>
          <p:cNvPr id="32" name="TextBox 31"/>
          <p:cNvSpPr txBox="1"/>
          <p:nvPr/>
        </p:nvSpPr>
        <p:spPr>
          <a:xfrm>
            <a:off x="11657670" y="619684"/>
            <a:ext cx="529568" cy="1005578"/>
          </a:xfrm>
          <a:prstGeom prst="rect">
            <a:avLst/>
          </a:prstGeom>
          <a:solidFill>
            <a:schemeClr val="tx1"/>
          </a:solidFill>
        </p:spPr>
        <p:txBody>
          <a:bodyPr wrap="square" rtlCol="0" anchor="t" anchorCtr="0">
            <a:noAutofit/>
          </a:bodyPr>
          <a:lstStyle/>
          <a:p>
            <a:pPr algn="ctr"/>
            <a:endParaRPr lang="en-US" sz="3999" cap="all" baseline="12000" dirty="0">
              <a:solidFill>
                <a:schemeClr val="bg1"/>
              </a:solidFill>
              <a:latin typeface="Arial" pitchFamily="34" charset="0"/>
            </a:endParaRPr>
          </a:p>
          <a:p>
            <a:pPr algn="ctr"/>
            <a:r>
              <a:rPr lang="en-US" sz="3999" cap="all" baseline="12000" dirty="0" smtClean="0">
                <a:solidFill>
                  <a:schemeClr val="bg1"/>
                </a:solidFill>
                <a:latin typeface="Arial" pitchFamily="34" charset="0"/>
              </a:rPr>
              <a:t>2</a:t>
            </a:r>
            <a:endParaRPr lang="en-US" sz="3999" baseline="12000" dirty="0">
              <a:solidFill>
                <a:schemeClr val="bg1"/>
              </a:solidFill>
              <a:latin typeface="Proxima Nova Bold"/>
              <a:cs typeface="Proxima Nova Bold"/>
            </a:endParaRPr>
          </a:p>
        </p:txBody>
      </p:sp>
      <p:sp>
        <p:nvSpPr>
          <p:cNvPr id="7" name="Slide Number Placeholder 4"/>
          <p:cNvSpPr txBox="1">
            <a:spLocks/>
          </p:cNvSpPr>
          <p:nvPr/>
        </p:nvSpPr>
        <p:spPr bwMode="auto">
          <a:xfrm>
            <a:off x="11816327" y="6485730"/>
            <a:ext cx="352333"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ea typeface="Avenir Roman" charset="0"/>
                <a:cs typeface="Avenir Roman" charset="0"/>
              </a:rPr>
              <a:pPr algn="ctr" eaLnBrk="1" hangingPunct="1"/>
              <a:t>69</a:t>
            </a:fld>
            <a:endParaRPr lang="en-US" altLang="en-US" sz="800" dirty="0">
              <a:ea typeface="Avenir Roman" charset="0"/>
              <a:cs typeface="Avenir Roman" charset="0"/>
            </a:endParaRPr>
          </a:p>
        </p:txBody>
      </p:sp>
      <p:sp>
        <p:nvSpPr>
          <p:cNvPr id="6" name="Content Placeholder 2"/>
          <p:cNvSpPr txBox="1">
            <a:spLocks/>
          </p:cNvSpPr>
          <p:nvPr/>
        </p:nvSpPr>
        <p:spPr>
          <a:xfrm>
            <a:off x="404602" y="1699390"/>
            <a:ext cx="10920847" cy="5018053"/>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600" b="1" dirty="0" smtClean="0">
                <a:solidFill>
                  <a:srgbClr val="007CAD"/>
                </a:solidFill>
                <a:latin typeface="Arial" charset="0"/>
                <a:ea typeface="Arial" charset="0"/>
                <a:cs typeface="Arial" charset="0"/>
              </a:rPr>
              <a:t>Q</a:t>
            </a:r>
            <a:r>
              <a:rPr lang="en-US" sz="1600" b="1" dirty="0" smtClean="0">
                <a:solidFill>
                  <a:srgbClr val="007CB0"/>
                </a:solidFill>
                <a:latin typeface="Arial" charset="0"/>
                <a:ea typeface="Arial" charset="0"/>
                <a:cs typeface="Arial" charset="0"/>
              </a:rPr>
              <a:t>: </a:t>
            </a:r>
            <a:r>
              <a:rPr lang="en-US" sz="1600" b="1" dirty="0" smtClean="0">
                <a:solidFill>
                  <a:srgbClr val="007CB0"/>
                </a:solidFill>
              </a:rPr>
              <a:t>Will my existing cables work with the 3600 Series? </a:t>
            </a:r>
            <a:endParaRPr lang="en-US" sz="1600" b="1" dirty="0" smtClean="0">
              <a:solidFill>
                <a:srgbClr val="007CB0"/>
              </a:solidFill>
              <a:latin typeface="Arial" charset="0"/>
              <a:ea typeface="Arial" charset="0"/>
              <a:cs typeface="Arial" charset="0"/>
            </a:endParaRPr>
          </a:p>
          <a:p>
            <a:pPr marL="0" indent="0">
              <a:spcBef>
                <a:spcPts val="500"/>
              </a:spcBef>
              <a:buNone/>
            </a:pPr>
            <a:r>
              <a:rPr lang="en-US" sz="1600" b="1" dirty="0" smtClean="0">
                <a:latin typeface="Arial" charset="0"/>
                <a:ea typeface="Arial" charset="0"/>
                <a:cs typeface="Arial" charset="0"/>
              </a:rPr>
              <a:t>A: </a:t>
            </a:r>
            <a:r>
              <a:rPr lang="en-US" sz="1400" dirty="0"/>
              <a:t>No. Cables for the 3600 Series were changed </a:t>
            </a:r>
            <a:r>
              <a:rPr lang="en-US" sz="1400" dirty="0" smtClean="0"/>
              <a:t>to improve </a:t>
            </a:r>
            <a:r>
              <a:rPr lang="en-US" sz="1400" dirty="0"/>
              <a:t>scanner performance and to support </a:t>
            </a:r>
            <a:r>
              <a:rPr lang="en-US" sz="1400" dirty="0" smtClean="0"/>
              <a:t>the ultra-rugged </a:t>
            </a:r>
            <a:r>
              <a:rPr lang="en-US" sz="1400" dirty="0"/>
              <a:t>environments where the 3600 </a:t>
            </a:r>
            <a:r>
              <a:rPr lang="en-US" sz="1400" dirty="0" smtClean="0"/>
              <a:t>Series scanners </a:t>
            </a:r>
            <a:r>
              <a:rPr lang="en-US" sz="1400" dirty="0"/>
              <a:t>can be used. As such, legacy </a:t>
            </a:r>
            <a:r>
              <a:rPr lang="en-US" sz="1400" dirty="0" smtClean="0"/>
              <a:t>scanner cables </a:t>
            </a:r>
            <a:r>
              <a:rPr lang="en-US" sz="1400" dirty="0"/>
              <a:t>are not supported. Enhancements to </a:t>
            </a:r>
            <a:r>
              <a:rPr lang="en-US" sz="1400" dirty="0" smtClean="0"/>
              <a:t>the new </a:t>
            </a:r>
            <a:r>
              <a:rPr lang="en-US" sz="1400" dirty="0"/>
              <a:t>cables include:</a:t>
            </a:r>
          </a:p>
          <a:p>
            <a:pPr lvl="1"/>
            <a:r>
              <a:rPr lang="en-US" sz="1400" dirty="0" smtClean="0"/>
              <a:t>The </a:t>
            </a:r>
            <a:r>
              <a:rPr lang="en-US" sz="1400" dirty="0"/>
              <a:t>addition of a rubber gasket to support an</a:t>
            </a:r>
          </a:p>
          <a:p>
            <a:pPr lvl="1"/>
            <a:r>
              <a:rPr lang="en-US" sz="1400" dirty="0"/>
              <a:t>IP67 seal</a:t>
            </a:r>
          </a:p>
          <a:p>
            <a:pPr lvl="1"/>
            <a:r>
              <a:rPr lang="en-US" sz="1400" dirty="0" smtClean="0"/>
              <a:t>New </a:t>
            </a:r>
            <a:r>
              <a:rPr lang="en-US" sz="1400" dirty="0"/>
              <a:t>materials to make them freezer-compliant</a:t>
            </a:r>
          </a:p>
          <a:p>
            <a:pPr lvl="1"/>
            <a:r>
              <a:rPr lang="en-US" sz="1400" dirty="0" smtClean="0"/>
              <a:t>Improved </a:t>
            </a:r>
            <a:r>
              <a:rPr lang="en-US" sz="1400" dirty="0"/>
              <a:t>shielding for better EMI (Electro</a:t>
            </a:r>
          </a:p>
          <a:p>
            <a:pPr lvl="1"/>
            <a:r>
              <a:rPr lang="en-US" sz="1400" dirty="0"/>
              <a:t>Magnetic Interference) performance</a:t>
            </a:r>
          </a:p>
          <a:p>
            <a:pPr lvl="1">
              <a:spcAft>
                <a:spcPts val="1200"/>
              </a:spcAft>
            </a:pPr>
            <a:r>
              <a:rPr lang="en-US" sz="1400" dirty="0" smtClean="0"/>
              <a:t>Higher </a:t>
            </a:r>
            <a:r>
              <a:rPr lang="en-US" sz="1400" dirty="0"/>
              <a:t>power throughput for faster charging </a:t>
            </a:r>
            <a:r>
              <a:rPr lang="en-US" sz="1400" dirty="0" smtClean="0"/>
              <a:t>of the </a:t>
            </a:r>
            <a:r>
              <a:rPr lang="en-US" sz="1400" dirty="0"/>
              <a:t>large capacity </a:t>
            </a:r>
            <a:r>
              <a:rPr lang="en-US" sz="1400" dirty="0" smtClean="0"/>
              <a:t>battery</a:t>
            </a:r>
          </a:p>
          <a:p>
            <a:pPr marL="0" indent="0">
              <a:buNone/>
            </a:pPr>
            <a:r>
              <a:rPr lang="en-US" sz="1600" b="1" dirty="0" smtClean="0">
                <a:solidFill>
                  <a:srgbClr val="007CAD"/>
                </a:solidFill>
                <a:latin typeface="Arial" charset="0"/>
                <a:ea typeface="Arial" charset="0"/>
                <a:cs typeface="Arial" charset="0"/>
              </a:rPr>
              <a:t>Q</a:t>
            </a:r>
            <a:r>
              <a:rPr lang="en-US" sz="1600" b="1" dirty="0">
                <a:solidFill>
                  <a:srgbClr val="007CAD"/>
                </a:solidFill>
                <a:latin typeface="Arial" charset="0"/>
                <a:ea typeface="Arial" charset="0"/>
                <a:cs typeface="Arial" charset="0"/>
              </a:rPr>
              <a:t>: </a:t>
            </a:r>
            <a:r>
              <a:rPr lang="en-US" sz="1600" b="1" dirty="0" smtClean="0">
                <a:solidFill>
                  <a:srgbClr val="007CB0"/>
                </a:solidFill>
              </a:rPr>
              <a:t>What is the price point of the 3600 Series and when will they completely replace the LS3408 and DS35x8 family?</a:t>
            </a:r>
            <a:r>
              <a:rPr lang="en-US" sz="1600" dirty="0" smtClean="0">
                <a:solidFill>
                  <a:srgbClr val="007CB0"/>
                </a:solidFill>
              </a:rPr>
              <a:t> </a:t>
            </a:r>
          </a:p>
          <a:p>
            <a:pPr marL="0" indent="0">
              <a:spcBef>
                <a:spcPts val="500"/>
              </a:spcBef>
              <a:buNone/>
            </a:pPr>
            <a:r>
              <a:rPr lang="en-US" sz="1600" b="1" dirty="0" smtClean="0">
                <a:latin typeface="Arial" charset="0"/>
                <a:ea typeface="Arial" charset="0"/>
                <a:cs typeface="Arial" charset="0"/>
              </a:rPr>
              <a:t>A:</a:t>
            </a:r>
            <a:r>
              <a:rPr lang="en-US" sz="1400" dirty="0" smtClean="0">
                <a:latin typeface="Arial"/>
                <a:cs typeface="Arial"/>
              </a:rPr>
              <a:t> </a:t>
            </a:r>
            <a:r>
              <a:rPr lang="en-US" sz="1400" dirty="0"/>
              <a:t>Despite the fact that the 3600 Series </a:t>
            </a:r>
            <a:r>
              <a:rPr lang="en-US" sz="1400" dirty="0" smtClean="0"/>
              <a:t>features ultra-rugged </a:t>
            </a:r>
            <a:r>
              <a:rPr lang="en-US" sz="1400" dirty="0"/>
              <a:t>design, superior scan </a:t>
            </a:r>
            <a:r>
              <a:rPr lang="en-US" sz="1400" dirty="0" smtClean="0"/>
              <a:t>performance and </a:t>
            </a:r>
            <a:r>
              <a:rPr lang="en-US" sz="1400" dirty="0"/>
              <a:t>unrivaled manageability tools, the </a:t>
            </a:r>
            <a:r>
              <a:rPr lang="en-US" sz="1400" dirty="0" smtClean="0"/>
              <a:t>scanner family </a:t>
            </a:r>
            <a:r>
              <a:rPr lang="en-US" sz="1400" dirty="0"/>
              <a:t>will be priced at or below that of </a:t>
            </a:r>
            <a:r>
              <a:rPr lang="en-US" sz="1400" dirty="0" smtClean="0"/>
              <a:t>comparable legacy </a:t>
            </a:r>
            <a:r>
              <a:rPr lang="en-US" sz="1400" dirty="0"/>
              <a:t>rugged scanner models. As for </a:t>
            </a:r>
            <a:r>
              <a:rPr lang="en-US" sz="1400" dirty="0" smtClean="0"/>
              <a:t>the transition </a:t>
            </a:r>
            <a:r>
              <a:rPr lang="en-US" sz="1400" dirty="0"/>
              <a:t>from these legacy models, we </a:t>
            </a:r>
            <a:r>
              <a:rPr lang="en-US" sz="1400" dirty="0" smtClean="0"/>
              <a:t>anticipate that </a:t>
            </a:r>
            <a:r>
              <a:rPr lang="en-US" sz="1400" dirty="0"/>
              <a:t>adoption of the 3600 Series platform </a:t>
            </a:r>
            <a:r>
              <a:rPr lang="en-US" sz="1400" dirty="0" smtClean="0"/>
              <a:t>will be </a:t>
            </a:r>
            <a:r>
              <a:rPr lang="en-US" sz="1400" dirty="0"/>
              <a:t>swift. Once a steady supply chain has </a:t>
            </a:r>
            <a:r>
              <a:rPr lang="en-US" sz="1400" dirty="0" smtClean="0"/>
              <a:t>been achieved</a:t>
            </a:r>
            <a:r>
              <a:rPr lang="en-US" sz="1400" dirty="0"/>
              <a:t>, you can expect an aggressive </a:t>
            </a:r>
            <a:r>
              <a:rPr lang="en-US" sz="1400" dirty="0" smtClean="0"/>
              <a:t>end-of-life plan </a:t>
            </a:r>
            <a:r>
              <a:rPr lang="en-US" sz="1400" dirty="0"/>
              <a:t>for the LS3408 and DS35x8 family. We </a:t>
            </a:r>
            <a:r>
              <a:rPr lang="en-US" sz="1400" dirty="0" smtClean="0"/>
              <a:t>expect some </a:t>
            </a:r>
            <a:r>
              <a:rPr lang="en-US" sz="1400" dirty="0"/>
              <a:t>models will reach end of sale before </a:t>
            </a:r>
            <a:r>
              <a:rPr lang="en-US" sz="1400" dirty="0" smtClean="0"/>
              <a:t>the end </a:t>
            </a:r>
            <a:r>
              <a:rPr lang="en-US" sz="1400" dirty="0"/>
              <a:t>of 2016</a:t>
            </a:r>
            <a:r>
              <a:rPr lang="en-US" sz="1400" dirty="0" smtClean="0"/>
              <a:t>.</a:t>
            </a:r>
          </a:p>
        </p:txBody>
      </p:sp>
    </p:spTree>
    <p:extLst>
      <p:ext uri="{BB962C8B-B14F-4D97-AF65-F5344CB8AC3E}">
        <p14:creationId xmlns:p14="http://schemas.microsoft.com/office/powerpoint/2010/main" val="10266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bk object 16"/>
          <p:cNvSpPr/>
          <p:nvPr/>
        </p:nvSpPr>
        <p:spPr>
          <a:xfrm>
            <a:off x="-9271" y="1916289"/>
            <a:ext cx="12198096" cy="2472267"/>
          </a:xfrm>
          <a:prstGeom prst="rect">
            <a:avLst/>
          </a:prstGeom>
          <a:blipFill>
            <a:blip r:embed="rId2" cstate="print"/>
            <a:stretch>
              <a:fillRect/>
            </a:stretch>
          </a:blipFill>
        </p:spPr>
        <p:txBody>
          <a:bodyPr wrap="square" lIns="0" tIns="0" rIns="0" bIns="0" rtlCol="0"/>
          <a:lstStyle/>
          <a:p>
            <a:r>
              <a:rPr lang="en-US" sz="1799" dirty="0"/>
              <a:t> </a:t>
            </a:r>
            <a:endParaRPr sz="1799" dirty="0"/>
          </a:p>
        </p:txBody>
      </p:sp>
      <p:sp>
        <p:nvSpPr>
          <p:cNvPr id="35" name="bk object 16"/>
          <p:cNvSpPr/>
          <p:nvPr/>
        </p:nvSpPr>
        <p:spPr>
          <a:xfrm>
            <a:off x="-4474" y="4303889"/>
            <a:ext cx="12198096" cy="2575274"/>
          </a:xfrm>
          <a:prstGeom prst="rect">
            <a:avLst/>
          </a:prstGeom>
          <a:solidFill>
            <a:schemeClr val="tx2">
              <a:lumMod val="75000"/>
            </a:schemeClr>
          </a:solidFill>
        </p:spPr>
        <p:txBody>
          <a:bodyPr wrap="square" lIns="0" tIns="0" rIns="0" bIns="0" rtlCol="0"/>
          <a:lstStyle/>
          <a:p>
            <a:r>
              <a:rPr lang="en-US" sz="1799" dirty="0"/>
              <a:t> </a:t>
            </a:r>
            <a:endParaRPr sz="1799" dirty="0"/>
          </a:p>
        </p:txBody>
      </p:sp>
      <p:sp>
        <p:nvSpPr>
          <p:cNvPr id="4" name="Rectangle 3"/>
          <p:cNvSpPr/>
          <p:nvPr/>
        </p:nvSpPr>
        <p:spPr>
          <a:xfrm>
            <a:off x="1070969" y="4944530"/>
            <a:ext cx="2400062" cy="1323439"/>
          </a:xfrm>
          <a:prstGeom prst="rect">
            <a:avLst/>
          </a:prstGeom>
        </p:spPr>
        <p:txBody>
          <a:bodyPr wrap="square">
            <a:spAutoFit/>
          </a:bodyPr>
          <a:lstStyle/>
          <a:p>
            <a:pPr algn="ctr"/>
            <a:r>
              <a:rPr lang="en-US" sz="1600" dirty="0" smtClean="0">
                <a:solidFill>
                  <a:schemeClr val="bg1">
                    <a:lumMod val="75000"/>
                  </a:schemeClr>
                </a:solidFill>
                <a:sym typeface="Avenir Roman"/>
              </a:rPr>
              <a:t>Introduced </a:t>
            </a:r>
            <a:r>
              <a:rPr lang="en-US" sz="1600" b="1" dirty="0" smtClean="0">
                <a:solidFill>
                  <a:srgbClr val="FFD200"/>
                </a:solidFill>
                <a:sym typeface="Avenir Roman"/>
              </a:rPr>
              <a:t>the </a:t>
            </a:r>
            <a:r>
              <a:rPr lang="en-US" sz="1600" b="1" dirty="0">
                <a:solidFill>
                  <a:srgbClr val="FFD200"/>
                </a:solidFill>
                <a:sym typeface="Avenir Roman"/>
              </a:rPr>
              <a:t>industry’s first rugged handheld </a:t>
            </a:r>
            <a:r>
              <a:rPr lang="en-US" sz="1600" dirty="0">
                <a:solidFill>
                  <a:schemeClr val="bg1">
                    <a:lumMod val="75000"/>
                  </a:schemeClr>
                </a:solidFill>
                <a:sym typeface="Avenir Roman"/>
              </a:rPr>
              <a:t>scanner </a:t>
            </a:r>
            <a:r>
              <a:rPr lang="en-US" sz="1600" dirty="0" smtClean="0">
                <a:solidFill>
                  <a:schemeClr val="bg1">
                    <a:lumMod val="75000"/>
                  </a:schemeClr>
                </a:solidFill>
                <a:sym typeface="Avenir Roman"/>
              </a:rPr>
              <a:t/>
            </a:r>
            <a:br>
              <a:rPr lang="en-US" sz="1600" dirty="0" smtClean="0">
                <a:solidFill>
                  <a:schemeClr val="bg1">
                    <a:lumMod val="75000"/>
                  </a:schemeClr>
                </a:solidFill>
                <a:sym typeface="Avenir Roman"/>
              </a:rPr>
            </a:br>
            <a:r>
              <a:rPr lang="en-US" sz="1600" dirty="0" smtClean="0">
                <a:solidFill>
                  <a:schemeClr val="bg1">
                    <a:lumMod val="75000"/>
                  </a:schemeClr>
                </a:solidFill>
                <a:sym typeface="Avenir Roman"/>
              </a:rPr>
              <a:t>back </a:t>
            </a:r>
            <a:r>
              <a:rPr lang="en-US" sz="1600" dirty="0">
                <a:solidFill>
                  <a:schemeClr val="bg1">
                    <a:lumMod val="75000"/>
                  </a:schemeClr>
                </a:solidFill>
                <a:sym typeface="Avenir Roman"/>
              </a:rPr>
              <a:t>in 1986 – the LS8000 series </a:t>
            </a:r>
            <a:endParaRPr lang="en-US" sz="1600" dirty="0">
              <a:solidFill>
                <a:schemeClr val="bg1">
                  <a:lumMod val="75000"/>
                </a:schemeClr>
              </a:solidFill>
            </a:endParaRPr>
          </a:p>
        </p:txBody>
      </p:sp>
      <p:sp>
        <p:nvSpPr>
          <p:cNvPr id="12" name="Rectangle 11"/>
          <p:cNvSpPr/>
          <p:nvPr/>
        </p:nvSpPr>
        <p:spPr>
          <a:xfrm>
            <a:off x="4757854" y="4944530"/>
            <a:ext cx="2658302" cy="1323439"/>
          </a:xfrm>
          <a:prstGeom prst="rect">
            <a:avLst/>
          </a:prstGeom>
        </p:spPr>
        <p:txBody>
          <a:bodyPr wrap="square">
            <a:spAutoFit/>
          </a:bodyPr>
          <a:lstStyle/>
          <a:p>
            <a:pPr algn="ctr"/>
            <a:r>
              <a:rPr lang="en-US" sz="1600" dirty="0">
                <a:solidFill>
                  <a:schemeClr val="bg1">
                    <a:lumMod val="75000"/>
                  </a:schemeClr>
                </a:solidFill>
              </a:rPr>
              <a:t>Launched the </a:t>
            </a:r>
            <a:r>
              <a:rPr lang="en-US" sz="1600" dirty="0" smtClean="0">
                <a:solidFill>
                  <a:schemeClr val="bg1">
                    <a:lumMod val="75000"/>
                  </a:schemeClr>
                </a:solidFill>
              </a:rPr>
              <a:t/>
            </a:r>
            <a:br>
              <a:rPr lang="en-US" sz="1600" dirty="0" smtClean="0">
                <a:solidFill>
                  <a:schemeClr val="bg1">
                    <a:lumMod val="75000"/>
                  </a:schemeClr>
                </a:solidFill>
              </a:rPr>
            </a:br>
            <a:r>
              <a:rPr lang="en-US" sz="1600" dirty="0" smtClean="0">
                <a:solidFill>
                  <a:schemeClr val="bg1">
                    <a:lumMod val="75000"/>
                  </a:schemeClr>
                </a:solidFill>
              </a:rPr>
              <a:t>game-changing</a:t>
            </a:r>
            <a:br>
              <a:rPr lang="en-US" sz="1600" dirty="0" smtClean="0">
                <a:solidFill>
                  <a:schemeClr val="bg1">
                    <a:lumMod val="75000"/>
                  </a:schemeClr>
                </a:solidFill>
              </a:rPr>
            </a:br>
            <a:r>
              <a:rPr lang="en-US" sz="1600" dirty="0" smtClean="0">
                <a:solidFill>
                  <a:schemeClr val="bg1">
                    <a:lumMod val="75000"/>
                  </a:schemeClr>
                </a:solidFill>
              </a:rPr>
              <a:t> </a:t>
            </a:r>
            <a:r>
              <a:rPr lang="en-US" sz="1600" dirty="0">
                <a:solidFill>
                  <a:schemeClr val="bg1">
                    <a:lumMod val="75000"/>
                  </a:schemeClr>
                </a:solidFill>
              </a:rPr>
              <a:t>LS/DS </a:t>
            </a:r>
            <a:r>
              <a:rPr lang="en-US" sz="1600" dirty="0" smtClean="0">
                <a:solidFill>
                  <a:schemeClr val="bg1">
                    <a:lumMod val="75000"/>
                  </a:schemeClr>
                </a:solidFill>
              </a:rPr>
              <a:t>3500 </a:t>
            </a:r>
            <a:r>
              <a:rPr lang="en-US" sz="1600" dirty="0">
                <a:solidFill>
                  <a:schemeClr val="bg1">
                    <a:lumMod val="75000"/>
                  </a:schemeClr>
                </a:solidFill>
              </a:rPr>
              <a:t>Rugged Series in </a:t>
            </a:r>
            <a:r>
              <a:rPr lang="en-US" sz="1600" dirty="0" smtClean="0">
                <a:solidFill>
                  <a:schemeClr val="bg1">
                    <a:lumMod val="75000"/>
                  </a:schemeClr>
                </a:solidFill>
              </a:rPr>
              <a:t>2006: </a:t>
            </a:r>
            <a:r>
              <a:rPr lang="en-US" sz="1600" b="1" dirty="0" smtClean="0">
                <a:solidFill>
                  <a:srgbClr val="FFD200"/>
                </a:solidFill>
              </a:rPr>
              <a:t>more than a million units sold</a:t>
            </a:r>
            <a:endParaRPr lang="en-US" sz="1600" b="1" dirty="0">
              <a:solidFill>
                <a:srgbClr val="FFD200"/>
              </a:solidFill>
            </a:endParaRPr>
          </a:p>
        </p:txBody>
      </p:sp>
      <p:sp>
        <p:nvSpPr>
          <p:cNvPr id="15" name="Rectangle 14"/>
          <p:cNvSpPr/>
          <p:nvPr/>
        </p:nvSpPr>
        <p:spPr>
          <a:xfrm>
            <a:off x="8817845" y="4944530"/>
            <a:ext cx="2238662" cy="1323439"/>
          </a:xfrm>
          <a:prstGeom prst="rect">
            <a:avLst/>
          </a:prstGeom>
        </p:spPr>
        <p:txBody>
          <a:bodyPr wrap="square">
            <a:spAutoFit/>
          </a:bodyPr>
          <a:lstStyle/>
          <a:p>
            <a:pPr algn="ctr"/>
            <a:r>
              <a:rPr lang="en-US" sz="1600" dirty="0">
                <a:solidFill>
                  <a:schemeClr val="bg1">
                    <a:lumMod val="75000"/>
                  </a:schemeClr>
                </a:solidFill>
                <a:sym typeface="Avenir Roman"/>
              </a:rPr>
              <a:t>C</a:t>
            </a:r>
            <a:r>
              <a:rPr lang="en-US" sz="1600" dirty="0" smtClean="0">
                <a:solidFill>
                  <a:schemeClr val="bg1">
                    <a:lumMod val="75000"/>
                  </a:schemeClr>
                </a:solidFill>
                <a:sym typeface="Avenir Roman"/>
              </a:rPr>
              <a:t>reated </a:t>
            </a:r>
            <a:r>
              <a:rPr lang="en-US" sz="1600" dirty="0">
                <a:solidFill>
                  <a:schemeClr val="bg1">
                    <a:lumMod val="75000"/>
                  </a:schemeClr>
                </a:solidFill>
                <a:sym typeface="Avenir Roman"/>
              </a:rPr>
              <a:t>a new category of </a:t>
            </a:r>
            <a:r>
              <a:rPr lang="en-US" sz="1600" b="1" dirty="0">
                <a:solidFill>
                  <a:srgbClr val="FFD200"/>
                </a:solidFill>
                <a:sym typeface="Avenir Roman"/>
              </a:rPr>
              <a:t>“ultra-rugged” </a:t>
            </a:r>
            <a:r>
              <a:rPr lang="en-US" sz="1600" b="1" dirty="0" smtClean="0">
                <a:solidFill>
                  <a:srgbClr val="FFD200"/>
                </a:solidFill>
                <a:sym typeface="Avenir Roman"/>
              </a:rPr>
              <a:t>scanners </a:t>
            </a:r>
            <a:br>
              <a:rPr lang="en-US" sz="1600" b="1" dirty="0" smtClean="0">
                <a:solidFill>
                  <a:srgbClr val="FFD200"/>
                </a:solidFill>
                <a:sym typeface="Avenir Roman"/>
              </a:rPr>
            </a:br>
            <a:r>
              <a:rPr lang="en-US" sz="1600" dirty="0" smtClean="0">
                <a:solidFill>
                  <a:schemeClr val="bg1">
                    <a:lumMod val="75000"/>
                  </a:schemeClr>
                </a:solidFill>
                <a:sym typeface="Avenir Roman"/>
              </a:rPr>
              <a:t>with the 3600 Series </a:t>
            </a:r>
            <a:br>
              <a:rPr lang="en-US" sz="1600" dirty="0" smtClean="0">
                <a:solidFill>
                  <a:schemeClr val="bg1">
                    <a:lumMod val="75000"/>
                  </a:schemeClr>
                </a:solidFill>
                <a:sym typeface="Avenir Roman"/>
              </a:rPr>
            </a:br>
            <a:r>
              <a:rPr lang="en-US" sz="1600" dirty="0" smtClean="0">
                <a:solidFill>
                  <a:schemeClr val="bg1">
                    <a:lumMod val="75000"/>
                  </a:schemeClr>
                </a:solidFill>
                <a:sym typeface="Avenir Roman"/>
              </a:rPr>
              <a:t>in 2016 </a:t>
            </a:r>
            <a:endParaRPr lang="en-US" sz="1600" dirty="0">
              <a:solidFill>
                <a:schemeClr val="bg1">
                  <a:lumMod val="75000"/>
                </a:schemeClr>
              </a:solidFill>
            </a:endParaRPr>
          </a:p>
        </p:txBody>
      </p:sp>
      <p:sp>
        <p:nvSpPr>
          <p:cNvPr id="14" name="Slide Number Placeholder 5"/>
          <p:cNvSpPr txBox="1">
            <a:spLocks/>
          </p:cNvSpPr>
          <p:nvPr/>
        </p:nvSpPr>
        <p:spPr bwMode="auto">
          <a:xfrm>
            <a:off x="11798300" y="6489701"/>
            <a:ext cx="3905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Arial" charset="0"/>
                <a:ea typeface="MS PGothic" charset="-128"/>
                <a:cs typeface="Arial" charset="0"/>
              </a:defRPr>
            </a:lvl1pPr>
            <a:lvl2pPr marL="37931725" indent="-37474525">
              <a:spcBef>
                <a:spcPct val="20000"/>
              </a:spcBef>
              <a:buFont typeface="Arial" charset="0"/>
              <a:buChar char="•"/>
              <a:defRPr sz="2800">
                <a:solidFill>
                  <a:schemeClr val="tx1"/>
                </a:solidFill>
                <a:latin typeface="Arial" charset="0"/>
                <a:ea typeface="MS PGothic" charset="-128"/>
                <a:cs typeface="Arial" charset="0"/>
              </a:defRPr>
            </a:lvl2pPr>
            <a:lvl3pPr marL="1143000" indent="-228600">
              <a:spcBef>
                <a:spcPct val="20000"/>
              </a:spcBef>
              <a:buFont typeface="Arial" charset="0"/>
              <a:buChar char="•"/>
              <a:defRPr sz="2400">
                <a:solidFill>
                  <a:schemeClr val="tx1"/>
                </a:solidFill>
                <a:latin typeface="Arial" charset="0"/>
                <a:ea typeface="MS PGothic" charset="-128"/>
                <a:cs typeface="Arial" charset="0"/>
              </a:defRPr>
            </a:lvl3pPr>
            <a:lvl4pPr marL="1600200" indent="-228600">
              <a:spcBef>
                <a:spcPct val="20000"/>
              </a:spcBef>
              <a:buFont typeface="Arial" charset="0"/>
              <a:buChar char="•"/>
              <a:defRPr sz="2000">
                <a:solidFill>
                  <a:schemeClr val="tx1"/>
                </a:solidFill>
                <a:latin typeface="Arial" charset="0"/>
                <a:ea typeface="MS PGothic" charset="-128"/>
                <a:cs typeface="Arial" charset="0"/>
              </a:defRPr>
            </a:lvl4pPr>
            <a:lvl5pPr marL="2057400" indent="-228600">
              <a:spcBef>
                <a:spcPct val="20000"/>
              </a:spcBef>
              <a:buFont typeface="Arial" charset="0"/>
              <a:buChar char="•"/>
              <a:defRPr sz="2000">
                <a:solidFill>
                  <a:schemeClr val="tx1"/>
                </a:solidFill>
                <a:latin typeface="Arial" charset="0"/>
                <a:ea typeface="MS PGothic" charset="-128"/>
                <a:cs typeface="Arial"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Arial" charset="0"/>
                <a:ea typeface="MS PGothic" charset="-128"/>
                <a:cs typeface="Arial"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Arial" charset="0"/>
                <a:ea typeface="MS PGothic" charset="-128"/>
                <a:cs typeface="Arial"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Arial" charset="0"/>
                <a:ea typeface="MS PGothic" charset="-128"/>
                <a:cs typeface="Arial"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Arial" charset="0"/>
                <a:ea typeface="MS PGothic" charset="-128"/>
                <a:cs typeface="Arial" charset="0"/>
              </a:defRPr>
            </a:lvl9pPr>
          </a:lstStyle>
          <a:p>
            <a:pPr algn="ctr" eaLnBrk="1" hangingPunct="1">
              <a:spcBef>
                <a:spcPct val="0"/>
              </a:spcBef>
              <a:buFontTx/>
              <a:buNone/>
            </a:pPr>
            <a:fld id="{DC3261BA-901C-6B4E-B498-A1002ADA56C8}" type="slidenum">
              <a:rPr lang="en-US" altLang="en-US" sz="800">
                <a:solidFill>
                  <a:schemeClr val="bg1">
                    <a:lumMod val="75000"/>
                  </a:schemeClr>
                </a:solidFill>
              </a:rPr>
              <a:pPr algn="ctr" eaLnBrk="1" hangingPunct="1">
                <a:spcBef>
                  <a:spcPct val="0"/>
                </a:spcBef>
                <a:buFontTx/>
                <a:buNone/>
              </a:pPr>
              <a:t>7</a:t>
            </a:fld>
            <a:endParaRPr lang="en-US" altLang="en-US" sz="800" dirty="0">
              <a:solidFill>
                <a:schemeClr val="bg1">
                  <a:lumMod val="75000"/>
                </a:schemeClr>
              </a:solidFill>
            </a:endParaRPr>
          </a:p>
        </p:txBody>
      </p:sp>
      <p:sp>
        <p:nvSpPr>
          <p:cNvPr id="18" name="Rectangle 17"/>
          <p:cNvSpPr/>
          <p:nvPr/>
        </p:nvSpPr>
        <p:spPr>
          <a:xfrm>
            <a:off x="-1" y="637822"/>
            <a:ext cx="12198096" cy="1320802"/>
          </a:xfrm>
          <a:prstGeom prst="rect">
            <a:avLst/>
          </a:prstGeom>
          <a:solidFill>
            <a:schemeClr val="tx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9" name="TextBox 18"/>
          <p:cNvSpPr txBox="1"/>
          <p:nvPr/>
        </p:nvSpPr>
        <p:spPr>
          <a:xfrm>
            <a:off x="1" y="753653"/>
            <a:ext cx="12188824" cy="954107"/>
          </a:xfrm>
          <a:prstGeom prst="rect">
            <a:avLst/>
          </a:prstGeom>
          <a:noFill/>
          <a:ln>
            <a:noFill/>
          </a:ln>
        </p:spPr>
        <p:txBody>
          <a:bodyPr wrap="square" rtlCol="0" anchor="ctr" anchorCtr="1">
            <a:spAutoFit/>
          </a:bodyPr>
          <a:lstStyle/>
          <a:p>
            <a:pPr algn="ctr"/>
            <a:r>
              <a:rPr lang="en-US" sz="3600" b="1" dirty="0" smtClean="0">
                <a:solidFill>
                  <a:schemeClr val="bg1"/>
                </a:solidFill>
              </a:rPr>
              <a:t>A Track Record of Success</a:t>
            </a:r>
          </a:p>
          <a:p>
            <a:pPr algn="ctr"/>
            <a:r>
              <a:rPr lang="en-US" sz="2000" b="1" dirty="0" smtClean="0">
                <a:solidFill>
                  <a:schemeClr val="accent6"/>
                </a:solidFill>
              </a:rPr>
              <a:t>A global leader in the barcode industry for over 35 years </a:t>
            </a:r>
            <a:endParaRPr lang="en-US" sz="2000" dirty="0" smtClean="0">
              <a:solidFill>
                <a:schemeClr val="accent6"/>
              </a:solidFill>
            </a:endParaRPr>
          </a:p>
        </p:txBody>
      </p:sp>
      <p:pic>
        <p:nvPicPr>
          <p:cNvPr id="13" name="Picture 19" descr="NE_EM_BCS_RS_LS3408_MEDIUM.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39027">
            <a:off x="5496065" y="2308661"/>
            <a:ext cx="995509" cy="14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r="135" b="-47"/>
          <a:stretch/>
        </p:blipFill>
        <p:spPr>
          <a:xfrm>
            <a:off x="9192026" y="2333888"/>
            <a:ext cx="1526650" cy="1459284"/>
          </a:xfrm>
          <a:prstGeom prst="rect">
            <a:avLst/>
          </a:prstGeom>
          <a:effectLst/>
        </p:spPr>
      </p:pic>
      <p:grpSp>
        <p:nvGrpSpPr>
          <p:cNvPr id="2" name="Group 29"/>
          <p:cNvGrpSpPr/>
          <p:nvPr/>
        </p:nvGrpSpPr>
        <p:grpSpPr>
          <a:xfrm>
            <a:off x="-1" y="3894668"/>
            <a:ext cx="12188826" cy="915971"/>
            <a:chOff x="-1" y="3962400"/>
            <a:chExt cx="12188826" cy="915971"/>
          </a:xfrm>
        </p:grpSpPr>
        <p:sp>
          <p:nvSpPr>
            <p:cNvPr id="20" name="Rectangle 19"/>
            <p:cNvSpPr/>
            <p:nvPr/>
          </p:nvSpPr>
          <p:spPr>
            <a:xfrm>
              <a:off x="-1" y="4318000"/>
              <a:ext cx="12188826" cy="237070"/>
            </a:xfrm>
            <a:prstGeom prst="rect">
              <a:avLst/>
            </a:prstGeom>
            <a:solidFill>
              <a:schemeClr val="accent6"/>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grpSp>
          <p:nvGrpSpPr>
            <p:cNvPr id="3" name="Group 22"/>
            <p:cNvGrpSpPr/>
            <p:nvPr/>
          </p:nvGrpSpPr>
          <p:grpSpPr>
            <a:xfrm>
              <a:off x="9462489" y="3962400"/>
              <a:ext cx="915971" cy="915971"/>
              <a:chOff x="9462489" y="3962400"/>
              <a:chExt cx="915971" cy="915971"/>
            </a:xfrm>
          </p:grpSpPr>
          <p:sp>
            <p:nvSpPr>
              <p:cNvPr id="22" name="Oval 21"/>
              <p:cNvSpPr/>
              <p:nvPr/>
            </p:nvSpPr>
            <p:spPr>
              <a:xfrm>
                <a:off x="9462489" y="3962400"/>
                <a:ext cx="915971" cy="915971"/>
              </a:xfrm>
              <a:prstGeom prst="ellipse">
                <a:avLst/>
              </a:prstGeom>
              <a:solidFill>
                <a:schemeClr val="bg1"/>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8" name="Oval 7"/>
              <p:cNvSpPr/>
              <p:nvPr/>
            </p:nvSpPr>
            <p:spPr>
              <a:xfrm>
                <a:off x="9641074" y="4140985"/>
                <a:ext cx="558800" cy="558800"/>
              </a:xfrm>
              <a:prstGeom prst="ellipse">
                <a:avLst/>
              </a:prstGeom>
              <a:solidFill>
                <a:schemeClr val="tx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grpSp>
        <p:grpSp>
          <p:nvGrpSpPr>
            <p:cNvPr id="5" name="Group 23"/>
            <p:cNvGrpSpPr/>
            <p:nvPr/>
          </p:nvGrpSpPr>
          <p:grpSpPr>
            <a:xfrm>
              <a:off x="5636427" y="3962400"/>
              <a:ext cx="915971" cy="915971"/>
              <a:chOff x="9462489" y="3962400"/>
              <a:chExt cx="915971" cy="915971"/>
            </a:xfrm>
          </p:grpSpPr>
          <p:sp>
            <p:nvSpPr>
              <p:cNvPr id="25" name="Oval 24"/>
              <p:cNvSpPr/>
              <p:nvPr/>
            </p:nvSpPr>
            <p:spPr>
              <a:xfrm>
                <a:off x="9462489" y="3962400"/>
                <a:ext cx="915971" cy="915971"/>
              </a:xfrm>
              <a:prstGeom prst="ellipse">
                <a:avLst/>
              </a:prstGeom>
              <a:solidFill>
                <a:schemeClr val="bg1"/>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6" name="Oval 25"/>
              <p:cNvSpPr/>
              <p:nvPr/>
            </p:nvSpPr>
            <p:spPr>
              <a:xfrm>
                <a:off x="9641074" y="4140985"/>
                <a:ext cx="558800" cy="558800"/>
              </a:xfrm>
              <a:prstGeom prst="ellipse">
                <a:avLst/>
              </a:prstGeom>
              <a:solidFill>
                <a:schemeClr val="tx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grpSp>
        <p:grpSp>
          <p:nvGrpSpPr>
            <p:cNvPr id="6" name="Group 26"/>
            <p:cNvGrpSpPr/>
            <p:nvPr/>
          </p:nvGrpSpPr>
          <p:grpSpPr>
            <a:xfrm>
              <a:off x="1813015" y="3962400"/>
              <a:ext cx="915971" cy="915971"/>
              <a:chOff x="9462489" y="3962400"/>
              <a:chExt cx="915971" cy="915971"/>
            </a:xfrm>
          </p:grpSpPr>
          <p:sp>
            <p:nvSpPr>
              <p:cNvPr id="28" name="Oval 27"/>
              <p:cNvSpPr/>
              <p:nvPr/>
            </p:nvSpPr>
            <p:spPr>
              <a:xfrm>
                <a:off x="9462489" y="3962400"/>
                <a:ext cx="915971" cy="915971"/>
              </a:xfrm>
              <a:prstGeom prst="ellipse">
                <a:avLst/>
              </a:prstGeom>
              <a:solidFill>
                <a:schemeClr val="bg1"/>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9" name="Oval 28"/>
              <p:cNvSpPr/>
              <p:nvPr/>
            </p:nvSpPr>
            <p:spPr>
              <a:xfrm>
                <a:off x="9641074" y="4140985"/>
                <a:ext cx="558800" cy="558800"/>
              </a:xfrm>
              <a:prstGeom prst="ellipse">
                <a:avLst/>
              </a:prstGeom>
              <a:solidFill>
                <a:schemeClr val="tx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grpSp>
      </p:grpSp>
      <p:pic>
        <p:nvPicPr>
          <p:cNvPr id="31" name="Picture 1" descr="Zebra Logo Main.png"/>
          <p:cNvPicPr>
            <a:picLocks noChangeAspect="1"/>
          </p:cNvPicPr>
          <p:nvPr/>
        </p:nvPicPr>
        <p:blipFill>
          <a:blip r:embed="rId5" cstate="print">
            <a:extLst>
              <a:ext uri="{28A0092B-C50C-407E-A947-70E740481C1C}">
                <a14:useLocalDpi xmlns:a14="http://schemas.microsoft.com/office/drawing/2010/main" val="0"/>
              </a:ext>
            </a:extLst>
          </a:blip>
          <a:srcRect b="28506"/>
          <a:stretch>
            <a:fillRect/>
          </a:stretch>
        </p:blipFill>
        <p:spPr bwMode="auto">
          <a:xfrm>
            <a:off x="1896267" y="2502961"/>
            <a:ext cx="897492" cy="1028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1"/>
          <p:cNvSpPr txBox="1"/>
          <p:nvPr/>
        </p:nvSpPr>
        <p:spPr>
          <a:xfrm>
            <a:off x="1608525" y="4181043"/>
            <a:ext cx="1320685" cy="307777"/>
          </a:xfrm>
          <a:prstGeom prst="rect">
            <a:avLst/>
          </a:prstGeom>
          <a:noFill/>
          <a:ln>
            <a:noFill/>
          </a:ln>
        </p:spPr>
        <p:txBody>
          <a:bodyPr wrap="square" rtlCol="0" anchor="ctr" anchorCtr="1">
            <a:spAutoFit/>
          </a:bodyPr>
          <a:lstStyle/>
          <a:p>
            <a:r>
              <a:rPr lang="en-US" sz="1400" dirty="0" smtClean="0">
                <a:solidFill>
                  <a:srgbClr val="FFFFFF"/>
                </a:solidFill>
              </a:rPr>
              <a:t>1986</a:t>
            </a:r>
          </a:p>
        </p:txBody>
      </p:sp>
      <p:sp>
        <p:nvSpPr>
          <p:cNvPr id="33" name="TextBox 32"/>
          <p:cNvSpPr txBox="1"/>
          <p:nvPr/>
        </p:nvSpPr>
        <p:spPr>
          <a:xfrm>
            <a:off x="5435460" y="4181043"/>
            <a:ext cx="1320685" cy="307777"/>
          </a:xfrm>
          <a:prstGeom prst="rect">
            <a:avLst/>
          </a:prstGeom>
          <a:noFill/>
          <a:ln>
            <a:noFill/>
          </a:ln>
        </p:spPr>
        <p:txBody>
          <a:bodyPr wrap="square" rtlCol="0" anchor="ctr" anchorCtr="1">
            <a:spAutoFit/>
          </a:bodyPr>
          <a:lstStyle/>
          <a:p>
            <a:r>
              <a:rPr lang="en-US" sz="1400" dirty="0" smtClean="0">
                <a:solidFill>
                  <a:srgbClr val="FFFFFF"/>
                </a:solidFill>
              </a:rPr>
              <a:t>2006</a:t>
            </a:r>
          </a:p>
        </p:txBody>
      </p:sp>
      <p:sp>
        <p:nvSpPr>
          <p:cNvPr id="34" name="TextBox 33"/>
          <p:cNvSpPr txBox="1"/>
          <p:nvPr/>
        </p:nvSpPr>
        <p:spPr>
          <a:xfrm>
            <a:off x="9270858" y="4181043"/>
            <a:ext cx="1320685" cy="307777"/>
          </a:xfrm>
          <a:prstGeom prst="rect">
            <a:avLst/>
          </a:prstGeom>
          <a:noFill/>
          <a:ln>
            <a:noFill/>
          </a:ln>
        </p:spPr>
        <p:txBody>
          <a:bodyPr wrap="square" rtlCol="0" anchor="ctr" anchorCtr="1">
            <a:spAutoFit/>
          </a:bodyPr>
          <a:lstStyle/>
          <a:p>
            <a:r>
              <a:rPr lang="en-US" sz="1400" dirty="0" smtClean="0">
                <a:solidFill>
                  <a:srgbClr val="FFFFFF"/>
                </a:solidFill>
              </a:rPr>
              <a:t>2016</a:t>
            </a:r>
          </a:p>
        </p:txBody>
      </p:sp>
    </p:spTree>
    <p:extLst>
      <p:ext uri="{BB962C8B-B14F-4D97-AF65-F5344CB8AC3E}">
        <p14:creationId xmlns:p14="http://schemas.microsoft.com/office/powerpoint/2010/main" val="59404150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9423635" y="685165"/>
            <a:ext cx="2246730" cy="938343"/>
          </a:xfrm>
          <a:prstGeom prst="rect">
            <a:avLst/>
          </a:prstGeom>
          <a:solidFill>
            <a:schemeClr val="accent6"/>
          </a:solidFill>
        </p:spPr>
        <p:txBody>
          <a:bodyPr/>
          <a:lstStyle/>
          <a:p>
            <a:pPr algn="ctr" defTabSz="457063" fontAlgn="base">
              <a:spcBef>
                <a:spcPct val="0"/>
              </a:spcBef>
              <a:spcAft>
                <a:spcPct val="0"/>
              </a:spcAft>
              <a:defRPr/>
            </a:pPr>
            <a:r>
              <a:rPr lang="en-US" sz="8797" b="1" kern="0" spc="-300" baseline="3000" dirty="0" err="1">
                <a:solidFill>
                  <a:schemeClr val="tx1">
                    <a:lumMod val="65000"/>
                    <a:lumOff val="35000"/>
                  </a:schemeClr>
                </a:solidFill>
                <a:latin typeface="Arial" charset="0"/>
                <a:ea typeface="Arial" charset="0"/>
                <a:cs typeface="Arial" charset="0"/>
                <a:sym typeface="Proxima Nova Regular" charset="0"/>
              </a:rPr>
              <a:t>FAQs</a:t>
            </a:r>
            <a:endParaRPr lang="en-US" sz="8797" b="1" kern="0" spc="-300" baseline="3000" dirty="0">
              <a:solidFill>
                <a:schemeClr val="tx1">
                  <a:lumMod val="65000"/>
                  <a:lumOff val="35000"/>
                </a:schemeClr>
              </a:solidFill>
              <a:latin typeface="Arial" charset="0"/>
              <a:ea typeface="Arial" charset="0"/>
              <a:cs typeface="Arial" charset="0"/>
              <a:sym typeface="Proxima Nova Regular" charset="0"/>
            </a:endParaRPr>
          </a:p>
        </p:txBody>
      </p:sp>
      <p:sp>
        <p:nvSpPr>
          <p:cNvPr id="32" name="TextBox 31"/>
          <p:cNvSpPr txBox="1"/>
          <p:nvPr/>
        </p:nvSpPr>
        <p:spPr>
          <a:xfrm>
            <a:off x="11657670" y="619684"/>
            <a:ext cx="529568" cy="1005578"/>
          </a:xfrm>
          <a:prstGeom prst="rect">
            <a:avLst/>
          </a:prstGeom>
          <a:solidFill>
            <a:schemeClr val="tx1"/>
          </a:solidFill>
        </p:spPr>
        <p:txBody>
          <a:bodyPr wrap="square" rtlCol="0" anchor="t" anchorCtr="0">
            <a:noAutofit/>
          </a:bodyPr>
          <a:lstStyle/>
          <a:p>
            <a:pPr algn="ctr"/>
            <a:endParaRPr lang="en-US" sz="3999" cap="all" baseline="12000" dirty="0">
              <a:solidFill>
                <a:schemeClr val="bg1"/>
              </a:solidFill>
              <a:latin typeface="Arial" pitchFamily="34" charset="0"/>
            </a:endParaRPr>
          </a:p>
          <a:p>
            <a:pPr algn="ctr"/>
            <a:r>
              <a:rPr lang="en-US" sz="3999" cap="all" baseline="12000" dirty="0" smtClean="0">
                <a:solidFill>
                  <a:schemeClr val="bg1"/>
                </a:solidFill>
                <a:latin typeface="Arial" pitchFamily="34" charset="0"/>
              </a:rPr>
              <a:t>3</a:t>
            </a:r>
            <a:endParaRPr lang="en-US" sz="3999" baseline="12000" dirty="0">
              <a:solidFill>
                <a:schemeClr val="bg1"/>
              </a:solidFill>
              <a:latin typeface="Proxima Nova Bold"/>
              <a:cs typeface="Proxima Nova Bold"/>
            </a:endParaRPr>
          </a:p>
        </p:txBody>
      </p:sp>
      <p:sp>
        <p:nvSpPr>
          <p:cNvPr id="7" name="Slide Number Placeholder 4"/>
          <p:cNvSpPr txBox="1">
            <a:spLocks/>
          </p:cNvSpPr>
          <p:nvPr/>
        </p:nvSpPr>
        <p:spPr bwMode="auto">
          <a:xfrm>
            <a:off x="11816327" y="6485730"/>
            <a:ext cx="352333"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ea typeface="Avenir Roman" charset="0"/>
                <a:cs typeface="Avenir Roman" charset="0"/>
              </a:rPr>
              <a:pPr algn="ctr" eaLnBrk="1" hangingPunct="1"/>
              <a:t>70</a:t>
            </a:fld>
            <a:endParaRPr lang="en-US" altLang="en-US" sz="800" dirty="0">
              <a:ea typeface="Avenir Roman" charset="0"/>
              <a:cs typeface="Avenir Roman" charset="0"/>
            </a:endParaRPr>
          </a:p>
        </p:txBody>
      </p:sp>
      <p:sp>
        <p:nvSpPr>
          <p:cNvPr id="6" name="Content Placeholder 2"/>
          <p:cNvSpPr txBox="1">
            <a:spLocks/>
          </p:cNvSpPr>
          <p:nvPr/>
        </p:nvSpPr>
        <p:spPr>
          <a:xfrm>
            <a:off x="404602" y="1699390"/>
            <a:ext cx="10920847" cy="5018053"/>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smtClean="0">
                <a:solidFill>
                  <a:srgbClr val="007CAD"/>
                </a:solidFill>
                <a:latin typeface="Arial" charset="0"/>
                <a:ea typeface="Arial" charset="0"/>
                <a:cs typeface="Arial" charset="0"/>
              </a:rPr>
              <a:t>Q</a:t>
            </a:r>
            <a:r>
              <a:rPr lang="en-US" sz="1400" b="1" dirty="0">
                <a:solidFill>
                  <a:srgbClr val="007CAD"/>
                </a:solidFill>
                <a:latin typeface="Arial" charset="0"/>
                <a:ea typeface="Arial" charset="0"/>
                <a:cs typeface="Arial" charset="0"/>
              </a:rPr>
              <a:t>: </a:t>
            </a:r>
            <a:r>
              <a:rPr lang="en-US" sz="1400" b="1" dirty="0" smtClean="0">
                <a:solidFill>
                  <a:srgbClr val="007CB0"/>
                </a:solidFill>
              </a:rPr>
              <a:t>Why do I need 30 percent more working range? </a:t>
            </a:r>
            <a:endParaRPr lang="en-US" sz="1400" dirty="0">
              <a:solidFill>
                <a:srgbClr val="007CB0"/>
              </a:solidFill>
            </a:endParaRPr>
          </a:p>
          <a:p>
            <a:pPr marL="0" indent="0">
              <a:spcBef>
                <a:spcPts val="500"/>
              </a:spcBef>
              <a:spcAft>
                <a:spcPts val="1200"/>
              </a:spcAft>
              <a:buNone/>
            </a:pPr>
            <a:r>
              <a:rPr lang="en-US" sz="1400" b="1" dirty="0">
                <a:latin typeface="Arial" charset="0"/>
                <a:ea typeface="Arial" charset="0"/>
                <a:cs typeface="Arial" charset="0"/>
              </a:rPr>
              <a:t>A:</a:t>
            </a:r>
            <a:r>
              <a:rPr lang="en-US" sz="1200" dirty="0">
                <a:cs typeface="Arial"/>
              </a:rPr>
              <a:t> </a:t>
            </a:r>
            <a:r>
              <a:rPr lang="en-US" sz="1400" dirty="0"/>
              <a:t>Working range measures the scanner’s </a:t>
            </a:r>
            <a:r>
              <a:rPr lang="en-US" sz="1400" dirty="0" smtClean="0"/>
              <a:t>distance from </a:t>
            </a:r>
            <a:r>
              <a:rPr lang="en-US" sz="1400" dirty="0"/>
              <a:t>a barcode. The 3600 Series delivers at </a:t>
            </a:r>
            <a:r>
              <a:rPr lang="en-US" sz="1400" dirty="0" smtClean="0"/>
              <a:t>least 30 </a:t>
            </a:r>
            <a:r>
              <a:rPr lang="en-US" sz="1400" dirty="0"/>
              <a:t>percent more working range than </a:t>
            </a:r>
            <a:r>
              <a:rPr lang="en-US" sz="1400" dirty="0" smtClean="0"/>
              <a:t>competitive devices</a:t>
            </a:r>
            <a:r>
              <a:rPr lang="en-US" sz="1400" dirty="0"/>
              <a:t>, capturing bar codes from a variety </a:t>
            </a:r>
            <a:r>
              <a:rPr lang="en-US" sz="1400" dirty="0" smtClean="0"/>
              <a:t>of distances </a:t>
            </a:r>
            <a:r>
              <a:rPr lang="en-US" sz="1400" dirty="0"/>
              <a:t>as fast as workers can pull the </a:t>
            </a:r>
            <a:r>
              <a:rPr lang="en-US" sz="1400" dirty="0" smtClean="0"/>
              <a:t>trigger for </a:t>
            </a:r>
            <a:r>
              <a:rPr lang="en-US" sz="1400" dirty="0"/>
              <a:t>significant productivity improvements over </a:t>
            </a:r>
            <a:r>
              <a:rPr lang="en-US" sz="1400" dirty="0" smtClean="0"/>
              <a:t>the course </a:t>
            </a:r>
            <a:r>
              <a:rPr lang="en-US" sz="1400" dirty="0"/>
              <a:t>of a shift</a:t>
            </a:r>
            <a:r>
              <a:rPr lang="en-US" sz="1400" dirty="0" smtClean="0"/>
              <a:t>.</a:t>
            </a:r>
          </a:p>
          <a:p>
            <a:pPr marL="0" indent="0">
              <a:buNone/>
            </a:pPr>
            <a:r>
              <a:rPr lang="en-US" sz="1400" b="1" dirty="0" smtClean="0">
                <a:solidFill>
                  <a:srgbClr val="007CAD"/>
                </a:solidFill>
                <a:latin typeface="Arial" charset="0"/>
                <a:ea typeface="Arial" charset="0"/>
                <a:cs typeface="Arial" charset="0"/>
              </a:rPr>
              <a:t>Q</a:t>
            </a:r>
            <a:r>
              <a:rPr lang="en-US" sz="1400" b="1" dirty="0">
                <a:solidFill>
                  <a:srgbClr val="007CAD"/>
                </a:solidFill>
                <a:latin typeface="Arial" charset="0"/>
                <a:ea typeface="Arial" charset="0"/>
                <a:cs typeface="Arial" charset="0"/>
              </a:rPr>
              <a:t>: </a:t>
            </a:r>
            <a:r>
              <a:rPr lang="en-US" sz="1400" b="1" dirty="0" smtClean="0">
                <a:solidFill>
                  <a:srgbClr val="007CB0"/>
                </a:solidFill>
              </a:rPr>
              <a:t>Will legacy rugged accessories work with the 3600 Series?</a:t>
            </a:r>
            <a:r>
              <a:rPr lang="en-US" sz="1400" dirty="0" smtClean="0">
                <a:solidFill>
                  <a:srgbClr val="007CB0"/>
                </a:solidFill>
              </a:rPr>
              <a:t> </a:t>
            </a:r>
            <a:endParaRPr lang="en-US" sz="1400" dirty="0">
              <a:solidFill>
                <a:srgbClr val="007CB0"/>
              </a:solidFill>
            </a:endParaRPr>
          </a:p>
          <a:p>
            <a:pPr marL="0" indent="0">
              <a:spcBef>
                <a:spcPts val="500"/>
              </a:spcBef>
              <a:spcAft>
                <a:spcPts val="1200"/>
              </a:spcAft>
              <a:buNone/>
            </a:pPr>
            <a:r>
              <a:rPr lang="en-US" sz="1400" b="1" dirty="0">
                <a:latin typeface="Arial" charset="0"/>
                <a:ea typeface="Arial" charset="0"/>
                <a:cs typeface="Arial" charset="0"/>
              </a:rPr>
              <a:t>A:</a:t>
            </a:r>
            <a:r>
              <a:rPr lang="en-US" sz="1200" dirty="0">
                <a:cs typeface="Arial"/>
              </a:rPr>
              <a:t> </a:t>
            </a:r>
            <a:r>
              <a:rPr lang="en-US" sz="1400" dirty="0"/>
              <a:t>Some will, but most will not because the </a:t>
            </a:r>
            <a:r>
              <a:rPr lang="en-US" sz="1400" dirty="0" smtClean="0"/>
              <a:t>physical geometry </a:t>
            </a:r>
            <a:r>
              <a:rPr lang="en-US" sz="1400" dirty="0"/>
              <a:t>of the 3600 Series differs from </a:t>
            </a:r>
            <a:r>
              <a:rPr lang="en-US" sz="1400" dirty="0" smtClean="0"/>
              <a:t>the 3400/3500 </a:t>
            </a:r>
            <a:r>
              <a:rPr lang="en-US" sz="1400" dirty="0"/>
              <a:t>series. Some accessories can </a:t>
            </a:r>
            <a:r>
              <a:rPr lang="en-US" sz="1400" dirty="0" smtClean="0"/>
              <a:t>be reused</a:t>
            </a:r>
            <a:r>
              <a:rPr lang="en-US" sz="1400" dirty="0"/>
              <a:t>, such as the tool balancer pulley </a:t>
            </a:r>
            <a:r>
              <a:rPr lang="en-US" sz="1400" dirty="0" smtClean="0"/>
              <a:t>and forklift </a:t>
            </a:r>
            <a:r>
              <a:rPr lang="en-US" sz="1400" dirty="0"/>
              <a:t>holders, but cradles and stands are </a:t>
            </a:r>
            <a:r>
              <a:rPr lang="en-US" sz="1400" dirty="0" smtClean="0"/>
              <a:t>not mechanically </a:t>
            </a:r>
            <a:r>
              <a:rPr lang="en-US" sz="1400" dirty="0"/>
              <a:t>compatible</a:t>
            </a:r>
            <a:r>
              <a:rPr lang="en-US" sz="1400" dirty="0" smtClean="0"/>
              <a:t>.</a:t>
            </a:r>
          </a:p>
          <a:p>
            <a:pPr marL="0" indent="0">
              <a:buNone/>
            </a:pPr>
            <a:r>
              <a:rPr lang="en-US" sz="1400" b="1" dirty="0" smtClean="0">
                <a:solidFill>
                  <a:srgbClr val="007CAD"/>
                </a:solidFill>
                <a:latin typeface="Arial" charset="0"/>
                <a:ea typeface="Arial" charset="0"/>
                <a:cs typeface="Arial" charset="0"/>
              </a:rPr>
              <a:t>Q</a:t>
            </a:r>
            <a:r>
              <a:rPr lang="en-US" sz="1400" b="1" dirty="0">
                <a:solidFill>
                  <a:srgbClr val="007CAD"/>
                </a:solidFill>
                <a:latin typeface="Arial" charset="0"/>
                <a:ea typeface="Arial" charset="0"/>
                <a:cs typeface="Arial" charset="0"/>
              </a:rPr>
              <a:t>: </a:t>
            </a:r>
            <a:r>
              <a:rPr lang="en-US" sz="1400" b="1" dirty="0" smtClean="0">
                <a:solidFill>
                  <a:srgbClr val="007CB0"/>
                </a:solidFill>
              </a:rPr>
              <a:t>The 3600 SR and HP models appear to have similar features. Why is this and how do our partners and customers benefit from it?</a:t>
            </a:r>
            <a:r>
              <a:rPr lang="en-US" sz="1400" dirty="0" smtClean="0">
                <a:solidFill>
                  <a:srgbClr val="007CB0"/>
                </a:solidFill>
              </a:rPr>
              <a:t> </a:t>
            </a:r>
            <a:endParaRPr lang="en-US" sz="1400" dirty="0">
              <a:solidFill>
                <a:srgbClr val="007CB0"/>
              </a:solidFill>
            </a:endParaRPr>
          </a:p>
          <a:p>
            <a:pPr marL="0" indent="0">
              <a:spcBef>
                <a:spcPts val="500"/>
              </a:spcBef>
              <a:spcAft>
                <a:spcPts val="1000"/>
              </a:spcAft>
              <a:buNone/>
            </a:pPr>
            <a:r>
              <a:rPr lang="en-US" sz="1400" b="1" dirty="0">
                <a:latin typeface="Arial" charset="0"/>
                <a:ea typeface="Arial" charset="0"/>
                <a:cs typeface="Arial" charset="0"/>
              </a:rPr>
              <a:t>A</a:t>
            </a:r>
            <a:r>
              <a:rPr lang="en-US" sz="1400" b="1" dirty="0" smtClean="0">
                <a:latin typeface="Arial" charset="0"/>
                <a:ea typeface="Arial" charset="0"/>
                <a:cs typeface="Arial" charset="0"/>
              </a:rPr>
              <a:t>: </a:t>
            </a:r>
            <a:r>
              <a:rPr lang="en-US" sz="1400" dirty="0"/>
              <a:t>Our customers have asked for capabilities </a:t>
            </a:r>
            <a:r>
              <a:rPr lang="en-US" sz="1400" dirty="0" smtClean="0"/>
              <a:t>that can </a:t>
            </a:r>
            <a:r>
              <a:rPr lang="en-US" sz="1400" dirty="0"/>
              <a:t>only be achieved by offering two models (</a:t>
            </a:r>
            <a:r>
              <a:rPr lang="en-US" sz="1400" dirty="0" smtClean="0"/>
              <a:t>the SR </a:t>
            </a:r>
            <a:r>
              <a:rPr lang="en-US" sz="1400" dirty="0"/>
              <a:t>and HP). Both are exceptionally fast </a:t>
            </a:r>
            <a:r>
              <a:rPr lang="en-US" sz="1400" dirty="0" smtClean="0"/>
              <a:t>barcode scanners</a:t>
            </a:r>
            <a:r>
              <a:rPr lang="en-US" sz="1400" dirty="0"/>
              <a:t>, but the SR excels at reading closer </a:t>
            </a:r>
            <a:r>
              <a:rPr lang="en-US" sz="1400" dirty="0" smtClean="0"/>
              <a:t>to the </a:t>
            </a:r>
            <a:r>
              <a:rPr lang="en-US" sz="1400" dirty="0"/>
              <a:t>scanner exit window, while the HP excels </a:t>
            </a:r>
            <a:r>
              <a:rPr lang="en-US" sz="1400" dirty="0" smtClean="0"/>
              <a:t>at reading </a:t>
            </a:r>
            <a:r>
              <a:rPr lang="en-US" sz="1400" dirty="0"/>
              <a:t>farther away to meet rugged use </a:t>
            </a:r>
            <a:r>
              <a:rPr lang="en-US" sz="1400" dirty="0" smtClean="0"/>
              <a:t>cases for </a:t>
            </a:r>
            <a:r>
              <a:rPr lang="en-US" sz="1400" dirty="0"/>
              <a:t>a longer read range. Additionally, the </a:t>
            </a:r>
            <a:r>
              <a:rPr lang="en-US" sz="1400" dirty="0" smtClean="0"/>
              <a:t>HP supports </a:t>
            </a:r>
            <a:r>
              <a:rPr lang="en-US" sz="1400" dirty="0"/>
              <a:t>non-barcode applications such as </a:t>
            </a:r>
            <a:r>
              <a:rPr lang="en-US" sz="1400" dirty="0" smtClean="0"/>
              <a:t>OCR reading</a:t>
            </a:r>
            <a:r>
              <a:rPr lang="en-US" sz="1400" dirty="0"/>
              <a:t>, image and picture taking </a:t>
            </a:r>
            <a:r>
              <a:rPr lang="en-US" sz="1400" dirty="0" smtClean="0"/>
              <a:t>applications, and </a:t>
            </a:r>
            <a:r>
              <a:rPr lang="en-US" sz="1400" dirty="0"/>
              <a:t>it is also the model best suited for </a:t>
            </a:r>
            <a:r>
              <a:rPr lang="en-US" sz="1400" dirty="0" smtClean="0"/>
              <a:t>Intelligent Document </a:t>
            </a:r>
            <a:r>
              <a:rPr lang="en-US" sz="1400" dirty="0"/>
              <a:t>Capture</a:t>
            </a:r>
            <a:r>
              <a:rPr lang="en-US" sz="1400" dirty="0" smtClean="0"/>
              <a:t>.</a:t>
            </a:r>
          </a:p>
          <a:p>
            <a:pPr marL="0" indent="0">
              <a:buNone/>
            </a:pPr>
            <a:r>
              <a:rPr lang="en-US" sz="1400" b="1" dirty="0">
                <a:solidFill>
                  <a:srgbClr val="007CAD"/>
                </a:solidFill>
                <a:latin typeface="Arial" charset="0"/>
                <a:ea typeface="Arial" charset="0"/>
                <a:cs typeface="Arial" charset="0"/>
              </a:rPr>
              <a:t>Q: </a:t>
            </a:r>
            <a:r>
              <a:rPr lang="en-US" sz="1400" b="1" dirty="0" smtClean="0">
                <a:solidFill>
                  <a:srgbClr val="007CB0"/>
                </a:solidFill>
              </a:rPr>
              <a:t>What is Wi-Fi friendly mode and how does it work? </a:t>
            </a:r>
            <a:endParaRPr lang="en-US" sz="1400" dirty="0">
              <a:solidFill>
                <a:srgbClr val="007CB0"/>
              </a:solidFill>
            </a:endParaRPr>
          </a:p>
          <a:p>
            <a:pPr marL="0" indent="0">
              <a:buNone/>
            </a:pPr>
            <a:r>
              <a:rPr lang="en-US" sz="1400" b="1" dirty="0">
                <a:latin typeface="Arial" charset="0"/>
                <a:ea typeface="Arial" charset="0"/>
                <a:cs typeface="Arial" charset="0"/>
              </a:rPr>
              <a:t>A:</a:t>
            </a:r>
            <a:r>
              <a:rPr lang="en-US" sz="1200" dirty="0">
                <a:cs typeface="Arial"/>
              </a:rPr>
              <a:t> </a:t>
            </a:r>
            <a:r>
              <a:rPr lang="en-US" sz="1400" dirty="0"/>
              <a:t>Zebra’s Wi-Fi Friendly Mode eliminates </a:t>
            </a:r>
            <a:r>
              <a:rPr lang="en-US" sz="1400" dirty="0" smtClean="0"/>
              <a:t>the wireless </a:t>
            </a:r>
            <a:r>
              <a:rPr lang="en-US" sz="1400" dirty="0"/>
              <a:t>interference that Bluetooth devices </a:t>
            </a:r>
            <a:r>
              <a:rPr lang="en-US" sz="1400" dirty="0" smtClean="0"/>
              <a:t>can create </a:t>
            </a:r>
            <a:r>
              <a:rPr lang="en-US" sz="1400" dirty="0"/>
              <a:t>in Wi-Fi environments because </a:t>
            </a:r>
            <a:r>
              <a:rPr lang="en-US" sz="1400" dirty="0" smtClean="0"/>
              <a:t>both technologies </a:t>
            </a:r>
            <a:r>
              <a:rPr lang="en-US" sz="1400" dirty="0"/>
              <a:t>operate in the same </a:t>
            </a:r>
            <a:r>
              <a:rPr lang="en-US" sz="1400" dirty="0" smtClean="0"/>
              <a:t>frequency band</a:t>
            </a:r>
            <a:r>
              <a:rPr lang="en-US" sz="1400" dirty="0"/>
              <a:t>. Wi-Fi friendly mode is accomplished via </a:t>
            </a:r>
            <a:r>
              <a:rPr lang="en-US" sz="1400" dirty="0" smtClean="0"/>
              <a:t>a combination </a:t>
            </a:r>
            <a:r>
              <a:rPr lang="en-US" sz="1400" dirty="0"/>
              <a:t>of innovative technologies </a:t>
            </a:r>
            <a:r>
              <a:rPr lang="en-US" sz="1400" dirty="0" smtClean="0"/>
              <a:t>called Adaptive </a:t>
            </a:r>
            <a:r>
              <a:rPr lang="en-US" sz="1400" dirty="0"/>
              <a:t>Frequency Hopping, Automatic </a:t>
            </a:r>
            <a:r>
              <a:rPr lang="en-US" sz="1400" dirty="0" smtClean="0"/>
              <a:t>Power control</a:t>
            </a:r>
            <a:r>
              <a:rPr lang="en-US" sz="1400" dirty="0"/>
              <a:t>, and intelligent link management, </a:t>
            </a:r>
            <a:r>
              <a:rPr lang="en-US" sz="1400" dirty="0" smtClean="0"/>
              <a:t>assuring that </a:t>
            </a:r>
            <a:r>
              <a:rPr lang="en-US" sz="1400" dirty="0"/>
              <a:t>use of Bluetooth enabled 3600 </a:t>
            </a:r>
            <a:r>
              <a:rPr lang="en-US" sz="1400" dirty="0" smtClean="0"/>
              <a:t>Series cordless </a:t>
            </a:r>
            <a:r>
              <a:rPr lang="en-US" sz="1400" dirty="0"/>
              <a:t>scanners in a Wi-Fi environment will </a:t>
            </a:r>
            <a:r>
              <a:rPr lang="en-US" sz="1400" dirty="0" smtClean="0"/>
              <a:t>not interfere </a:t>
            </a:r>
            <a:r>
              <a:rPr lang="en-US" sz="1400" dirty="0"/>
              <a:t>with Wi-Fi devices.</a:t>
            </a:r>
            <a:endParaRPr lang="en-US" sz="1400" dirty="0">
              <a:latin typeface="Arial"/>
              <a:cs typeface="Arial"/>
            </a:endParaRPr>
          </a:p>
        </p:txBody>
      </p:sp>
    </p:spTree>
    <p:extLst>
      <p:ext uri="{BB962C8B-B14F-4D97-AF65-F5344CB8AC3E}">
        <p14:creationId xmlns:p14="http://schemas.microsoft.com/office/powerpoint/2010/main" val="156996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9423635" y="685165"/>
            <a:ext cx="2246730" cy="938343"/>
          </a:xfrm>
          <a:prstGeom prst="rect">
            <a:avLst/>
          </a:prstGeom>
          <a:solidFill>
            <a:schemeClr val="accent6"/>
          </a:solidFill>
        </p:spPr>
        <p:txBody>
          <a:bodyPr/>
          <a:lstStyle/>
          <a:p>
            <a:pPr algn="ctr" defTabSz="457063" fontAlgn="base">
              <a:spcBef>
                <a:spcPct val="0"/>
              </a:spcBef>
              <a:spcAft>
                <a:spcPct val="0"/>
              </a:spcAft>
              <a:defRPr/>
            </a:pPr>
            <a:r>
              <a:rPr lang="en-US" sz="8797" b="1" kern="0" spc="-300" baseline="3000" dirty="0" err="1">
                <a:solidFill>
                  <a:schemeClr val="tx1">
                    <a:lumMod val="65000"/>
                    <a:lumOff val="35000"/>
                  </a:schemeClr>
                </a:solidFill>
                <a:latin typeface="Arial" charset="0"/>
                <a:ea typeface="Arial" charset="0"/>
                <a:cs typeface="Arial" charset="0"/>
                <a:sym typeface="Proxima Nova Regular" charset="0"/>
              </a:rPr>
              <a:t>FAQs</a:t>
            </a:r>
            <a:endParaRPr lang="en-US" sz="8797" b="1" kern="0" spc="-300" baseline="3000" dirty="0">
              <a:solidFill>
                <a:schemeClr val="tx1">
                  <a:lumMod val="65000"/>
                  <a:lumOff val="35000"/>
                </a:schemeClr>
              </a:solidFill>
              <a:latin typeface="Arial" charset="0"/>
              <a:ea typeface="Arial" charset="0"/>
              <a:cs typeface="Arial" charset="0"/>
              <a:sym typeface="Proxima Nova Regular" charset="0"/>
            </a:endParaRPr>
          </a:p>
        </p:txBody>
      </p:sp>
      <p:sp>
        <p:nvSpPr>
          <p:cNvPr id="32" name="TextBox 31"/>
          <p:cNvSpPr txBox="1"/>
          <p:nvPr/>
        </p:nvSpPr>
        <p:spPr>
          <a:xfrm>
            <a:off x="11657670" y="619684"/>
            <a:ext cx="529568" cy="1005578"/>
          </a:xfrm>
          <a:prstGeom prst="rect">
            <a:avLst/>
          </a:prstGeom>
          <a:solidFill>
            <a:schemeClr val="tx1"/>
          </a:solidFill>
        </p:spPr>
        <p:txBody>
          <a:bodyPr wrap="square" rtlCol="0" anchor="t" anchorCtr="0">
            <a:noAutofit/>
          </a:bodyPr>
          <a:lstStyle/>
          <a:p>
            <a:pPr algn="ctr"/>
            <a:endParaRPr lang="en-US" sz="3999" cap="all" baseline="12000" dirty="0">
              <a:solidFill>
                <a:schemeClr val="bg1"/>
              </a:solidFill>
              <a:latin typeface="Arial" pitchFamily="34" charset="0"/>
            </a:endParaRPr>
          </a:p>
          <a:p>
            <a:pPr algn="ctr"/>
            <a:r>
              <a:rPr lang="en-US" sz="3999" cap="all" baseline="12000" dirty="0" smtClean="0">
                <a:solidFill>
                  <a:schemeClr val="bg1"/>
                </a:solidFill>
                <a:latin typeface="Arial" pitchFamily="34" charset="0"/>
              </a:rPr>
              <a:t>4</a:t>
            </a:r>
            <a:endParaRPr lang="en-US" sz="3999" baseline="12000" dirty="0">
              <a:solidFill>
                <a:schemeClr val="bg1"/>
              </a:solidFill>
              <a:latin typeface="Proxima Nova Bold"/>
              <a:cs typeface="Proxima Nova Bold"/>
            </a:endParaRPr>
          </a:p>
        </p:txBody>
      </p:sp>
      <p:sp>
        <p:nvSpPr>
          <p:cNvPr id="7" name="Slide Number Placeholder 4"/>
          <p:cNvSpPr txBox="1">
            <a:spLocks/>
          </p:cNvSpPr>
          <p:nvPr/>
        </p:nvSpPr>
        <p:spPr bwMode="auto">
          <a:xfrm>
            <a:off x="11816327" y="6485730"/>
            <a:ext cx="352333"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ea typeface="Avenir Roman" charset="0"/>
                <a:cs typeface="Avenir Roman" charset="0"/>
              </a:rPr>
              <a:pPr algn="ctr" eaLnBrk="1" hangingPunct="1"/>
              <a:t>71</a:t>
            </a:fld>
            <a:endParaRPr lang="en-US" altLang="en-US" sz="800" dirty="0">
              <a:ea typeface="Avenir Roman" charset="0"/>
              <a:cs typeface="Avenir Roman" charset="0"/>
            </a:endParaRPr>
          </a:p>
        </p:txBody>
      </p:sp>
      <p:sp>
        <p:nvSpPr>
          <p:cNvPr id="6" name="Content Placeholder 2"/>
          <p:cNvSpPr txBox="1">
            <a:spLocks/>
          </p:cNvSpPr>
          <p:nvPr/>
        </p:nvSpPr>
        <p:spPr>
          <a:xfrm>
            <a:off x="404602" y="1699390"/>
            <a:ext cx="10920847" cy="5018053"/>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smtClean="0">
                <a:solidFill>
                  <a:srgbClr val="007CAD"/>
                </a:solidFill>
                <a:latin typeface="Arial" charset="0"/>
                <a:ea typeface="Arial" charset="0"/>
                <a:cs typeface="Arial" charset="0"/>
              </a:rPr>
              <a:t>Q</a:t>
            </a:r>
            <a:r>
              <a:rPr lang="en-US" sz="1400" b="1" dirty="0">
                <a:solidFill>
                  <a:srgbClr val="007CAD"/>
                </a:solidFill>
                <a:latin typeface="Arial" charset="0"/>
                <a:ea typeface="Arial" charset="0"/>
                <a:cs typeface="Arial" charset="0"/>
              </a:rPr>
              <a:t>: </a:t>
            </a:r>
            <a:r>
              <a:rPr lang="en-US" sz="1400" b="1" dirty="0" smtClean="0">
                <a:solidFill>
                  <a:srgbClr val="007CB0"/>
                </a:solidFill>
              </a:rPr>
              <a:t>Does the 3600 Series include a “Fuzzy Logic” feature set like the 3500 Series did? </a:t>
            </a:r>
            <a:endParaRPr lang="en-US" sz="1400" dirty="0">
              <a:solidFill>
                <a:srgbClr val="007CB0"/>
              </a:solidFill>
            </a:endParaRPr>
          </a:p>
          <a:p>
            <a:pPr marL="0" indent="0">
              <a:spcBef>
                <a:spcPts val="500"/>
              </a:spcBef>
              <a:spcAft>
                <a:spcPts val="1200"/>
              </a:spcAft>
              <a:buNone/>
            </a:pPr>
            <a:r>
              <a:rPr lang="en-US" sz="1400" b="1" dirty="0">
                <a:latin typeface="Arial" charset="0"/>
                <a:ea typeface="Arial" charset="0"/>
                <a:cs typeface="Arial" charset="0"/>
              </a:rPr>
              <a:t>A:</a:t>
            </a:r>
            <a:r>
              <a:rPr lang="en-US" sz="1200" dirty="0">
                <a:cs typeface="Arial"/>
              </a:rPr>
              <a:t> </a:t>
            </a:r>
            <a:r>
              <a:rPr lang="en-US" sz="1400" dirty="0"/>
              <a:t>Yes, fuzzy logic technology has </a:t>
            </a:r>
            <a:r>
              <a:rPr lang="en-US" sz="1400" dirty="0" smtClean="0"/>
              <a:t>been incorporated </a:t>
            </a:r>
            <a:r>
              <a:rPr lang="en-US" sz="1400" dirty="0"/>
              <a:t>into the 3600 Series to </a:t>
            </a:r>
            <a:r>
              <a:rPr lang="en-US" sz="1400" dirty="0" smtClean="0"/>
              <a:t>help deliver </a:t>
            </a:r>
            <a:r>
              <a:rPr lang="en-US" sz="1400" dirty="0"/>
              <a:t>its superior scan performance. This </a:t>
            </a:r>
            <a:r>
              <a:rPr lang="en-US" sz="1400" dirty="0" smtClean="0"/>
              <a:t>is now </a:t>
            </a:r>
            <a:r>
              <a:rPr lang="en-US" sz="1400" dirty="0"/>
              <a:t>accomplished with Zebra’s PRZM </a:t>
            </a:r>
            <a:r>
              <a:rPr lang="en-US" sz="1400" dirty="0" smtClean="0"/>
              <a:t>intelligent imaging </a:t>
            </a:r>
            <a:r>
              <a:rPr lang="en-US" sz="1400" dirty="0"/>
              <a:t>technology, which includes the ability </a:t>
            </a:r>
            <a:r>
              <a:rPr lang="en-US" sz="1400" dirty="0" smtClean="0"/>
              <a:t>to read </a:t>
            </a:r>
            <a:r>
              <a:rPr lang="en-US" sz="1400" dirty="0"/>
              <a:t>poorly printed, torn, damaged, or </a:t>
            </a:r>
            <a:r>
              <a:rPr lang="en-US" sz="1400" dirty="0" smtClean="0"/>
              <a:t>truncated codes </a:t>
            </a:r>
            <a:r>
              <a:rPr lang="en-US" sz="1400" dirty="0"/>
              <a:t>at further distances, and Zebra does </a:t>
            </a:r>
            <a:r>
              <a:rPr lang="en-US" sz="1400" dirty="0" smtClean="0"/>
              <a:t>this better </a:t>
            </a:r>
            <a:r>
              <a:rPr lang="en-US" sz="1400" dirty="0"/>
              <a:t>than anyone else</a:t>
            </a:r>
            <a:r>
              <a:rPr lang="en-US" sz="1400" dirty="0" smtClean="0"/>
              <a:t>.</a:t>
            </a:r>
          </a:p>
          <a:p>
            <a:pPr marL="0" indent="0">
              <a:spcBef>
                <a:spcPts val="500"/>
              </a:spcBef>
              <a:buNone/>
            </a:pPr>
            <a:r>
              <a:rPr lang="en-US" sz="1400" b="1" dirty="0" smtClean="0">
                <a:solidFill>
                  <a:srgbClr val="007CAD"/>
                </a:solidFill>
                <a:latin typeface="Arial" charset="0"/>
                <a:ea typeface="Arial" charset="0"/>
                <a:cs typeface="Arial" charset="0"/>
              </a:rPr>
              <a:t>Q</a:t>
            </a:r>
            <a:r>
              <a:rPr lang="en-US" sz="1400" b="1" dirty="0">
                <a:solidFill>
                  <a:srgbClr val="007CAD"/>
                </a:solidFill>
                <a:latin typeface="Arial" charset="0"/>
                <a:ea typeface="Arial" charset="0"/>
                <a:cs typeface="Arial" charset="0"/>
              </a:rPr>
              <a:t>: </a:t>
            </a:r>
            <a:r>
              <a:rPr lang="en-US" sz="1400" b="1" dirty="0" smtClean="0">
                <a:solidFill>
                  <a:srgbClr val="007CB0"/>
                </a:solidFill>
              </a:rPr>
              <a:t>Why do the corded scanners have a -30ºC cold temperature rating but the cordless versions only have a -20ºC rating?</a:t>
            </a:r>
            <a:r>
              <a:rPr lang="en-US" sz="1400" dirty="0" smtClean="0">
                <a:solidFill>
                  <a:srgbClr val="007CB0"/>
                </a:solidFill>
              </a:rPr>
              <a:t> </a:t>
            </a:r>
            <a:endParaRPr lang="en-US" sz="1400" dirty="0">
              <a:solidFill>
                <a:srgbClr val="007CB0"/>
              </a:solidFill>
            </a:endParaRPr>
          </a:p>
          <a:p>
            <a:pPr marL="0" indent="0">
              <a:spcBef>
                <a:spcPts val="500"/>
              </a:spcBef>
              <a:spcAft>
                <a:spcPts val="1200"/>
              </a:spcAft>
              <a:buNone/>
            </a:pPr>
            <a:r>
              <a:rPr lang="en-US" sz="1400" b="1" dirty="0">
                <a:latin typeface="Arial" charset="0"/>
                <a:ea typeface="Arial" charset="0"/>
                <a:cs typeface="Arial" charset="0"/>
              </a:rPr>
              <a:t>A:</a:t>
            </a:r>
            <a:r>
              <a:rPr lang="en-US" sz="1200" dirty="0">
                <a:cs typeface="Arial"/>
              </a:rPr>
              <a:t> </a:t>
            </a:r>
            <a:r>
              <a:rPr lang="en-US" sz="1400" dirty="0"/>
              <a:t>In extremely cold temperatures, the </a:t>
            </a:r>
            <a:r>
              <a:rPr lang="en-US" sz="1400" dirty="0" smtClean="0"/>
              <a:t>cordless scanner’s </a:t>
            </a:r>
            <a:r>
              <a:rPr lang="en-US" sz="1400" dirty="0"/>
              <a:t>battery voltage drops </a:t>
            </a:r>
            <a:r>
              <a:rPr lang="en-US" sz="1400" dirty="0" smtClean="0"/>
              <a:t>significantly when </a:t>
            </a:r>
            <a:r>
              <a:rPr lang="en-US" sz="1400" dirty="0"/>
              <a:t>any kind of current is drawn from </a:t>
            </a:r>
            <a:r>
              <a:rPr lang="en-US" sz="1400" dirty="0" smtClean="0"/>
              <a:t>it, reducing </a:t>
            </a:r>
            <a:r>
              <a:rPr lang="en-US" sz="1400" dirty="0"/>
              <a:t>its capacity to an unusable level</a:t>
            </a:r>
            <a:r>
              <a:rPr lang="en-US" sz="1400" dirty="0" smtClean="0"/>
              <a:t>.</a:t>
            </a:r>
          </a:p>
          <a:p>
            <a:pPr marL="0" indent="0">
              <a:buNone/>
            </a:pPr>
            <a:r>
              <a:rPr lang="en-US" sz="1400" b="1" dirty="0" smtClean="0">
                <a:solidFill>
                  <a:srgbClr val="007CAD"/>
                </a:solidFill>
                <a:latin typeface="Arial" charset="0"/>
                <a:ea typeface="Arial" charset="0"/>
                <a:cs typeface="Arial" charset="0"/>
              </a:rPr>
              <a:t>Q</a:t>
            </a:r>
            <a:r>
              <a:rPr lang="en-US" sz="1400" b="1" dirty="0">
                <a:solidFill>
                  <a:srgbClr val="007CAD"/>
                </a:solidFill>
                <a:latin typeface="Arial" charset="0"/>
                <a:ea typeface="Arial" charset="0"/>
                <a:cs typeface="Arial" charset="0"/>
              </a:rPr>
              <a:t>: </a:t>
            </a:r>
            <a:r>
              <a:rPr lang="en-US" sz="1400" b="1" dirty="0" smtClean="0">
                <a:solidFill>
                  <a:srgbClr val="007CB0"/>
                </a:solidFill>
              </a:rPr>
              <a:t>Why do I need an 8 ft. drop spec? </a:t>
            </a:r>
            <a:endParaRPr lang="en-US" sz="1400" dirty="0">
              <a:solidFill>
                <a:srgbClr val="007CB0"/>
              </a:solidFill>
            </a:endParaRPr>
          </a:p>
          <a:p>
            <a:pPr marL="0" indent="0">
              <a:spcBef>
                <a:spcPts val="500"/>
              </a:spcBef>
              <a:spcAft>
                <a:spcPts val="1200"/>
              </a:spcAft>
              <a:buNone/>
            </a:pPr>
            <a:r>
              <a:rPr lang="en-US" sz="1400" b="1" dirty="0">
                <a:latin typeface="Arial" charset="0"/>
                <a:ea typeface="Arial" charset="0"/>
                <a:cs typeface="Arial" charset="0"/>
              </a:rPr>
              <a:t>A</a:t>
            </a:r>
            <a:r>
              <a:rPr lang="en-US" sz="1400" b="1" dirty="0" smtClean="0">
                <a:latin typeface="Arial" charset="0"/>
                <a:ea typeface="Arial" charset="0"/>
                <a:cs typeface="Arial" charset="0"/>
              </a:rPr>
              <a:t>: </a:t>
            </a:r>
            <a:r>
              <a:rPr lang="en-US" sz="1400" dirty="0"/>
              <a:t>Today’s warehouses maximize the use of </a:t>
            </a:r>
            <a:r>
              <a:rPr lang="en-US" sz="1400" dirty="0" smtClean="0"/>
              <a:t>their square </a:t>
            </a:r>
            <a:r>
              <a:rPr lang="en-US" sz="1400" dirty="0"/>
              <a:t>footage, not just horizontally but </a:t>
            </a:r>
            <a:r>
              <a:rPr lang="en-US" sz="1400" dirty="0" smtClean="0"/>
              <a:t>vertically, making </a:t>
            </a:r>
            <a:r>
              <a:rPr lang="en-US" sz="1400" dirty="0"/>
              <a:t>the potential for higher drops very </a:t>
            </a:r>
            <a:r>
              <a:rPr lang="en-US" sz="1400" dirty="0" smtClean="0"/>
              <a:t>real. Drops </a:t>
            </a:r>
            <a:r>
              <a:rPr lang="en-US" sz="1400" dirty="0"/>
              <a:t>to concrete from a forklift, lift operator </a:t>
            </a:r>
            <a:r>
              <a:rPr lang="en-US" sz="1400" dirty="0" smtClean="0"/>
              <a:t>or even </a:t>
            </a:r>
            <a:r>
              <a:rPr lang="en-US" sz="1400" dirty="0"/>
              <a:t>from warehouse mezzanines occur on </a:t>
            </a:r>
            <a:r>
              <a:rPr lang="en-US" sz="1400" dirty="0" smtClean="0"/>
              <a:t>a regular </a:t>
            </a:r>
            <a:r>
              <a:rPr lang="en-US" sz="1400" dirty="0"/>
              <a:t>basis, often times while reaching </a:t>
            </a:r>
            <a:r>
              <a:rPr lang="en-US" sz="1400" dirty="0" smtClean="0"/>
              <a:t>high overhead </a:t>
            </a:r>
            <a:r>
              <a:rPr lang="en-US" sz="1400" dirty="0"/>
              <a:t>to scan a stacked pallet and often </a:t>
            </a:r>
            <a:r>
              <a:rPr lang="en-US" sz="1400" dirty="0" smtClean="0"/>
              <a:t>from heights </a:t>
            </a:r>
            <a:r>
              <a:rPr lang="en-US" sz="1400" dirty="0"/>
              <a:t>higher than 6.5 ft./2 m. Further, a </a:t>
            </a:r>
            <a:r>
              <a:rPr lang="en-US" sz="1400" dirty="0" smtClean="0"/>
              <a:t>scanner built </a:t>
            </a:r>
            <a:r>
              <a:rPr lang="en-US" sz="1400" dirty="0"/>
              <a:t>to withstand drops from 8 ft./2.4 m will </a:t>
            </a:r>
            <a:r>
              <a:rPr lang="en-US" sz="1400" dirty="0" smtClean="0"/>
              <a:t>last longer </a:t>
            </a:r>
            <a:r>
              <a:rPr lang="en-US" sz="1400" dirty="0"/>
              <a:t>than a scanner built to withstand drops </a:t>
            </a:r>
            <a:r>
              <a:rPr lang="en-US" sz="1400" dirty="0" smtClean="0"/>
              <a:t>from 6.5 </a:t>
            </a:r>
            <a:r>
              <a:rPr lang="en-US" sz="1400" dirty="0"/>
              <a:t>ft./2 m, lowering the total cost of </a:t>
            </a:r>
            <a:r>
              <a:rPr lang="en-US" sz="1400" dirty="0" smtClean="0"/>
              <a:t>ownership across </a:t>
            </a:r>
            <a:r>
              <a:rPr lang="en-US" sz="1400" dirty="0"/>
              <a:t>the scanner enterprise</a:t>
            </a:r>
            <a:r>
              <a:rPr lang="en-US" sz="1400" dirty="0" smtClean="0"/>
              <a:t>.</a:t>
            </a:r>
          </a:p>
          <a:p>
            <a:pPr marL="0" indent="0">
              <a:buNone/>
            </a:pPr>
            <a:r>
              <a:rPr lang="en-US" sz="1400" b="1" dirty="0" smtClean="0">
                <a:solidFill>
                  <a:srgbClr val="007CAD"/>
                </a:solidFill>
                <a:latin typeface="Arial" charset="0"/>
                <a:ea typeface="Arial" charset="0"/>
                <a:cs typeface="Arial" charset="0"/>
              </a:rPr>
              <a:t>Q</a:t>
            </a:r>
            <a:r>
              <a:rPr lang="en-US" sz="1400" b="1" dirty="0">
                <a:solidFill>
                  <a:srgbClr val="007CAD"/>
                </a:solidFill>
                <a:latin typeface="Arial" charset="0"/>
                <a:ea typeface="Arial" charset="0"/>
                <a:cs typeface="Arial" charset="0"/>
              </a:rPr>
              <a:t>: </a:t>
            </a:r>
            <a:r>
              <a:rPr lang="en-US" sz="1400" b="1" dirty="0" smtClean="0">
                <a:solidFill>
                  <a:srgbClr val="007CB0"/>
                </a:solidFill>
              </a:rPr>
              <a:t>Why is IP67 important? </a:t>
            </a:r>
            <a:endParaRPr lang="en-US" sz="1400" dirty="0">
              <a:solidFill>
                <a:srgbClr val="007CB0"/>
              </a:solidFill>
            </a:endParaRPr>
          </a:p>
          <a:p>
            <a:pPr marL="0" indent="0">
              <a:spcBef>
                <a:spcPts val="500"/>
              </a:spcBef>
              <a:buNone/>
            </a:pPr>
            <a:r>
              <a:rPr lang="en-US" sz="1400" b="1" dirty="0">
                <a:latin typeface="Arial" charset="0"/>
                <a:ea typeface="Arial" charset="0"/>
                <a:cs typeface="Arial" charset="0"/>
              </a:rPr>
              <a:t>A:</a:t>
            </a:r>
            <a:r>
              <a:rPr lang="en-US" sz="1200" dirty="0">
                <a:cs typeface="Arial"/>
              </a:rPr>
              <a:t> </a:t>
            </a:r>
            <a:r>
              <a:rPr lang="en-US" sz="1400" dirty="0"/>
              <a:t>Because water and electrical components </a:t>
            </a:r>
            <a:r>
              <a:rPr lang="en-US" sz="1400" dirty="0" smtClean="0"/>
              <a:t>don’t mix</a:t>
            </a:r>
            <a:r>
              <a:rPr lang="en-US" sz="1400" dirty="0"/>
              <a:t>, and sometimes water resistance just </a:t>
            </a:r>
            <a:r>
              <a:rPr lang="en-US" sz="1400" dirty="0" smtClean="0"/>
              <a:t>isn’t good </a:t>
            </a:r>
            <a:r>
              <a:rPr lang="en-US" sz="1400" dirty="0"/>
              <a:t>enough. 3600 Series scanners are built </a:t>
            </a:r>
            <a:r>
              <a:rPr lang="en-US" sz="1400" dirty="0" smtClean="0"/>
              <a:t>to be </a:t>
            </a:r>
            <a:r>
              <a:rPr lang="en-US" sz="1400" dirty="0"/>
              <a:t>dustproof, </a:t>
            </a:r>
            <a:r>
              <a:rPr lang="en-US" sz="1400" dirty="0" err="1"/>
              <a:t>sprayproof</a:t>
            </a:r>
            <a:r>
              <a:rPr lang="en-US" sz="1400" dirty="0"/>
              <a:t> and </a:t>
            </a:r>
            <a:r>
              <a:rPr lang="en-US" sz="1400" dirty="0" smtClean="0"/>
              <a:t>waterproof to IP67</a:t>
            </a:r>
            <a:r>
              <a:rPr lang="en-US" sz="1400" dirty="0"/>
              <a:t>, meaning that they can operate in dirty, </a:t>
            </a:r>
            <a:r>
              <a:rPr lang="en-US" sz="1400" dirty="0" smtClean="0"/>
              <a:t>dusty environments</a:t>
            </a:r>
            <a:r>
              <a:rPr lang="en-US" sz="1400" dirty="0"/>
              <a:t>, sprayed down with jetting </a:t>
            </a:r>
            <a:r>
              <a:rPr lang="en-US" sz="1400" dirty="0" smtClean="0"/>
              <a:t>water and </a:t>
            </a:r>
            <a:r>
              <a:rPr lang="en-US" sz="1400" dirty="0"/>
              <a:t>even submersed in water </a:t>
            </a:r>
            <a:r>
              <a:rPr lang="en-US" sz="1400" dirty="0" smtClean="0"/>
              <a:t>without </a:t>
            </a:r>
            <a:r>
              <a:rPr lang="en-US" sz="1400" dirty="0"/>
              <a:t>performance being affected.</a:t>
            </a:r>
            <a:endParaRPr lang="en-US" sz="1400" dirty="0">
              <a:latin typeface="Arial"/>
              <a:cs typeface="Arial"/>
            </a:endParaRPr>
          </a:p>
        </p:txBody>
      </p:sp>
    </p:spTree>
    <p:extLst>
      <p:ext uri="{BB962C8B-B14F-4D97-AF65-F5344CB8AC3E}">
        <p14:creationId xmlns:p14="http://schemas.microsoft.com/office/powerpoint/2010/main" val="347355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9423635" y="685165"/>
            <a:ext cx="2246730" cy="938343"/>
          </a:xfrm>
          <a:prstGeom prst="rect">
            <a:avLst/>
          </a:prstGeom>
          <a:solidFill>
            <a:schemeClr val="accent6"/>
          </a:solidFill>
        </p:spPr>
        <p:txBody>
          <a:bodyPr/>
          <a:lstStyle/>
          <a:p>
            <a:pPr algn="ctr" defTabSz="457063" fontAlgn="base">
              <a:spcBef>
                <a:spcPct val="0"/>
              </a:spcBef>
              <a:spcAft>
                <a:spcPct val="0"/>
              </a:spcAft>
              <a:defRPr/>
            </a:pPr>
            <a:r>
              <a:rPr lang="en-US" sz="8797" b="1" kern="0" spc="-300" baseline="3000" dirty="0" err="1">
                <a:solidFill>
                  <a:schemeClr val="tx1">
                    <a:lumMod val="65000"/>
                    <a:lumOff val="35000"/>
                  </a:schemeClr>
                </a:solidFill>
                <a:latin typeface="Arial" charset="0"/>
                <a:ea typeface="Arial" charset="0"/>
                <a:cs typeface="Arial" charset="0"/>
                <a:sym typeface="Proxima Nova Regular" charset="0"/>
              </a:rPr>
              <a:t>FAQs</a:t>
            </a:r>
            <a:endParaRPr lang="en-US" sz="8797" b="1" kern="0" spc="-300" baseline="3000" dirty="0">
              <a:solidFill>
                <a:schemeClr val="tx1">
                  <a:lumMod val="65000"/>
                  <a:lumOff val="35000"/>
                </a:schemeClr>
              </a:solidFill>
              <a:latin typeface="Arial" charset="0"/>
              <a:ea typeface="Arial" charset="0"/>
              <a:cs typeface="Arial" charset="0"/>
              <a:sym typeface="Proxima Nova Regular" charset="0"/>
            </a:endParaRPr>
          </a:p>
        </p:txBody>
      </p:sp>
      <p:sp>
        <p:nvSpPr>
          <p:cNvPr id="32" name="TextBox 31"/>
          <p:cNvSpPr txBox="1"/>
          <p:nvPr/>
        </p:nvSpPr>
        <p:spPr>
          <a:xfrm>
            <a:off x="11657670" y="619684"/>
            <a:ext cx="529568" cy="1005578"/>
          </a:xfrm>
          <a:prstGeom prst="rect">
            <a:avLst/>
          </a:prstGeom>
          <a:solidFill>
            <a:schemeClr val="tx1"/>
          </a:solidFill>
        </p:spPr>
        <p:txBody>
          <a:bodyPr wrap="square" rtlCol="0" anchor="t" anchorCtr="0">
            <a:noAutofit/>
          </a:bodyPr>
          <a:lstStyle/>
          <a:p>
            <a:pPr algn="ctr"/>
            <a:endParaRPr lang="en-US" sz="3999" cap="all" baseline="12000" dirty="0">
              <a:solidFill>
                <a:schemeClr val="bg1"/>
              </a:solidFill>
              <a:latin typeface="Arial" pitchFamily="34" charset="0"/>
            </a:endParaRPr>
          </a:p>
          <a:p>
            <a:pPr algn="ctr"/>
            <a:r>
              <a:rPr lang="en-US" sz="3999" cap="all" baseline="12000" dirty="0" smtClean="0">
                <a:solidFill>
                  <a:schemeClr val="bg1"/>
                </a:solidFill>
                <a:latin typeface="Arial" pitchFamily="34" charset="0"/>
              </a:rPr>
              <a:t>5</a:t>
            </a:r>
            <a:endParaRPr lang="en-US" sz="3999" baseline="12000" dirty="0">
              <a:solidFill>
                <a:schemeClr val="bg1"/>
              </a:solidFill>
              <a:latin typeface="Proxima Nova Bold"/>
              <a:cs typeface="Proxima Nova Bold"/>
            </a:endParaRPr>
          </a:p>
        </p:txBody>
      </p:sp>
      <p:sp>
        <p:nvSpPr>
          <p:cNvPr id="7" name="Slide Number Placeholder 4"/>
          <p:cNvSpPr txBox="1">
            <a:spLocks/>
          </p:cNvSpPr>
          <p:nvPr/>
        </p:nvSpPr>
        <p:spPr bwMode="auto">
          <a:xfrm>
            <a:off x="11816327" y="6485730"/>
            <a:ext cx="352333"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ea typeface="Avenir Roman" charset="0"/>
                <a:cs typeface="Avenir Roman" charset="0"/>
              </a:rPr>
              <a:pPr algn="ctr" eaLnBrk="1" hangingPunct="1"/>
              <a:t>72</a:t>
            </a:fld>
            <a:endParaRPr lang="en-US" altLang="en-US" sz="800" dirty="0">
              <a:ea typeface="Avenir Roman" charset="0"/>
              <a:cs typeface="Avenir Roman" charset="0"/>
            </a:endParaRPr>
          </a:p>
        </p:txBody>
      </p:sp>
      <p:sp>
        <p:nvSpPr>
          <p:cNvPr id="6" name="Content Placeholder 2"/>
          <p:cNvSpPr txBox="1">
            <a:spLocks/>
          </p:cNvSpPr>
          <p:nvPr/>
        </p:nvSpPr>
        <p:spPr>
          <a:xfrm>
            <a:off x="404602" y="1699390"/>
            <a:ext cx="10920847" cy="5018053"/>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smtClean="0">
                <a:solidFill>
                  <a:srgbClr val="007CAD"/>
                </a:solidFill>
                <a:latin typeface="Arial" charset="0"/>
                <a:ea typeface="Arial" charset="0"/>
                <a:cs typeface="Arial" charset="0"/>
              </a:rPr>
              <a:t>Q</a:t>
            </a:r>
            <a:r>
              <a:rPr lang="en-US" sz="1400" b="1" dirty="0">
                <a:solidFill>
                  <a:srgbClr val="007CAD"/>
                </a:solidFill>
                <a:latin typeface="Arial" charset="0"/>
                <a:ea typeface="Arial" charset="0"/>
                <a:cs typeface="Arial" charset="0"/>
              </a:rPr>
              <a:t>: </a:t>
            </a:r>
            <a:r>
              <a:rPr lang="en-US" sz="1400" b="1" dirty="0" smtClean="0">
                <a:solidFill>
                  <a:srgbClr val="007CB0"/>
                </a:solidFill>
              </a:rPr>
              <a:t>What is the purpose of the separate plastic assembly on the top of the scanner? </a:t>
            </a:r>
            <a:endParaRPr lang="en-US" sz="1400" dirty="0">
              <a:solidFill>
                <a:srgbClr val="007CB0"/>
              </a:solidFill>
            </a:endParaRPr>
          </a:p>
          <a:p>
            <a:pPr marL="0" indent="0">
              <a:spcBef>
                <a:spcPts val="500"/>
              </a:spcBef>
              <a:spcAft>
                <a:spcPts val="1200"/>
              </a:spcAft>
              <a:buNone/>
            </a:pPr>
            <a:r>
              <a:rPr lang="en-US" sz="1400" b="1" dirty="0">
                <a:latin typeface="Arial" charset="0"/>
                <a:ea typeface="Arial" charset="0"/>
                <a:cs typeface="Arial" charset="0"/>
              </a:rPr>
              <a:t>A</a:t>
            </a:r>
            <a:r>
              <a:rPr lang="en-US" sz="1400" b="1" dirty="0" smtClean="0">
                <a:latin typeface="Arial" charset="0"/>
                <a:ea typeface="Arial" charset="0"/>
                <a:cs typeface="Arial" charset="0"/>
              </a:rPr>
              <a:t>:</a:t>
            </a:r>
            <a:r>
              <a:rPr lang="en-US" sz="1400" dirty="0"/>
              <a:t> The top assembly acts as a “hard hat” for </a:t>
            </a:r>
            <a:r>
              <a:rPr lang="en-US" sz="1400" dirty="0" smtClean="0"/>
              <a:t>the scanner </a:t>
            </a:r>
            <a:r>
              <a:rPr lang="en-US" sz="1400" dirty="0"/>
              <a:t>head. This piece is made of a </a:t>
            </a:r>
            <a:r>
              <a:rPr lang="en-US" sz="1400" dirty="0" smtClean="0"/>
              <a:t>tough polycarbonate </a:t>
            </a:r>
            <a:r>
              <a:rPr lang="en-US" sz="1400" dirty="0"/>
              <a:t>material to protect the main </a:t>
            </a:r>
            <a:r>
              <a:rPr lang="en-US" sz="1400" dirty="0" smtClean="0"/>
              <a:t>housing and </a:t>
            </a:r>
            <a:r>
              <a:rPr lang="en-US" sz="1400" dirty="0"/>
              <a:t>absorb hits rather than damaging the brains </a:t>
            </a:r>
            <a:r>
              <a:rPr lang="en-US" sz="1400" dirty="0" smtClean="0"/>
              <a:t>of the </a:t>
            </a:r>
            <a:r>
              <a:rPr lang="en-US" sz="1400" dirty="0"/>
              <a:t>device.</a:t>
            </a:r>
            <a:endParaRPr lang="en-US" sz="1400" dirty="0" smtClean="0"/>
          </a:p>
          <a:p>
            <a:pPr marL="0" indent="0">
              <a:spcBef>
                <a:spcPts val="500"/>
              </a:spcBef>
              <a:buNone/>
            </a:pPr>
            <a:r>
              <a:rPr lang="en-US" sz="1400" b="1" dirty="0" smtClean="0">
                <a:solidFill>
                  <a:srgbClr val="007CAD"/>
                </a:solidFill>
                <a:latin typeface="Arial" charset="0"/>
                <a:ea typeface="Arial" charset="0"/>
                <a:cs typeface="Arial" charset="0"/>
              </a:rPr>
              <a:t>Q</a:t>
            </a:r>
            <a:r>
              <a:rPr lang="en-US" sz="1400" b="1" dirty="0">
                <a:solidFill>
                  <a:srgbClr val="007CAD"/>
                </a:solidFill>
                <a:latin typeface="Arial" charset="0"/>
                <a:ea typeface="Arial" charset="0"/>
                <a:cs typeface="Arial" charset="0"/>
              </a:rPr>
              <a:t>: </a:t>
            </a:r>
            <a:r>
              <a:rPr lang="en-US" sz="1400" b="1" dirty="0" smtClean="0">
                <a:solidFill>
                  <a:srgbClr val="007CB0"/>
                </a:solidFill>
              </a:rPr>
              <a:t>What types of scanner utilities and software are available for the 3600 Series?</a:t>
            </a:r>
            <a:r>
              <a:rPr lang="en-US" sz="1400" dirty="0" smtClean="0">
                <a:solidFill>
                  <a:srgbClr val="007CB0"/>
                </a:solidFill>
              </a:rPr>
              <a:t> </a:t>
            </a:r>
            <a:endParaRPr lang="en-US" sz="1400" dirty="0">
              <a:solidFill>
                <a:srgbClr val="007CB0"/>
              </a:solidFill>
            </a:endParaRPr>
          </a:p>
          <a:p>
            <a:pPr marL="0" indent="0">
              <a:buNone/>
            </a:pPr>
            <a:r>
              <a:rPr lang="en-US" sz="1400" b="1" dirty="0" smtClean="0">
                <a:latin typeface="Arial" charset="0"/>
                <a:ea typeface="Arial" charset="0"/>
                <a:cs typeface="Arial" charset="0"/>
              </a:rPr>
              <a:t>A: </a:t>
            </a:r>
            <a:r>
              <a:rPr lang="en-US" sz="1400" dirty="0" smtClean="0"/>
              <a:t>Zebra </a:t>
            </a:r>
            <a:r>
              <a:rPr lang="en-US" sz="1400" dirty="0"/>
              <a:t>offers a complete set of software tools </a:t>
            </a:r>
            <a:r>
              <a:rPr lang="en-US" sz="1400" dirty="0" smtClean="0"/>
              <a:t>for device </a:t>
            </a:r>
            <a:r>
              <a:rPr lang="en-US" sz="1400" dirty="0"/>
              <a:t>configuration, remote management </a:t>
            </a:r>
            <a:r>
              <a:rPr lang="en-US" sz="1400" dirty="0" smtClean="0"/>
              <a:t>and application </a:t>
            </a:r>
            <a:r>
              <a:rPr lang="en-US" sz="1400" dirty="0"/>
              <a:t>development that may be used </a:t>
            </a:r>
            <a:r>
              <a:rPr lang="en-US" sz="1400" dirty="0" smtClean="0"/>
              <a:t>with the </a:t>
            </a:r>
            <a:r>
              <a:rPr lang="en-US" sz="1400" dirty="0"/>
              <a:t>series:</a:t>
            </a:r>
          </a:p>
          <a:p>
            <a:r>
              <a:rPr lang="en-US" sz="1200" dirty="0" smtClean="0"/>
              <a:t>123Scan2</a:t>
            </a:r>
            <a:r>
              <a:rPr lang="en-US" sz="1200" dirty="0"/>
              <a:t>: 123Scan. is a free, </a:t>
            </a:r>
            <a:r>
              <a:rPr lang="en-US" sz="1200" dirty="0" smtClean="0"/>
              <a:t>PC-based software </a:t>
            </a:r>
            <a:r>
              <a:rPr lang="en-US" sz="1200" dirty="0"/>
              <a:t>tool for the configuration of </a:t>
            </a:r>
            <a:r>
              <a:rPr lang="en-US" sz="1200" dirty="0" smtClean="0"/>
              <a:t>Zebra/Symbol </a:t>
            </a:r>
            <a:r>
              <a:rPr lang="en-US" sz="1200" dirty="0"/>
              <a:t>scanners. It can upgrade </a:t>
            </a:r>
            <a:r>
              <a:rPr lang="en-US" sz="1200" dirty="0" smtClean="0"/>
              <a:t>scanner firmware</a:t>
            </a:r>
            <a:r>
              <a:rPr lang="en-US" sz="1200" dirty="0"/>
              <a:t>, check online for software </a:t>
            </a:r>
            <a:r>
              <a:rPr lang="en-US" sz="1200" dirty="0" err="1" smtClean="0"/>
              <a:t>updates,generate</a:t>
            </a:r>
            <a:r>
              <a:rPr lang="en-US" sz="1200" dirty="0" smtClean="0"/>
              <a:t> </a:t>
            </a:r>
            <a:r>
              <a:rPr lang="en-US" sz="1200" dirty="0"/>
              <a:t>a multi-setting bar code for </a:t>
            </a:r>
            <a:r>
              <a:rPr lang="en-US" sz="1200" dirty="0" smtClean="0"/>
              <a:t>single scan </a:t>
            </a:r>
            <a:r>
              <a:rPr lang="en-US" sz="1200" dirty="0"/>
              <a:t>programming, stage large number </a:t>
            </a:r>
            <a:r>
              <a:rPr lang="en-US" sz="1200" dirty="0" smtClean="0"/>
              <a:t>of scanners </a:t>
            </a:r>
            <a:r>
              <a:rPr lang="en-US" sz="1200" dirty="0"/>
              <a:t>simultaneously, capture </a:t>
            </a:r>
            <a:r>
              <a:rPr lang="en-US" sz="1200" dirty="0" smtClean="0"/>
              <a:t>images, generate </a:t>
            </a:r>
            <a:r>
              <a:rPr lang="en-US" sz="1200" dirty="0"/>
              <a:t>reports with asset </a:t>
            </a:r>
            <a:r>
              <a:rPr lang="en-US" sz="1200" dirty="0" smtClean="0"/>
              <a:t>tracking information </a:t>
            </a:r>
            <a:r>
              <a:rPr lang="en-US" sz="1200" dirty="0"/>
              <a:t>and create custom </a:t>
            </a:r>
            <a:r>
              <a:rPr lang="en-US" sz="1200" dirty="0" smtClean="0"/>
              <a:t>products. For more information, </a:t>
            </a:r>
            <a:r>
              <a:rPr lang="en-US" sz="1200" dirty="0" smtClean="0">
                <a:hlinkClick r:id="rId2"/>
              </a:rPr>
              <a:t>www.zebra.com/123Scan2</a:t>
            </a:r>
            <a:endParaRPr lang="en-US" sz="1200" dirty="0" smtClean="0"/>
          </a:p>
          <a:p>
            <a:r>
              <a:rPr lang="en-US" sz="1200" dirty="0" smtClean="0"/>
              <a:t>Scanner </a:t>
            </a:r>
            <a:r>
              <a:rPr lang="en-US" sz="1200" dirty="0"/>
              <a:t>Management Service: The </a:t>
            </a:r>
            <a:r>
              <a:rPr lang="en-US" sz="1200" dirty="0" smtClean="0"/>
              <a:t>Scanner Management </a:t>
            </a:r>
            <a:r>
              <a:rPr lang="en-US" sz="1200" dirty="0"/>
              <a:t>Service (SMS) is a free </a:t>
            </a:r>
            <a:r>
              <a:rPr lang="en-US" sz="1200" dirty="0" smtClean="0"/>
              <a:t>PC-based software </a:t>
            </a:r>
            <a:r>
              <a:rPr lang="en-US" sz="1200" dirty="0"/>
              <a:t>tool that enables the </a:t>
            </a:r>
            <a:r>
              <a:rPr lang="en-US" sz="1200" dirty="0" smtClean="0"/>
              <a:t>remote management </a:t>
            </a:r>
            <a:r>
              <a:rPr lang="en-US" sz="1200" dirty="0"/>
              <a:t>of Zebra/Symbol scanners. </a:t>
            </a:r>
            <a:r>
              <a:rPr lang="en-US" sz="1200" dirty="0" smtClean="0"/>
              <a:t>The SMS </a:t>
            </a:r>
            <a:r>
              <a:rPr lang="en-US" sz="1200" dirty="0"/>
              <a:t>enables you to remotely access </a:t>
            </a:r>
            <a:r>
              <a:rPr lang="en-US" sz="1200" dirty="0" smtClean="0"/>
              <a:t>scanner asset </a:t>
            </a:r>
            <a:r>
              <a:rPr lang="en-US" sz="1200" dirty="0"/>
              <a:t>information and statistics, set </a:t>
            </a:r>
            <a:r>
              <a:rPr lang="en-US" sz="1200" dirty="0" smtClean="0"/>
              <a:t>parameters and </a:t>
            </a:r>
            <a:r>
              <a:rPr lang="en-US" sz="1200" dirty="0"/>
              <a:t>update firmware. The ability to </a:t>
            </a:r>
            <a:r>
              <a:rPr lang="en-US" sz="1200" dirty="0" smtClean="0"/>
              <a:t>manage your </a:t>
            </a:r>
            <a:r>
              <a:rPr lang="en-US" sz="1200" dirty="0"/>
              <a:t>scanner fleet from a remote </a:t>
            </a:r>
            <a:r>
              <a:rPr lang="en-US" sz="1200" dirty="0" smtClean="0"/>
              <a:t>location dramatically </a:t>
            </a:r>
            <a:r>
              <a:rPr lang="en-US" sz="1200" dirty="0"/>
              <a:t>reduces the costs of owning </a:t>
            </a:r>
            <a:r>
              <a:rPr lang="en-US" sz="1200" dirty="0" smtClean="0"/>
              <a:t>a scanner</a:t>
            </a:r>
            <a:r>
              <a:rPr lang="en-US" sz="1200" dirty="0"/>
              <a:t>. </a:t>
            </a:r>
            <a:r>
              <a:rPr lang="en-US" sz="1200" dirty="0" smtClean="0"/>
              <a:t>For more information, </a:t>
            </a:r>
            <a:r>
              <a:rPr lang="en-US" sz="1200" dirty="0" smtClean="0">
                <a:hlinkClick r:id="rId3"/>
              </a:rPr>
              <a:t>https</a:t>
            </a:r>
            <a:r>
              <a:rPr lang="en-US" sz="1200" dirty="0">
                <a:hlinkClick r:id="rId3"/>
              </a:rPr>
              <a:t>://</a:t>
            </a:r>
            <a:r>
              <a:rPr lang="en-US" sz="1200" dirty="0" smtClean="0">
                <a:hlinkClick r:id="rId3"/>
              </a:rPr>
              <a:t>www.zebra.com/SMS</a:t>
            </a:r>
            <a:endParaRPr lang="en-US" sz="1200" dirty="0" smtClean="0"/>
          </a:p>
          <a:p>
            <a:r>
              <a:rPr lang="en-US" sz="1200" dirty="0" smtClean="0"/>
              <a:t>SDK </a:t>
            </a:r>
            <a:r>
              <a:rPr lang="en-US" sz="1200" dirty="0"/>
              <a:t>for Application Development: </a:t>
            </a:r>
            <a:r>
              <a:rPr lang="en-US" sz="1200" dirty="0" smtClean="0"/>
              <a:t>The Windows </a:t>
            </a:r>
            <a:r>
              <a:rPr lang="en-US" sz="1200" dirty="0"/>
              <a:t>SDK for Zebra/Symbol </a:t>
            </a:r>
            <a:r>
              <a:rPr lang="en-US" sz="1200" dirty="0" smtClean="0"/>
              <a:t>scanners enables </a:t>
            </a:r>
            <a:r>
              <a:rPr lang="en-US" sz="1200" dirty="0"/>
              <a:t>the easy creation of fully </a:t>
            </a:r>
            <a:r>
              <a:rPr lang="en-US" sz="1200" dirty="0" smtClean="0"/>
              <a:t>featured scanner </a:t>
            </a:r>
            <a:r>
              <a:rPr lang="en-US" sz="1200" dirty="0"/>
              <a:t>applications. In addition to </a:t>
            </a:r>
            <a:r>
              <a:rPr lang="en-US" sz="1200" dirty="0" smtClean="0"/>
              <a:t>capturing barcode </a:t>
            </a:r>
            <a:r>
              <a:rPr lang="en-US" sz="1200" dirty="0"/>
              <a:t>data, the SDK enables you </a:t>
            </a:r>
            <a:r>
              <a:rPr lang="en-US" sz="1200" dirty="0" smtClean="0"/>
              <a:t>to capture </a:t>
            </a:r>
            <a:r>
              <a:rPr lang="en-US" sz="1200" dirty="0"/>
              <a:t>images, easily set </a:t>
            </a:r>
            <a:r>
              <a:rPr lang="en-US" sz="1200" dirty="0" smtClean="0"/>
              <a:t>parameters and </a:t>
            </a:r>
            <a:r>
              <a:rPr lang="en-US" sz="1200" dirty="0"/>
              <a:t>more. </a:t>
            </a:r>
            <a:r>
              <a:rPr lang="en-US" sz="1200" dirty="0" smtClean="0"/>
              <a:t>For more information, http</a:t>
            </a:r>
            <a:r>
              <a:rPr lang="en-US" sz="1200" dirty="0"/>
              <a:t>://</a:t>
            </a:r>
            <a:r>
              <a:rPr lang="en-US" sz="1200" dirty="0" err="1" smtClean="0"/>
              <a:t>www.zebra.com</a:t>
            </a:r>
            <a:r>
              <a:rPr lang="en-US" sz="1200" dirty="0" smtClean="0"/>
              <a:t>/</a:t>
            </a:r>
            <a:r>
              <a:rPr lang="en-US" sz="1200" dirty="0" err="1" smtClean="0"/>
              <a:t>ScannerSDKforWindows</a:t>
            </a:r>
            <a:endParaRPr lang="en-US" sz="1400" dirty="0">
              <a:latin typeface="Arial"/>
              <a:cs typeface="Arial"/>
            </a:endParaRPr>
          </a:p>
        </p:txBody>
      </p:sp>
    </p:spTree>
    <p:extLst>
      <p:ext uri="{BB962C8B-B14F-4D97-AF65-F5344CB8AC3E}">
        <p14:creationId xmlns:p14="http://schemas.microsoft.com/office/powerpoint/2010/main" val="147128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9423635" y="685165"/>
            <a:ext cx="2246730" cy="938343"/>
          </a:xfrm>
          <a:prstGeom prst="rect">
            <a:avLst/>
          </a:prstGeom>
          <a:solidFill>
            <a:schemeClr val="accent6"/>
          </a:solidFill>
        </p:spPr>
        <p:txBody>
          <a:bodyPr/>
          <a:lstStyle/>
          <a:p>
            <a:pPr algn="ctr" defTabSz="457063" fontAlgn="base">
              <a:spcBef>
                <a:spcPct val="0"/>
              </a:spcBef>
              <a:spcAft>
                <a:spcPct val="0"/>
              </a:spcAft>
              <a:defRPr/>
            </a:pPr>
            <a:r>
              <a:rPr lang="en-US" sz="8797" b="1" kern="0" spc="-300" baseline="3000" dirty="0" err="1">
                <a:solidFill>
                  <a:schemeClr val="tx1">
                    <a:lumMod val="65000"/>
                    <a:lumOff val="35000"/>
                  </a:schemeClr>
                </a:solidFill>
                <a:latin typeface="Arial" charset="0"/>
                <a:ea typeface="Arial" charset="0"/>
                <a:cs typeface="Arial" charset="0"/>
                <a:sym typeface="Proxima Nova Regular" charset="0"/>
              </a:rPr>
              <a:t>FAQs</a:t>
            </a:r>
            <a:endParaRPr lang="en-US" sz="8797" b="1" kern="0" spc="-300" baseline="3000" dirty="0">
              <a:solidFill>
                <a:schemeClr val="tx1">
                  <a:lumMod val="65000"/>
                  <a:lumOff val="35000"/>
                </a:schemeClr>
              </a:solidFill>
              <a:latin typeface="Arial" charset="0"/>
              <a:ea typeface="Arial" charset="0"/>
              <a:cs typeface="Arial" charset="0"/>
              <a:sym typeface="Proxima Nova Regular" charset="0"/>
            </a:endParaRPr>
          </a:p>
        </p:txBody>
      </p:sp>
      <p:sp>
        <p:nvSpPr>
          <p:cNvPr id="32" name="TextBox 31"/>
          <p:cNvSpPr txBox="1"/>
          <p:nvPr/>
        </p:nvSpPr>
        <p:spPr>
          <a:xfrm>
            <a:off x="11657670" y="619684"/>
            <a:ext cx="529568" cy="1005578"/>
          </a:xfrm>
          <a:prstGeom prst="rect">
            <a:avLst/>
          </a:prstGeom>
          <a:solidFill>
            <a:schemeClr val="tx1"/>
          </a:solidFill>
        </p:spPr>
        <p:txBody>
          <a:bodyPr wrap="square" rtlCol="0" anchor="t" anchorCtr="0">
            <a:noAutofit/>
          </a:bodyPr>
          <a:lstStyle/>
          <a:p>
            <a:pPr algn="ctr"/>
            <a:endParaRPr lang="en-US" sz="3999" cap="all" baseline="12000" dirty="0">
              <a:solidFill>
                <a:schemeClr val="bg1"/>
              </a:solidFill>
              <a:latin typeface="Arial" pitchFamily="34" charset="0"/>
            </a:endParaRPr>
          </a:p>
          <a:p>
            <a:pPr algn="ctr"/>
            <a:r>
              <a:rPr lang="en-US" sz="3999" cap="all" baseline="12000" dirty="0" smtClean="0">
                <a:solidFill>
                  <a:schemeClr val="bg1"/>
                </a:solidFill>
                <a:latin typeface="Arial" pitchFamily="34" charset="0"/>
              </a:rPr>
              <a:t>6</a:t>
            </a:r>
            <a:endParaRPr lang="en-US" sz="3999" baseline="12000" dirty="0">
              <a:solidFill>
                <a:schemeClr val="bg1"/>
              </a:solidFill>
              <a:latin typeface="Proxima Nova Bold"/>
              <a:cs typeface="Proxima Nova Bold"/>
            </a:endParaRPr>
          </a:p>
        </p:txBody>
      </p:sp>
      <p:sp>
        <p:nvSpPr>
          <p:cNvPr id="7" name="Slide Number Placeholder 4"/>
          <p:cNvSpPr txBox="1">
            <a:spLocks/>
          </p:cNvSpPr>
          <p:nvPr/>
        </p:nvSpPr>
        <p:spPr bwMode="auto">
          <a:xfrm>
            <a:off x="11816327" y="6485730"/>
            <a:ext cx="352333" cy="36503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a:ea typeface="Avenir Roman" charset="0"/>
                <a:cs typeface="Avenir Roman" charset="0"/>
              </a:rPr>
              <a:pPr algn="ctr" eaLnBrk="1" hangingPunct="1"/>
              <a:t>73</a:t>
            </a:fld>
            <a:endParaRPr lang="en-US" altLang="en-US" sz="800" dirty="0">
              <a:ea typeface="Avenir Roman" charset="0"/>
              <a:cs typeface="Avenir Roman" charset="0"/>
            </a:endParaRPr>
          </a:p>
        </p:txBody>
      </p:sp>
      <p:sp>
        <p:nvSpPr>
          <p:cNvPr id="6" name="Content Placeholder 2"/>
          <p:cNvSpPr txBox="1">
            <a:spLocks/>
          </p:cNvSpPr>
          <p:nvPr/>
        </p:nvSpPr>
        <p:spPr>
          <a:xfrm>
            <a:off x="404602" y="1699390"/>
            <a:ext cx="10920847" cy="5018053"/>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smtClean="0">
                <a:solidFill>
                  <a:srgbClr val="007CAD"/>
                </a:solidFill>
                <a:latin typeface="Arial" charset="0"/>
                <a:ea typeface="Arial" charset="0"/>
                <a:cs typeface="Arial" charset="0"/>
              </a:rPr>
              <a:t>Q</a:t>
            </a:r>
            <a:r>
              <a:rPr lang="en-US" sz="1400" b="1" dirty="0">
                <a:solidFill>
                  <a:srgbClr val="007CAD"/>
                </a:solidFill>
                <a:latin typeface="Arial" charset="0"/>
                <a:ea typeface="Arial" charset="0"/>
                <a:cs typeface="Arial" charset="0"/>
              </a:rPr>
              <a:t>: </a:t>
            </a:r>
            <a:r>
              <a:rPr lang="en-US" sz="1400" b="1" dirty="0" smtClean="0">
                <a:solidFill>
                  <a:srgbClr val="007CB0"/>
                </a:solidFill>
              </a:rPr>
              <a:t>How do I remotely manage the 3600 Series battery? </a:t>
            </a:r>
            <a:endParaRPr lang="en-US" sz="1400" dirty="0">
              <a:solidFill>
                <a:srgbClr val="007CB0"/>
              </a:solidFill>
            </a:endParaRPr>
          </a:p>
          <a:p>
            <a:pPr marL="0" indent="0">
              <a:spcBef>
                <a:spcPts val="500"/>
              </a:spcBef>
              <a:spcAft>
                <a:spcPts val="1200"/>
              </a:spcAft>
              <a:buNone/>
            </a:pPr>
            <a:r>
              <a:rPr lang="en-US" sz="1400" b="1" dirty="0">
                <a:latin typeface="Arial" charset="0"/>
                <a:ea typeface="Arial" charset="0"/>
                <a:cs typeface="Arial" charset="0"/>
              </a:rPr>
              <a:t>A</a:t>
            </a:r>
            <a:r>
              <a:rPr lang="en-US" sz="1400" b="1" dirty="0" smtClean="0">
                <a:latin typeface="Arial" charset="0"/>
                <a:ea typeface="Arial" charset="0"/>
                <a:cs typeface="Arial" charset="0"/>
              </a:rPr>
              <a:t>:</a:t>
            </a:r>
            <a:r>
              <a:rPr lang="en-US" sz="1400" dirty="0"/>
              <a:t> 3600 Series batteries are remotely </a:t>
            </a:r>
            <a:r>
              <a:rPr lang="en-US" sz="1400" dirty="0" smtClean="0"/>
              <a:t>managed on </a:t>
            </a:r>
            <a:r>
              <a:rPr lang="en-US" sz="1400" dirty="0"/>
              <a:t>Windows PCs using Zebra’s </a:t>
            </a:r>
            <a:r>
              <a:rPr lang="en-US" sz="1400" dirty="0" smtClean="0"/>
              <a:t>Scanner Management </a:t>
            </a:r>
            <a:r>
              <a:rPr lang="en-US" sz="1400" dirty="0"/>
              <a:t>Service (SMS). The SMS </a:t>
            </a:r>
            <a:r>
              <a:rPr lang="en-US" sz="1400" dirty="0" smtClean="0"/>
              <a:t>client, loaded </a:t>
            </a:r>
            <a:r>
              <a:rPr lang="en-US" sz="1400" dirty="0"/>
              <a:t>on the host PC, can be queried by </a:t>
            </a:r>
            <a:r>
              <a:rPr lang="en-US" sz="1400" dirty="0" smtClean="0"/>
              <a:t>any 3rd </a:t>
            </a:r>
            <a:r>
              <a:rPr lang="en-US" sz="1400" dirty="0"/>
              <a:t>party WMI enabled console or </a:t>
            </a:r>
            <a:r>
              <a:rPr lang="en-US" sz="1400" dirty="0" smtClean="0"/>
              <a:t>controlled through </a:t>
            </a:r>
            <a:r>
              <a:rPr lang="en-US" sz="1400" dirty="0"/>
              <a:t>a command line script</a:t>
            </a:r>
            <a:r>
              <a:rPr lang="en-US" sz="1400" dirty="0" smtClean="0"/>
              <a:t>.</a:t>
            </a:r>
          </a:p>
          <a:p>
            <a:pPr marL="0" indent="0">
              <a:buNone/>
            </a:pPr>
            <a:r>
              <a:rPr lang="en-US" sz="1400" b="1" dirty="0" smtClean="0">
                <a:solidFill>
                  <a:srgbClr val="007CAD"/>
                </a:solidFill>
                <a:latin typeface="Arial" charset="0"/>
                <a:ea typeface="Arial" charset="0"/>
                <a:cs typeface="Arial" charset="0"/>
              </a:rPr>
              <a:t>Q</a:t>
            </a:r>
            <a:r>
              <a:rPr lang="en-US" sz="1400" b="1" dirty="0">
                <a:solidFill>
                  <a:srgbClr val="007CAD"/>
                </a:solidFill>
                <a:latin typeface="Arial" charset="0"/>
                <a:ea typeface="Arial" charset="0"/>
                <a:cs typeface="Arial" charset="0"/>
              </a:rPr>
              <a:t>: </a:t>
            </a:r>
            <a:r>
              <a:rPr lang="en-US" sz="1400" b="1" dirty="0" smtClean="0">
                <a:solidFill>
                  <a:srgbClr val="007CB0"/>
                </a:solidFill>
              </a:rPr>
              <a:t>How do I demonstrate battery management on the 3600 Series?</a:t>
            </a:r>
            <a:r>
              <a:rPr lang="en-US" sz="1400" dirty="0" smtClean="0">
                <a:solidFill>
                  <a:srgbClr val="007CB0"/>
                </a:solidFill>
              </a:rPr>
              <a:t> </a:t>
            </a:r>
            <a:endParaRPr lang="en-US" sz="1400" dirty="0">
              <a:solidFill>
                <a:srgbClr val="007CB0"/>
              </a:solidFill>
            </a:endParaRPr>
          </a:p>
          <a:p>
            <a:pPr marL="0" indent="0">
              <a:spcBef>
                <a:spcPts val="500"/>
              </a:spcBef>
              <a:spcAft>
                <a:spcPts val="1200"/>
              </a:spcAft>
              <a:buNone/>
            </a:pPr>
            <a:r>
              <a:rPr lang="en-US" sz="1400" b="1" dirty="0" smtClean="0">
                <a:latin typeface="Arial" charset="0"/>
                <a:ea typeface="Arial" charset="0"/>
                <a:cs typeface="Arial" charset="0"/>
              </a:rPr>
              <a:t>A: </a:t>
            </a:r>
            <a:r>
              <a:rPr lang="en-US" sz="1400" dirty="0"/>
              <a:t>The 3600 Series decode statistics and </a:t>
            </a:r>
            <a:r>
              <a:rPr lang="en-US" sz="1400" dirty="0" smtClean="0"/>
              <a:t>battery statistics </a:t>
            </a:r>
            <a:r>
              <a:rPr lang="en-US" sz="1400" dirty="0"/>
              <a:t>can be managed locally using </a:t>
            </a:r>
            <a:r>
              <a:rPr lang="en-US" sz="1400" dirty="0" smtClean="0"/>
              <a:t>123Scan through </a:t>
            </a:r>
            <a:r>
              <a:rPr lang="en-US" sz="1400" dirty="0"/>
              <a:t>its statistics view (start screen / Actions </a:t>
            </a:r>
            <a:r>
              <a:rPr lang="en-US" sz="1400" dirty="0" smtClean="0"/>
              <a:t>/View </a:t>
            </a:r>
            <a:r>
              <a:rPr lang="en-US" sz="1400" dirty="0"/>
              <a:t>statistics from USB Scanner</a:t>
            </a:r>
            <a:r>
              <a:rPr lang="en-US" sz="1400" dirty="0" smtClean="0"/>
              <a:t>).</a:t>
            </a:r>
          </a:p>
          <a:p>
            <a:pPr marL="0" indent="0">
              <a:buNone/>
            </a:pPr>
            <a:r>
              <a:rPr lang="en-US" sz="1400" b="1" dirty="0">
                <a:solidFill>
                  <a:srgbClr val="007CAD"/>
                </a:solidFill>
                <a:latin typeface="Arial" charset="0"/>
                <a:ea typeface="Arial" charset="0"/>
                <a:cs typeface="Arial" charset="0"/>
              </a:rPr>
              <a:t>Q: </a:t>
            </a:r>
            <a:r>
              <a:rPr lang="en-US" sz="1400" b="1" dirty="0" smtClean="0">
                <a:solidFill>
                  <a:srgbClr val="007CB0"/>
                </a:solidFill>
              </a:rPr>
              <a:t>Does 123Scan integrate with SOTI’s </a:t>
            </a:r>
            <a:r>
              <a:rPr lang="en-US" sz="1400" b="1" dirty="0" err="1" smtClean="0">
                <a:solidFill>
                  <a:srgbClr val="007CB0"/>
                </a:solidFill>
              </a:rPr>
              <a:t>MobiControl</a:t>
            </a:r>
            <a:r>
              <a:rPr lang="en-US" sz="1400" b="1" dirty="0" smtClean="0">
                <a:solidFill>
                  <a:srgbClr val="007CB0"/>
                </a:solidFill>
              </a:rPr>
              <a:t> or Zebra’s Operational Visibility Solutions (OVS)?</a:t>
            </a:r>
            <a:r>
              <a:rPr lang="en-US" sz="1400" dirty="0" smtClean="0">
                <a:solidFill>
                  <a:srgbClr val="007CB0"/>
                </a:solidFill>
              </a:rPr>
              <a:t> </a:t>
            </a:r>
            <a:endParaRPr lang="en-US" sz="1400" dirty="0">
              <a:solidFill>
                <a:srgbClr val="007CB0"/>
              </a:solidFill>
            </a:endParaRPr>
          </a:p>
          <a:p>
            <a:pPr marL="0" indent="0">
              <a:buNone/>
            </a:pPr>
            <a:r>
              <a:rPr lang="en-US" sz="1400" b="1" dirty="0">
                <a:latin typeface="Arial" charset="0"/>
                <a:ea typeface="Arial" charset="0"/>
                <a:cs typeface="Arial" charset="0"/>
              </a:rPr>
              <a:t>A: </a:t>
            </a:r>
            <a:r>
              <a:rPr lang="en-US" sz="1400" dirty="0"/>
              <a:t>No. At this time, </a:t>
            </a:r>
            <a:r>
              <a:rPr lang="en-US" sz="1400" dirty="0" smtClean="0"/>
              <a:t>123Scan </a:t>
            </a:r>
            <a:r>
              <a:rPr lang="en-US" sz="1400" dirty="0"/>
              <a:t>for the 3600 </a:t>
            </a:r>
            <a:r>
              <a:rPr lang="en-US" sz="1400" dirty="0" smtClean="0"/>
              <a:t>Series is </a:t>
            </a:r>
            <a:r>
              <a:rPr lang="en-US" sz="1400" dirty="0"/>
              <a:t>not compatible with SOTI’s </a:t>
            </a:r>
            <a:r>
              <a:rPr lang="en-US" sz="1400" dirty="0" err="1"/>
              <a:t>MobiControl</a:t>
            </a:r>
            <a:r>
              <a:rPr lang="en-US" sz="1400" dirty="0"/>
              <a:t> </a:t>
            </a:r>
            <a:r>
              <a:rPr lang="en-US" sz="1400" dirty="0" smtClean="0"/>
              <a:t>and Zebra’s </a:t>
            </a:r>
            <a:r>
              <a:rPr lang="en-US" sz="1400" dirty="0"/>
              <a:t>OVS tools.</a:t>
            </a:r>
          </a:p>
        </p:txBody>
      </p:sp>
    </p:spTree>
    <p:extLst>
      <p:ext uri="{BB962C8B-B14F-4D97-AF65-F5344CB8AC3E}">
        <p14:creationId xmlns:p14="http://schemas.microsoft.com/office/powerpoint/2010/main" val="112708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88825" cy="6858000"/>
          </a:xfrm>
          <a:prstGeom prst="rect">
            <a:avLst/>
          </a:prstGeom>
          <a:solidFill>
            <a:schemeClr val="tx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7" name="Slide Number Placeholder 4"/>
          <p:cNvSpPr txBox="1">
            <a:spLocks/>
          </p:cNvSpPr>
          <p:nvPr/>
        </p:nvSpPr>
        <p:spPr bwMode="auto">
          <a:xfrm>
            <a:off x="11814739" y="6486526"/>
            <a:ext cx="352333" cy="3651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en-US"/>
            </a:defPPr>
            <a:lvl1pPr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1pPr>
            <a:lvl2pPr marL="37931725" indent="-37474525"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2pPr>
            <a:lvl3pPr marL="9144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3pPr>
            <a:lvl4pPr marL="13716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4pPr>
            <a:lvl5pPr marL="1828800" algn="l" defTabSz="457200" rtl="0" eaLnBrk="0" fontAlgn="base" hangingPunct="0">
              <a:spcBef>
                <a:spcPct val="0"/>
              </a:spcBef>
              <a:spcAft>
                <a:spcPct val="0"/>
              </a:spcAft>
              <a:defRPr sz="2400" kern="1200">
                <a:solidFill>
                  <a:schemeClr val="tx1"/>
                </a:solidFill>
                <a:latin typeface="Arial" charset="0"/>
                <a:ea typeface="MS PGothic" charset="-128"/>
                <a:cs typeface="MS PGothic" charset="-128"/>
                <a:sym typeface="Arial" charset="0"/>
              </a:defRPr>
            </a:lvl5pPr>
            <a:lvl6pPr marL="4572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6pPr>
            <a:lvl7pPr marL="9144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7pPr>
            <a:lvl8pPr marL="13716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8pPr>
            <a:lvl9pPr marL="1828800" algn="l" defTabSz="914400" rtl="0" eaLnBrk="0" fontAlgn="base" latinLnBrk="0" hangingPunct="0">
              <a:spcBef>
                <a:spcPct val="0"/>
              </a:spcBef>
              <a:spcAft>
                <a:spcPct val="0"/>
              </a:spcAft>
              <a:defRPr sz="2400" kern="1200">
                <a:solidFill>
                  <a:schemeClr val="tx1"/>
                </a:solidFill>
                <a:latin typeface="Arial" charset="0"/>
                <a:ea typeface="MS PGothic" charset="-128"/>
                <a:cs typeface="MS PGothic" charset="-128"/>
                <a:sym typeface="Arial" charset="0"/>
              </a:defRPr>
            </a:lvl9pPr>
          </a:lstStyle>
          <a:p>
            <a:pPr algn="ctr" eaLnBrk="1" hangingPunct="1"/>
            <a:fld id="{A44A7A10-E6D4-7445-840A-4145AA4C0D64}" type="slidenum">
              <a:rPr lang="en-US" altLang="en-US" sz="800" smtClean="0">
                <a:solidFill>
                  <a:schemeClr val="bg1">
                    <a:lumMod val="50000"/>
                  </a:schemeClr>
                </a:solidFill>
                <a:ea typeface="Avenir Roman" charset="0"/>
                <a:cs typeface="Avenir Roman" charset="0"/>
              </a:rPr>
              <a:pPr algn="ctr" eaLnBrk="1" hangingPunct="1"/>
              <a:t>74</a:t>
            </a:fld>
            <a:endParaRPr lang="en-US" altLang="en-US" sz="800" dirty="0">
              <a:solidFill>
                <a:schemeClr val="bg1">
                  <a:lumMod val="50000"/>
                </a:schemeClr>
              </a:solidFill>
              <a:ea typeface="Avenir Roman" charset="0"/>
              <a:cs typeface="Avenir Roman" charset="0"/>
            </a:endParaRPr>
          </a:p>
        </p:txBody>
      </p:sp>
      <p:sp>
        <p:nvSpPr>
          <p:cNvPr id="5" name="TextBox 4"/>
          <p:cNvSpPr txBox="1"/>
          <p:nvPr/>
        </p:nvSpPr>
        <p:spPr>
          <a:xfrm>
            <a:off x="2431171" y="2908720"/>
            <a:ext cx="7326483" cy="923330"/>
          </a:xfrm>
          <a:prstGeom prst="rect">
            <a:avLst/>
          </a:prstGeom>
          <a:noFill/>
          <a:ln>
            <a:noFill/>
          </a:ln>
        </p:spPr>
        <p:txBody>
          <a:bodyPr wrap="square" rtlCol="0" anchor="ctr" anchorCtr="1">
            <a:spAutoFit/>
          </a:bodyPr>
          <a:lstStyle/>
          <a:p>
            <a:pPr algn="ctr">
              <a:lnSpc>
                <a:spcPct val="150000"/>
              </a:lnSpc>
            </a:pPr>
            <a:r>
              <a:rPr lang="en-US" sz="3600" b="1" dirty="0" smtClean="0">
                <a:solidFill>
                  <a:srgbClr val="FFFFFF"/>
                </a:solidFill>
                <a:cs typeface="Arial Black"/>
              </a:rPr>
              <a:t>Sales Tools and Resources</a:t>
            </a:r>
          </a:p>
        </p:txBody>
      </p:sp>
    </p:spTree>
    <p:extLst>
      <p:ext uri="{BB962C8B-B14F-4D97-AF65-F5344CB8AC3E}">
        <p14:creationId xmlns:p14="http://schemas.microsoft.com/office/powerpoint/2010/main" val="41681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bwMode="auto">
          <a:xfrm>
            <a:off x="384048" y="969264"/>
            <a:ext cx="730059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MS PGothic" charset="-128"/>
                <a:cs typeface="MS PGothic" charset="-128"/>
                <a:sym typeface="Arial" charset="0"/>
              </a:defRPr>
            </a:lvl1pPr>
            <a:lvl2pPr marL="37931725" indent="-37474525" eaLnBrk="0" hangingPunct="0">
              <a:defRPr sz="2400">
                <a:solidFill>
                  <a:schemeClr val="tx1"/>
                </a:solidFill>
                <a:latin typeface="Arial" charset="0"/>
                <a:ea typeface="MS PGothic" charset="-128"/>
                <a:cs typeface="MS PGothic" charset="-128"/>
                <a:sym typeface="Arial" charset="0"/>
              </a:defRPr>
            </a:lvl2pPr>
            <a:lvl3pPr eaLnBrk="0" hangingPunct="0">
              <a:defRPr sz="2400">
                <a:solidFill>
                  <a:schemeClr val="tx1"/>
                </a:solidFill>
                <a:latin typeface="Arial" charset="0"/>
                <a:ea typeface="MS PGothic" charset="-128"/>
                <a:cs typeface="MS PGothic" charset="-128"/>
                <a:sym typeface="Arial" charset="0"/>
              </a:defRPr>
            </a:lvl3pPr>
            <a:lvl4pPr eaLnBrk="0" hangingPunct="0">
              <a:defRPr sz="2400">
                <a:solidFill>
                  <a:schemeClr val="tx1"/>
                </a:solidFill>
                <a:latin typeface="Arial" charset="0"/>
                <a:ea typeface="MS PGothic" charset="-128"/>
                <a:cs typeface="MS PGothic" charset="-128"/>
                <a:sym typeface="Arial" charset="0"/>
              </a:defRPr>
            </a:lvl4pPr>
            <a:lvl5pPr eaLnBrk="0" hangingPunct="0">
              <a:defRPr sz="2400">
                <a:solidFill>
                  <a:schemeClr val="tx1"/>
                </a:solidFill>
                <a:latin typeface="Arial" charset="0"/>
                <a:ea typeface="MS PGothic" charset="-128"/>
                <a:cs typeface="MS PGothic" charset="-128"/>
                <a:sym typeface="Arial" charset="0"/>
              </a:defRPr>
            </a:lvl5pPr>
            <a:lvl6pPr marL="4572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6pPr>
            <a:lvl7pPr marL="9144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7pPr>
            <a:lvl8pPr marL="13716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8pPr>
            <a:lvl9pPr marL="18288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9pPr>
          </a:lstStyle>
          <a:p>
            <a:pPr eaLnBrk="1" hangingPunct="1"/>
            <a:r>
              <a:rPr lang="en-US" altLang="en-US" sz="2800" b="1" dirty="0" smtClean="0">
                <a:latin typeface="Arial"/>
                <a:ea typeface="ＭＳ Ｐゴシック" charset="-128"/>
                <a:cs typeface="Arial"/>
              </a:rPr>
              <a:t>Sales Enablement Tools</a:t>
            </a:r>
            <a:endParaRPr lang="en-US" altLang="en-US" sz="2800" b="1" dirty="0">
              <a:latin typeface="Arial"/>
              <a:ea typeface="ＭＳ Ｐゴシック" charset="-128"/>
              <a:cs typeface="Arial"/>
            </a:endParaRPr>
          </a:p>
        </p:txBody>
      </p:sp>
      <p:sp>
        <p:nvSpPr>
          <p:cNvPr id="25" name="Slide Number Placeholder 4"/>
          <p:cNvSpPr txBox="1">
            <a:spLocks/>
          </p:cNvSpPr>
          <p:nvPr/>
        </p:nvSpPr>
        <p:spPr bwMode="auto">
          <a:xfrm>
            <a:off x="11823700" y="6486525"/>
            <a:ext cx="352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914400" rtl="0" eaLnBrk="1" latinLnBrk="0" hangingPunct="1">
              <a:defRPr kern="1200">
                <a:solidFill>
                  <a:schemeClr val="tx1"/>
                </a:solidFill>
                <a:latin typeface="Arial" charset="0"/>
                <a:ea typeface="Arial" charset="0"/>
                <a:cs typeface="Arial" charset="0"/>
              </a:defRPr>
            </a:lvl6pPr>
            <a:lvl7pPr marL="2743200" algn="l" defTabSz="914400" rtl="0" eaLnBrk="1" latinLnBrk="0" hangingPunct="1">
              <a:defRPr kern="1200">
                <a:solidFill>
                  <a:schemeClr val="tx1"/>
                </a:solidFill>
                <a:latin typeface="Arial" charset="0"/>
                <a:ea typeface="Arial" charset="0"/>
                <a:cs typeface="Arial" charset="0"/>
              </a:defRPr>
            </a:lvl7pPr>
            <a:lvl8pPr marL="3200400" algn="l" defTabSz="914400" rtl="0" eaLnBrk="1" latinLnBrk="0" hangingPunct="1">
              <a:defRPr kern="1200">
                <a:solidFill>
                  <a:schemeClr val="tx1"/>
                </a:solidFill>
                <a:latin typeface="Arial" charset="0"/>
                <a:ea typeface="Arial" charset="0"/>
                <a:cs typeface="Arial" charset="0"/>
              </a:defRPr>
            </a:lvl8pPr>
            <a:lvl9pPr marL="3657600" algn="l" defTabSz="914400" rtl="0" eaLnBrk="1" latinLnBrk="0" hangingPunct="1">
              <a:defRPr kern="1200">
                <a:solidFill>
                  <a:schemeClr val="tx1"/>
                </a:solidFill>
                <a:latin typeface="Arial" charset="0"/>
                <a:ea typeface="Arial" charset="0"/>
                <a:cs typeface="Arial" charset="0"/>
              </a:defRPr>
            </a:lvl9pPr>
          </a:lstStyle>
          <a:p>
            <a:pPr algn="ctr" eaLnBrk="1" hangingPunct="1">
              <a:lnSpc>
                <a:spcPct val="100000"/>
              </a:lnSpc>
              <a:spcBef>
                <a:spcPct val="0"/>
              </a:spcBef>
              <a:buClrTx/>
              <a:buSzTx/>
              <a:buFontTx/>
              <a:buNone/>
            </a:pPr>
            <a:fld id="{05193F78-B42F-BD48-86B0-AACBC28DFAFC}" type="slidenum">
              <a:rPr lang="en-US" altLang="en-US" sz="800">
                <a:solidFill>
                  <a:srgbClr val="BFBFBF"/>
                </a:solidFill>
                <a:sym typeface="Arial" charset="0"/>
              </a:rPr>
              <a:pPr algn="ctr" eaLnBrk="1" hangingPunct="1">
                <a:lnSpc>
                  <a:spcPct val="100000"/>
                </a:lnSpc>
                <a:spcBef>
                  <a:spcPct val="0"/>
                </a:spcBef>
                <a:buClrTx/>
                <a:buSzTx/>
                <a:buFontTx/>
                <a:buNone/>
              </a:pPr>
              <a:t>75</a:t>
            </a:fld>
            <a:endParaRPr lang="en-US" altLang="en-US" sz="800" dirty="0">
              <a:solidFill>
                <a:srgbClr val="BFBFBF"/>
              </a:solidFill>
              <a:sym typeface="Arial" charset="0"/>
            </a:endParaRPr>
          </a:p>
        </p:txBody>
      </p:sp>
      <p:graphicFrame>
        <p:nvGraphicFramePr>
          <p:cNvPr id="30" name="Table 29"/>
          <p:cNvGraphicFramePr>
            <a:graphicFrameLocks noGrp="1"/>
          </p:cNvGraphicFramePr>
          <p:nvPr>
            <p:extLst>
              <p:ext uri="{D42A27DB-BD31-4B8C-83A1-F6EECF244321}">
                <p14:modId xmlns:p14="http://schemas.microsoft.com/office/powerpoint/2010/main" val="2077102471"/>
              </p:ext>
            </p:extLst>
          </p:nvPr>
        </p:nvGraphicFramePr>
        <p:xfrm>
          <a:off x="489542" y="1600078"/>
          <a:ext cx="10556282" cy="4823003"/>
        </p:xfrm>
        <a:graphic>
          <a:graphicData uri="http://schemas.openxmlformats.org/drawingml/2006/table">
            <a:tbl>
              <a:tblPr firstRow="1" bandRow="1">
                <a:tableStyleId>{F5AB1C69-6EDB-4FF4-983F-18BD219EF322}</a:tableStyleId>
              </a:tblPr>
              <a:tblGrid>
                <a:gridCol w="3907397">
                  <a:extLst>
                    <a:ext uri="{9D8B030D-6E8A-4147-A177-3AD203B41FA5}">
                      <a16:colId xmlns="" xmlns:a16="http://schemas.microsoft.com/office/drawing/2014/main" val="20000"/>
                    </a:ext>
                  </a:extLst>
                </a:gridCol>
                <a:gridCol w="3470442">
                  <a:extLst>
                    <a:ext uri="{9D8B030D-6E8A-4147-A177-3AD203B41FA5}">
                      <a16:colId xmlns="" xmlns:a16="http://schemas.microsoft.com/office/drawing/2014/main" val="20001"/>
                    </a:ext>
                  </a:extLst>
                </a:gridCol>
                <a:gridCol w="3178443">
                  <a:extLst>
                    <a:ext uri="{9D8B030D-6E8A-4147-A177-3AD203B41FA5}">
                      <a16:colId xmlns="" xmlns:a16="http://schemas.microsoft.com/office/drawing/2014/main" val="20002"/>
                    </a:ext>
                  </a:extLst>
                </a:gridCol>
              </a:tblGrid>
              <a:tr h="370840">
                <a:tc>
                  <a:txBody>
                    <a:bodyPr/>
                    <a:lstStyle/>
                    <a:p>
                      <a:pPr algn="l"/>
                      <a:r>
                        <a:rPr lang="en-US" i="0" dirty="0">
                          <a:solidFill>
                            <a:schemeClr val="tx1"/>
                          </a:solidFill>
                        </a:rPr>
                        <a:t>Internal</a:t>
                      </a:r>
                      <a:r>
                        <a:rPr lang="en-US" i="0" baseline="0" dirty="0">
                          <a:solidFill>
                            <a:schemeClr val="tx1"/>
                          </a:solidFill>
                        </a:rPr>
                        <a:t> Zebra Tools</a:t>
                      </a:r>
                      <a:endParaRPr lang="en-US" i="0" dirty="0">
                        <a:solidFill>
                          <a:schemeClr val="tx1"/>
                        </a:solidFill>
                      </a:endParaRPr>
                    </a:p>
                  </a:txBody>
                  <a:tcPr>
                    <a:solidFill>
                      <a:schemeClr val="accent6"/>
                    </a:solidFill>
                  </a:tcPr>
                </a:tc>
                <a:tc>
                  <a:txBody>
                    <a:bodyPr/>
                    <a:lstStyle/>
                    <a:p>
                      <a:pPr algn="l"/>
                      <a:r>
                        <a:rPr lang="en-US" i="0" dirty="0">
                          <a:solidFill>
                            <a:schemeClr val="tx1"/>
                          </a:solidFill>
                        </a:rPr>
                        <a:t>Partner Tools</a:t>
                      </a:r>
                    </a:p>
                  </a:txBody>
                  <a:tcPr>
                    <a:solidFill>
                      <a:schemeClr val="accent6"/>
                    </a:solidFill>
                  </a:tcPr>
                </a:tc>
                <a:tc>
                  <a:txBody>
                    <a:bodyPr/>
                    <a:lstStyle/>
                    <a:p>
                      <a:pPr algn="l"/>
                      <a:r>
                        <a:rPr lang="en-US" i="0" dirty="0">
                          <a:solidFill>
                            <a:schemeClr val="tx1"/>
                          </a:solidFill>
                        </a:rPr>
                        <a:t>External Tools</a:t>
                      </a:r>
                    </a:p>
                  </a:txBody>
                  <a:tcPr>
                    <a:solidFill>
                      <a:schemeClr val="accent6"/>
                    </a:solidFill>
                  </a:tcPr>
                </a:tc>
                <a:extLst>
                  <a:ext uri="{0D108BD9-81ED-4DB2-BD59-A6C34878D82A}">
                    <a16:rowId xmlns="" xmlns:a16="http://schemas.microsoft.com/office/drawing/2014/main" val="10000"/>
                  </a:ext>
                </a:extLst>
              </a:tr>
              <a:tr h="370840">
                <a:tc>
                  <a:txBody>
                    <a:bodyPr/>
                    <a:lstStyle/>
                    <a:p>
                      <a:pPr marL="0" marR="0" indent="0" algn="l" defTabSz="457200" rtl="0" eaLnBrk="1" fontAlgn="auto" latinLnBrk="0" hangingPunct="1">
                        <a:lnSpc>
                          <a:spcPct val="100000"/>
                        </a:lnSpc>
                        <a:spcBef>
                          <a:spcPts val="0"/>
                        </a:spcBef>
                        <a:spcAft>
                          <a:spcPts val="0"/>
                        </a:spcAft>
                        <a:buClrTx/>
                        <a:buSzTx/>
                        <a:buFont typeface="Arial" pitchFamily="34" charset="0"/>
                        <a:buNone/>
                        <a:tabLst/>
                        <a:defRPr/>
                      </a:pPr>
                      <a:r>
                        <a:rPr lang="en-US" sz="1400" i="0" kern="1200" dirty="0">
                          <a:solidFill>
                            <a:schemeClr val="dk1"/>
                          </a:solidFill>
                          <a:latin typeface="+mn-lt"/>
                          <a:ea typeface="+mn-ea"/>
                          <a:cs typeface="+mn-cs"/>
                        </a:rPr>
                        <a:t>Key Messaging</a:t>
                      </a:r>
                      <a:r>
                        <a:rPr lang="en-US" sz="1400" i="0" kern="1200" baseline="0" dirty="0">
                          <a:solidFill>
                            <a:schemeClr val="dk1"/>
                          </a:solidFill>
                          <a:latin typeface="+mn-lt"/>
                          <a:ea typeface="+mn-ea"/>
                          <a:cs typeface="+mn-cs"/>
                        </a:rPr>
                        <a:t> Document</a:t>
                      </a:r>
                      <a:endParaRPr lang="en-US" sz="1400" i="0" kern="1200" dirty="0">
                        <a:solidFill>
                          <a:schemeClr val="dk1"/>
                        </a:solidFill>
                        <a:latin typeface="+mn-lt"/>
                        <a:ea typeface="+mn-ea"/>
                        <a:cs typeface="+mn-cs"/>
                      </a:endParaRPr>
                    </a:p>
                  </a:txBody>
                  <a:tcPr anchor="ctr">
                    <a:solidFill>
                      <a:schemeClr val="bg1">
                        <a:lumMod val="85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 typeface="Arial" pitchFamily="34" charset="0"/>
                        <a:buNone/>
                        <a:tabLst/>
                        <a:defRPr/>
                      </a:pPr>
                      <a:r>
                        <a:rPr lang="en-US" sz="1400" i="0" kern="1200" dirty="0">
                          <a:solidFill>
                            <a:schemeClr val="dk1"/>
                          </a:solidFill>
                          <a:latin typeface="+mn-lt"/>
                          <a:ea typeface="+mn-ea"/>
                          <a:cs typeface="+mn-cs"/>
                        </a:rPr>
                        <a:t>Master Overview Presentation</a:t>
                      </a:r>
                    </a:p>
                  </a:txBody>
                  <a:tcPr anchor="ctr">
                    <a:solidFill>
                      <a:schemeClr val="bg1">
                        <a:lumMod val="85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 typeface="Arial" pitchFamily="34" charset="0"/>
                        <a:buNone/>
                        <a:tabLst/>
                        <a:defRPr/>
                      </a:pPr>
                      <a:r>
                        <a:rPr lang="en-US" sz="1400" i="0" kern="1200" dirty="0">
                          <a:solidFill>
                            <a:schemeClr val="dk1"/>
                          </a:solidFill>
                          <a:latin typeface="+mn-lt"/>
                          <a:ea typeface="+mn-ea"/>
                          <a:cs typeface="+mn-cs"/>
                        </a:rPr>
                        <a:t>Spec sheets</a:t>
                      </a:r>
                    </a:p>
                  </a:txBody>
                  <a:tcPr anchor="ctr">
                    <a:solidFill>
                      <a:schemeClr val="bg1">
                        <a:lumMod val="85000"/>
                      </a:schemeClr>
                    </a:solidFill>
                  </a:tcPr>
                </a:tc>
                <a:extLst>
                  <a:ext uri="{0D108BD9-81ED-4DB2-BD59-A6C34878D82A}">
                    <a16:rowId xmlns="" xmlns:a16="http://schemas.microsoft.com/office/drawing/2014/main" val="10001"/>
                  </a:ext>
                </a:extLst>
              </a:tr>
              <a:tr h="360166">
                <a:tc>
                  <a:txBody>
                    <a:bodyPr/>
                    <a:lstStyle/>
                    <a:p>
                      <a:pPr marL="0" marR="0" indent="0" algn="l" defTabSz="457200" rtl="0" eaLnBrk="1" fontAlgn="auto" latinLnBrk="0" hangingPunct="1">
                        <a:lnSpc>
                          <a:spcPct val="100000"/>
                        </a:lnSpc>
                        <a:spcBef>
                          <a:spcPts val="0"/>
                        </a:spcBef>
                        <a:spcAft>
                          <a:spcPts val="0"/>
                        </a:spcAft>
                        <a:buClrTx/>
                        <a:buSzTx/>
                        <a:buFont typeface="Arial" pitchFamily="34" charset="0"/>
                        <a:buNone/>
                        <a:tabLst/>
                        <a:defRPr/>
                      </a:pPr>
                      <a:r>
                        <a:rPr lang="en-US" sz="1400" i="0" kern="1200" dirty="0">
                          <a:solidFill>
                            <a:schemeClr val="dk1"/>
                          </a:solidFill>
                          <a:latin typeface="+mn-lt"/>
                          <a:ea typeface="+mn-ea"/>
                          <a:cs typeface="+mn-cs"/>
                        </a:rPr>
                        <a:t>Master Overview </a:t>
                      </a:r>
                      <a:r>
                        <a:rPr lang="en-US" sz="1400" i="0" kern="1200" dirty="0" smtClean="0">
                          <a:solidFill>
                            <a:schemeClr val="dk1"/>
                          </a:solidFill>
                          <a:latin typeface="+mn-lt"/>
                          <a:ea typeface="+mn-ea"/>
                          <a:cs typeface="+mn-cs"/>
                        </a:rPr>
                        <a:t>Presentation</a:t>
                      </a:r>
                      <a:endParaRPr lang="en-US" sz="1400" i="0" kern="1200" dirty="0">
                        <a:solidFill>
                          <a:schemeClr val="dk1"/>
                        </a:solidFill>
                        <a:latin typeface="+mn-lt"/>
                        <a:ea typeface="+mn-ea"/>
                        <a:cs typeface="+mn-cs"/>
                      </a:endParaRPr>
                    </a:p>
                  </a:txBody>
                  <a:tcPr anchor="ctr">
                    <a:solidFill>
                      <a:schemeClr val="bg1">
                        <a:lumMod val="75000"/>
                      </a:schemeClr>
                    </a:solidFill>
                  </a:tcPr>
                </a:tc>
                <a:tc>
                  <a:txBody>
                    <a:bodyPr/>
                    <a:lstStyle/>
                    <a:p>
                      <a:pPr marL="0" indent="0">
                        <a:buFont typeface="Arial" pitchFamily="34" charset="0"/>
                        <a:buNone/>
                      </a:pPr>
                      <a:r>
                        <a:rPr lang="en-US" sz="1400" i="0" kern="1200" dirty="0">
                          <a:solidFill>
                            <a:schemeClr val="dk1"/>
                          </a:solidFill>
                          <a:latin typeface="+mn-lt"/>
                          <a:ea typeface="+mn-ea"/>
                          <a:cs typeface="+mn-cs"/>
                        </a:rPr>
                        <a:t>Battle</a:t>
                      </a:r>
                      <a:r>
                        <a:rPr lang="en-US" sz="1400" i="0" kern="1200" baseline="0" dirty="0">
                          <a:solidFill>
                            <a:schemeClr val="dk1"/>
                          </a:solidFill>
                          <a:latin typeface="+mn-lt"/>
                          <a:ea typeface="+mn-ea"/>
                          <a:cs typeface="+mn-cs"/>
                        </a:rPr>
                        <a:t> Cards</a:t>
                      </a:r>
                      <a:endParaRPr lang="en-US" sz="1400" i="0" kern="1200" dirty="0">
                        <a:solidFill>
                          <a:srgbClr val="FF0000"/>
                        </a:solidFill>
                        <a:latin typeface="+mn-lt"/>
                        <a:ea typeface="+mn-ea"/>
                        <a:cs typeface="+mn-cs"/>
                      </a:endParaRPr>
                    </a:p>
                  </a:txBody>
                  <a:tcPr anchor="ctr">
                    <a:solidFill>
                      <a:schemeClr val="bg1">
                        <a:lumMod val="75000"/>
                      </a:schemeClr>
                    </a:solidFill>
                  </a:tcPr>
                </a:tc>
                <a:tc>
                  <a:txBody>
                    <a:bodyPr/>
                    <a:lstStyle/>
                    <a:p>
                      <a:pPr marL="0" indent="0">
                        <a:buFont typeface="Arial" pitchFamily="34" charset="0"/>
                        <a:buNone/>
                      </a:pPr>
                      <a:r>
                        <a:rPr lang="en-US" sz="1400" i="0" dirty="0"/>
                        <a:t>Product Video</a:t>
                      </a:r>
                    </a:p>
                  </a:txBody>
                  <a:tcPr anchor="ctr">
                    <a:solidFill>
                      <a:schemeClr val="bg1">
                        <a:lumMod val="75000"/>
                      </a:schemeClr>
                    </a:solidFill>
                  </a:tcPr>
                </a:tc>
                <a:extLst>
                  <a:ext uri="{0D108BD9-81ED-4DB2-BD59-A6C34878D82A}">
                    <a16:rowId xmlns="" xmlns:a16="http://schemas.microsoft.com/office/drawing/2014/main" val="10002"/>
                  </a:ext>
                </a:extLst>
              </a:tr>
              <a:tr h="370840">
                <a:tc>
                  <a:txBody>
                    <a:bodyPr/>
                    <a:lstStyle/>
                    <a:p>
                      <a:pPr marL="0" marR="0" indent="0" algn="l" defTabSz="457200" rtl="0" eaLnBrk="1" fontAlgn="auto" latinLnBrk="0" hangingPunct="1">
                        <a:lnSpc>
                          <a:spcPct val="100000"/>
                        </a:lnSpc>
                        <a:spcBef>
                          <a:spcPts val="0"/>
                        </a:spcBef>
                        <a:spcAft>
                          <a:spcPts val="0"/>
                        </a:spcAft>
                        <a:buClrTx/>
                        <a:buSzTx/>
                        <a:buFont typeface="Arial" pitchFamily="34" charset="0"/>
                        <a:buNone/>
                        <a:tabLst/>
                        <a:defRPr/>
                      </a:pPr>
                      <a:r>
                        <a:rPr lang="en-US" sz="1400" i="0" dirty="0"/>
                        <a:t>Battle Cards</a:t>
                      </a:r>
                    </a:p>
                  </a:txBody>
                  <a:tcPr anchor="ctr">
                    <a:solidFill>
                      <a:schemeClr val="bg1">
                        <a:lumMod val="85000"/>
                      </a:schemeClr>
                    </a:solidFill>
                  </a:tcPr>
                </a:tc>
                <a:tc>
                  <a:txBody>
                    <a:bodyPr/>
                    <a:lstStyle/>
                    <a:p>
                      <a:pPr marL="0" indent="0">
                        <a:buFont typeface="Arial" pitchFamily="34" charset="0"/>
                        <a:buNone/>
                      </a:pPr>
                      <a:r>
                        <a:rPr lang="en-US" sz="1400" i="0" dirty="0"/>
                        <a:t>Video Webcast</a:t>
                      </a:r>
                    </a:p>
                  </a:txBody>
                  <a:tcPr anchor="ctr">
                    <a:solidFill>
                      <a:schemeClr val="bg1">
                        <a:lumMod val="85000"/>
                      </a:schemeClr>
                    </a:solidFill>
                  </a:tcPr>
                </a:tc>
                <a:tc>
                  <a:txBody>
                    <a:bodyPr/>
                    <a:lstStyle/>
                    <a:p>
                      <a:pPr marL="0" indent="0">
                        <a:buFont typeface="Arial" pitchFamily="34" charset="0"/>
                        <a:buNone/>
                      </a:pPr>
                      <a:r>
                        <a:rPr lang="en-US" sz="1400" i="0" baseline="0" dirty="0" smtClean="0"/>
                        <a:t>Warehouse </a:t>
                      </a:r>
                      <a:r>
                        <a:rPr lang="en-US" sz="1400" i="0" baseline="0" dirty="0"/>
                        <a:t>Solution Brief</a:t>
                      </a:r>
                      <a:endParaRPr lang="en-US" sz="1400" i="0" dirty="0"/>
                    </a:p>
                  </a:txBody>
                  <a:tcPr anchor="ctr">
                    <a:solidFill>
                      <a:schemeClr val="bg1">
                        <a:lumMod val="85000"/>
                      </a:schemeClr>
                    </a:solidFill>
                  </a:tcPr>
                </a:tc>
                <a:extLst>
                  <a:ext uri="{0D108BD9-81ED-4DB2-BD59-A6C34878D82A}">
                    <a16:rowId xmlns="" xmlns:a16="http://schemas.microsoft.com/office/drawing/2014/main" val="10003"/>
                  </a:ext>
                </a:extLst>
              </a:tr>
              <a:tr h="370840">
                <a:tc>
                  <a:txBody>
                    <a:bodyPr/>
                    <a:lstStyle/>
                    <a:p>
                      <a:pPr marL="0" marR="0" indent="0" algn="l" defTabSz="457200" rtl="0" eaLnBrk="1" fontAlgn="auto" latinLnBrk="0" hangingPunct="1">
                        <a:lnSpc>
                          <a:spcPct val="100000"/>
                        </a:lnSpc>
                        <a:spcBef>
                          <a:spcPts val="0"/>
                        </a:spcBef>
                        <a:spcAft>
                          <a:spcPts val="0"/>
                        </a:spcAft>
                        <a:buClrTx/>
                        <a:buSzTx/>
                        <a:buFont typeface="Arial" pitchFamily="34" charset="0"/>
                        <a:buNone/>
                        <a:tabLst/>
                        <a:defRPr/>
                      </a:pPr>
                      <a:r>
                        <a:rPr lang="en-US" sz="1400" i="0" dirty="0"/>
                        <a:t>Product</a:t>
                      </a:r>
                      <a:r>
                        <a:rPr lang="en-US" sz="1400" i="0" baseline="0" dirty="0"/>
                        <a:t> Descriptions (50, 100, 250)</a:t>
                      </a:r>
                      <a:endParaRPr lang="en-US" sz="1400" i="0" dirty="0"/>
                    </a:p>
                  </a:txBody>
                  <a:tcPr anchor="ctr">
                    <a:solidFill>
                      <a:schemeClr val="bg1">
                        <a:lumMod val="75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 typeface="Arial" pitchFamily="34" charset="0"/>
                        <a:buNone/>
                        <a:tabLst/>
                        <a:defRPr/>
                      </a:pPr>
                      <a:r>
                        <a:rPr lang="en-US" sz="1400" i="0" dirty="0"/>
                        <a:t>Channel Partner </a:t>
                      </a:r>
                      <a:r>
                        <a:rPr lang="en-US" sz="1400" i="0" dirty="0" err="1"/>
                        <a:t>eDM</a:t>
                      </a:r>
                      <a:endParaRPr lang="en-US" sz="1400" i="0" dirty="0"/>
                    </a:p>
                  </a:txBody>
                  <a:tcPr anchor="ctr">
                    <a:solidFill>
                      <a:schemeClr val="bg1">
                        <a:lumMod val="75000"/>
                      </a:schemeClr>
                    </a:solidFill>
                  </a:tcPr>
                </a:tc>
                <a:tc>
                  <a:txBody>
                    <a:bodyPr/>
                    <a:lstStyle/>
                    <a:p>
                      <a:pPr marL="0" indent="0">
                        <a:buFont typeface="Arial" pitchFamily="34" charset="0"/>
                        <a:buNone/>
                      </a:pPr>
                      <a:r>
                        <a:rPr lang="en-US" sz="1400" i="0" dirty="0"/>
                        <a:t>Case Studies</a:t>
                      </a:r>
                    </a:p>
                  </a:txBody>
                  <a:tcPr anchor="ctr">
                    <a:solidFill>
                      <a:schemeClr val="bg1">
                        <a:lumMod val="75000"/>
                      </a:schemeClr>
                    </a:solidFill>
                  </a:tcPr>
                </a:tc>
                <a:extLst>
                  <a:ext uri="{0D108BD9-81ED-4DB2-BD59-A6C34878D82A}">
                    <a16:rowId xmlns="" xmlns:a16="http://schemas.microsoft.com/office/drawing/2014/main" val="10004"/>
                  </a:ext>
                </a:extLst>
              </a:tr>
              <a:tr h="370840">
                <a:tc>
                  <a:txBody>
                    <a:bodyPr/>
                    <a:lstStyle/>
                    <a:p>
                      <a:pPr marL="0" marR="0" indent="0" algn="l" defTabSz="457200" rtl="0" eaLnBrk="1" fontAlgn="auto" latinLnBrk="0" hangingPunct="1">
                        <a:lnSpc>
                          <a:spcPct val="100000"/>
                        </a:lnSpc>
                        <a:spcBef>
                          <a:spcPts val="0"/>
                        </a:spcBef>
                        <a:spcAft>
                          <a:spcPts val="0"/>
                        </a:spcAft>
                        <a:buClrTx/>
                        <a:buSzTx/>
                        <a:buFont typeface="Arial" pitchFamily="34" charset="0"/>
                        <a:buNone/>
                        <a:tabLst/>
                        <a:defRPr/>
                      </a:pPr>
                      <a:r>
                        <a:rPr lang="en-US" sz="1400" i="0" dirty="0"/>
                        <a:t>Enablement Training Modules</a:t>
                      </a:r>
                    </a:p>
                    <a:p>
                      <a:pPr marL="0" marR="0" indent="0" algn="l" defTabSz="457200" rtl="0" eaLnBrk="1" fontAlgn="auto" latinLnBrk="0" hangingPunct="1">
                        <a:lnSpc>
                          <a:spcPct val="100000"/>
                        </a:lnSpc>
                        <a:spcBef>
                          <a:spcPts val="0"/>
                        </a:spcBef>
                        <a:spcAft>
                          <a:spcPts val="0"/>
                        </a:spcAft>
                        <a:buClrTx/>
                        <a:buSzTx/>
                        <a:buFont typeface="Arial" pitchFamily="34" charset="0"/>
                        <a:buNone/>
                        <a:tabLst/>
                        <a:defRPr/>
                      </a:pPr>
                      <a:r>
                        <a:rPr lang="en-US" sz="1400" i="0" dirty="0"/>
                        <a:t>LMS Tracker</a:t>
                      </a:r>
                    </a:p>
                  </a:txBody>
                  <a:tcPr anchor="ctr">
                    <a:solidFill>
                      <a:schemeClr val="bg1">
                        <a:lumMod val="85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 typeface="Arial" pitchFamily="34" charset="0"/>
                        <a:buNone/>
                        <a:tabLst/>
                        <a:defRPr/>
                      </a:pPr>
                      <a:r>
                        <a:rPr lang="en-US" sz="1400" i="0" dirty="0"/>
                        <a:t>3 Application Briefs</a:t>
                      </a:r>
                    </a:p>
                  </a:txBody>
                  <a:tcPr anchor="ctr">
                    <a:solidFill>
                      <a:schemeClr val="bg1">
                        <a:lumMod val="85000"/>
                      </a:schemeClr>
                    </a:solidFill>
                  </a:tcPr>
                </a:tc>
                <a:tc>
                  <a:txBody>
                    <a:bodyPr/>
                    <a:lstStyle/>
                    <a:p>
                      <a:pPr marL="0" indent="0">
                        <a:buFont typeface="Arial" pitchFamily="34" charset="0"/>
                        <a:buNone/>
                      </a:pPr>
                      <a:r>
                        <a:rPr lang="en-US" sz="1400" i="0" dirty="0"/>
                        <a:t>Product Pages</a:t>
                      </a:r>
                      <a:r>
                        <a:rPr lang="en-US" sz="1400" i="0" baseline="0" dirty="0"/>
                        <a:t> on Z.com</a:t>
                      </a:r>
                      <a:endParaRPr lang="en-US" sz="1400" i="0" dirty="0"/>
                    </a:p>
                  </a:txBody>
                  <a:tcPr anchor="ctr">
                    <a:solidFill>
                      <a:schemeClr val="bg1">
                        <a:lumMod val="85000"/>
                      </a:schemeClr>
                    </a:solidFill>
                  </a:tcPr>
                </a:tc>
                <a:extLst>
                  <a:ext uri="{0D108BD9-81ED-4DB2-BD59-A6C34878D82A}">
                    <a16:rowId xmlns="" xmlns:a16="http://schemas.microsoft.com/office/drawing/2014/main" val="10005"/>
                  </a:ext>
                </a:extLst>
              </a:tr>
              <a:tr h="370840">
                <a:tc>
                  <a:txBody>
                    <a:bodyPr/>
                    <a:lstStyle/>
                    <a:p>
                      <a:pPr marL="0" indent="0">
                        <a:buFont typeface="Arial" pitchFamily="34" charset="0"/>
                        <a:buNone/>
                      </a:pPr>
                      <a:r>
                        <a:rPr lang="en-US" sz="1400" i="0" dirty="0"/>
                        <a:t>Video Webcast</a:t>
                      </a:r>
                    </a:p>
                  </a:txBody>
                  <a:tcPr anchor="ctr">
                    <a:solidFill>
                      <a:schemeClr val="bg1">
                        <a:lumMod val="75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 typeface="Arial" pitchFamily="34" charset="0"/>
                        <a:buNone/>
                        <a:tabLst/>
                        <a:defRPr/>
                      </a:pPr>
                      <a:r>
                        <a:rPr lang="en-US" sz="1400" i="0" dirty="0"/>
                        <a:t>Online</a:t>
                      </a:r>
                      <a:r>
                        <a:rPr lang="en-US" sz="1400" i="0" baseline="0" dirty="0"/>
                        <a:t> Banners</a:t>
                      </a:r>
                      <a:endParaRPr lang="en-US" sz="1400" i="0" dirty="0"/>
                    </a:p>
                  </a:txBody>
                  <a:tcPr anchor="ctr">
                    <a:solidFill>
                      <a:schemeClr val="bg1">
                        <a:lumMod val="75000"/>
                      </a:schemeClr>
                    </a:solidFill>
                  </a:tcPr>
                </a:tc>
                <a:tc>
                  <a:txBody>
                    <a:bodyPr/>
                    <a:lstStyle/>
                    <a:p>
                      <a:pPr marL="0" indent="0">
                        <a:buFont typeface="Arial" pitchFamily="34" charset="0"/>
                        <a:buNone/>
                      </a:pPr>
                      <a:r>
                        <a:rPr lang="en-US" sz="1400" i="0" dirty="0"/>
                        <a:t>Teaser</a:t>
                      </a:r>
                      <a:r>
                        <a:rPr lang="en-US" sz="1400" i="0" baseline="0" dirty="0"/>
                        <a:t> Video</a:t>
                      </a:r>
                      <a:endParaRPr lang="en-US" sz="1400" i="0" dirty="0"/>
                    </a:p>
                  </a:txBody>
                  <a:tcPr anchor="ctr">
                    <a:solidFill>
                      <a:schemeClr val="bg1">
                        <a:lumMod val="75000"/>
                      </a:schemeClr>
                    </a:solidFill>
                  </a:tcPr>
                </a:tc>
                <a:extLst>
                  <a:ext uri="{0D108BD9-81ED-4DB2-BD59-A6C34878D82A}">
                    <a16:rowId xmlns="" xmlns:a16="http://schemas.microsoft.com/office/drawing/2014/main" val="10006"/>
                  </a:ext>
                </a:extLst>
              </a:tr>
              <a:tr h="370840">
                <a:tc>
                  <a:txBody>
                    <a:bodyPr/>
                    <a:lstStyle/>
                    <a:p>
                      <a:pPr marL="0" indent="0">
                        <a:buFont typeface="Arial" pitchFamily="34" charset="0"/>
                        <a:buNone/>
                      </a:pPr>
                      <a:r>
                        <a:rPr lang="en-US" sz="1400" i="0" dirty="0"/>
                        <a:t>Beauty Photography</a:t>
                      </a:r>
                    </a:p>
                  </a:txBody>
                  <a:tcPr anchor="ctr">
                    <a:solidFill>
                      <a:schemeClr val="bg1">
                        <a:lumMod val="85000"/>
                      </a:schemeClr>
                    </a:solidFill>
                  </a:tcPr>
                </a:tc>
                <a:tc>
                  <a:txBody>
                    <a:bodyPr/>
                    <a:lstStyle/>
                    <a:p>
                      <a:pPr marL="0" indent="0">
                        <a:buFont typeface="Arial" pitchFamily="34" charset="0"/>
                        <a:buNone/>
                      </a:pPr>
                      <a:r>
                        <a:rPr lang="en-US" sz="1400" i="0" dirty="0"/>
                        <a:t>Partner Central</a:t>
                      </a:r>
                      <a:r>
                        <a:rPr lang="en-US" sz="1400" i="0" baseline="0" dirty="0"/>
                        <a:t> </a:t>
                      </a:r>
                      <a:r>
                        <a:rPr lang="en-US" sz="1400" i="0" baseline="0" dirty="0" smtClean="0"/>
                        <a:t>Microsite</a:t>
                      </a:r>
                      <a:endParaRPr lang="en-US" sz="1400" i="0" dirty="0"/>
                    </a:p>
                  </a:txBody>
                  <a:tcPr anchor="ctr">
                    <a:solidFill>
                      <a:schemeClr val="bg1">
                        <a:lumMod val="85000"/>
                      </a:schemeClr>
                    </a:solidFill>
                  </a:tcPr>
                </a:tc>
                <a:tc>
                  <a:txBody>
                    <a:bodyPr/>
                    <a:lstStyle/>
                    <a:p>
                      <a:pPr marL="0" indent="0">
                        <a:buFont typeface="Arial" pitchFamily="34" charset="0"/>
                        <a:buNone/>
                      </a:pPr>
                      <a:r>
                        <a:rPr lang="en-US" sz="1400" i="0" dirty="0"/>
                        <a:t>Product/Solution</a:t>
                      </a:r>
                      <a:r>
                        <a:rPr lang="en-US" sz="1400" i="0" baseline="0" dirty="0"/>
                        <a:t> </a:t>
                      </a:r>
                      <a:r>
                        <a:rPr lang="en-US" sz="1400" i="0" dirty="0"/>
                        <a:t>Video</a:t>
                      </a:r>
                    </a:p>
                  </a:txBody>
                  <a:tcPr anchor="ctr">
                    <a:solidFill>
                      <a:schemeClr val="bg1">
                        <a:lumMod val="85000"/>
                      </a:schemeClr>
                    </a:solidFill>
                  </a:tcPr>
                </a:tc>
                <a:extLst>
                  <a:ext uri="{0D108BD9-81ED-4DB2-BD59-A6C34878D82A}">
                    <a16:rowId xmlns="" xmlns:a16="http://schemas.microsoft.com/office/drawing/2014/main" val="10007"/>
                  </a:ext>
                </a:extLst>
              </a:tr>
              <a:tr h="370840">
                <a:tc>
                  <a:txBody>
                    <a:bodyPr/>
                    <a:lstStyle/>
                    <a:p>
                      <a:pPr marL="0" indent="0">
                        <a:buFont typeface="Arial" pitchFamily="34" charset="0"/>
                        <a:buNone/>
                      </a:pPr>
                      <a:r>
                        <a:rPr lang="en-US" sz="1400" i="0" dirty="0"/>
                        <a:t>Application Photography</a:t>
                      </a:r>
                    </a:p>
                  </a:txBody>
                  <a:tcPr anchor="ctr">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400" i="0" dirty="0"/>
                        <a:t>Enablement Training Modules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400" i="0" dirty="0"/>
                        <a:t>LMS Tracker</a:t>
                      </a:r>
                    </a:p>
                  </a:txBody>
                  <a:tcPr anchor="ctr">
                    <a:solidFill>
                      <a:schemeClr val="bg1">
                        <a:lumMod val="75000"/>
                      </a:schemeClr>
                    </a:solidFill>
                  </a:tcPr>
                </a:tc>
                <a:tc>
                  <a:txBody>
                    <a:bodyPr/>
                    <a:lstStyle/>
                    <a:p>
                      <a:pPr marL="0" indent="0">
                        <a:buFont typeface="Arial" pitchFamily="34" charset="0"/>
                        <a:buNone/>
                      </a:pPr>
                      <a:r>
                        <a:rPr lang="en-US" sz="1400" i="0" dirty="0"/>
                        <a:t>Social Media Posts</a:t>
                      </a:r>
                    </a:p>
                  </a:txBody>
                  <a:tcPr anchor="ctr">
                    <a:solidFill>
                      <a:schemeClr val="bg1">
                        <a:lumMod val="75000"/>
                      </a:schemeClr>
                    </a:solidFill>
                  </a:tcPr>
                </a:tc>
                <a:extLst>
                  <a:ext uri="{0D108BD9-81ED-4DB2-BD59-A6C34878D82A}">
                    <a16:rowId xmlns="" xmlns:a16="http://schemas.microsoft.com/office/drawing/2014/main" val="10008"/>
                  </a:ext>
                </a:extLst>
              </a:tr>
              <a:tr h="459797">
                <a:tc>
                  <a:txBody>
                    <a:bodyPr/>
                    <a:lstStyle/>
                    <a:p>
                      <a:pPr marL="0" indent="0">
                        <a:buFont typeface="Arial" pitchFamily="34" charset="0"/>
                        <a:buNone/>
                      </a:pPr>
                      <a:r>
                        <a:rPr lang="en-US" sz="1400" i="0" dirty="0"/>
                        <a:t>Pop up Banners for Corp. Offices</a:t>
                      </a:r>
                      <a:endParaRPr lang="en-US" sz="1400" i="0" dirty="0">
                        <a:solidFill>
                          <a:srgbClr val="FF0000"/>
                        </a:solidFill>
                      </a:endParaRPr>
                    </a:p>
                  </a:txBody>
                  <a:tcPr anchor="ctr">
                    <a:solidFill>
                      <a:schemeClr val="bg1">
                        <a:lumMod val="85000"/>
                      </a:schemeClr>
                    </a:solidFill>
                  </a:tcPr>
                </a:tc>
                <a:tc>
                  <a:txBody>
                    <a:bodyPr/>
                    <a:lstStyle/>
                    <a:p>
                      <a:pPr marL="0" indent="0">
                        <a:buFont typeface="Arial" pitchFamily="34" charset="0"/>
                        <a:buNone/>
                      </a:pPr>
                      <a:r>
                        <a:rPr lang="en-US" sz="1400" i="0" dirty="0"/>
                        <a:t>FAQ</a:t>
                      </a:r>
                    </a:p>
                  </a:txBody>
                  <a:tcPr anchor="ct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400" i="0" dirty="0"/>
                        <a:t>Thought Leadership</a:t>
                      </a:r>
                      <a:r>
                        <a:rPr lang="en-US" sz="1400" i="0" baseline="0" dirty="0"/>
                        <a:t> Blog</a:t>
                      </a:r>
                      <a:endParaRPr lang="en-US" sz="1400" i="0" dirty="0"/>
                    </a:p>
                  </a:txBody>
                  <a:tcPr anchor="ctr">
                    <a:solidFill>
                      <a:schemeClr val="bg1">
                        <a:lumMod val="85000"/>
                      </a:schemeClr>
                    </a:solidFill>
                  </a:tcPr>
                </a:tc>
                <a:extLst>
                  <a:ext uri="{0D108BD9-81ED-4DB2-BD59-A6C34878D82A}">
                    <a16:rowId xmlns="" xmlns:a16="http://schemas.microsoft.com/office/drawing/2014/main" val="10009"/>
                  </a:ext>
                </a:extLst>
              </a:tr>
              <a:tr h="370840">
                <a:tc>
                  <a:txBody>
                    <a:bodyPr/>
                    <a:lstStyle/>
                    <a:p>
                      <a:pPr marL="0" indent="0">
                        <a:buFont typeface="Arial" pitchFamily="34" charset="0"/>
                        <a:buNone/>
                      </a:pPr>
                      <a:r>
                        <a:rPr lang="en-US" sz="1400" i="0" kern="1200" dirty="0">
                          <a:solidFill>
                            <a:schemeClr val="dk1"/>
                          </a:solidFill>
                          <a:latin typeface="+mn-lt"/>
                          <a:ea typeface="+mn-ea"/>
                          <a:cs typeface="+mn-cs"/>
                        </a:rPr>
                        <a:t>Solution Center Updates</a:t>
                      </a:r>
                    </a:p>
                  </a:txBody>
                  <a:tcPr anchor="ctr">
                    <a:solidFill>
                      <a:schemeClr val="bg1">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400" i="0" dirty="0"/>
                        <a:t>Video ad</a:t>
                      </a:r>
                    </a:p>
                  </a:txBody>
                  <a:tcPr anchor="ctr">
                    <a:solidFill>
                      <a:schemeClr val="bg1">
                        <a:lumMod val="75000"/>
                      </a:schemeClr>
                    </a:solidFill>
                  </a:tcPr>
                </a:tc>
                <a:tc>
                  <a:txBody>
                    <a:bodyPr/>
                    <a:lstStyle/>
                    <a:p>
                      <a:pPr marL="0" indent="0">
                        <a:buFont typeface="Arial" charset="0"/>
                        <a:buNone/>
                      </a:pPr>
                      <a:endParaRPr lang="en-US" sz="1400" i="0" dirty="0"/>
                    </a:p>
                  </a:txBody>
                  <a:tcPr anchor="ctr">
                    <a:solidFill>
                      <a:schemeClr val="bg1">
                        <a:lumMod val="75000"/>
                      </a:schemeClr>
                    </a:solidFill>
                  </a:tcPr>
                </a:tc>
                <a:extLst>
                  <a:ext uri="{0D108BD9-81ED-4DB2-BD59-A6C34878D82A}">
                    <a16:rowId xmlns="" xmlns:a16="http://schemas.microsoft.com/office/drawing/2014/main" val="10010"/>
                  </a:ext>
                </a:extLst>
              </a:tr>
              <a:tr h="370840">
                <a:tc>
                  <a:txBody>
                    <a:bodyPr/>
                    <a:lstStyle/>
                    <a:p>
                      <a:pPr marL="0" indent="0">
                        <a:buFont typeface="Arial" pitchFamily="34" charset="0"/>
                        <a:buNone/>
                      </a:pPr>
                      <a:endParaRPr lang="en-US" sz="1400" i="0" kern="1200" dirty="0">
                        <a:solidFill>
                          <a:schemeClr val="dk1"/>
                        </a:solidFill>
                        <a:latin typeface="+mn-lt"/>
                        <a:ea typeface="+mn-ea"/>
                        <a:cs typeface="+mn-cs"/>
                      </a:endParaRPr>
                    </a:p>
                  </a:txBody>
                  <a:tcPr anchor="ct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400" i="0" dirty="0"/>
                        <a:t>Product</a:t>
                      </a:r>
                      <a:r>
                        <a:rPr lang="en-US" sz="1400" i="0" baseline="0" dirty="0"/>
                        <a:t> Posters</a:t>
                      </a:r>
                      <a:endParaRPr lang="en-US" sz="1400" i="0" dirty="0"/>
                    </a:p>
                  </a:txBody>
                  <a:tcPr anchor="ctr">
                    <a:solidFill>
                      <a:schemeClr val="bg1">
                        <a:lumMod val="85000"/>
                      </a:schemeClr>
                    </a:solidFill>
                  </a:tcPr>
                </a:tc>
                <a:tc>
                  <a:txBody>
                    <a:bodyPr/>
                    <a:lstStyle/>
                    <a:p>
                      <a:pPr marL="0" indent="0">
                        <a:buFont typeface="Arial" charset="0"/>
                        <a:buNone/>
                      </a:pPr>
                      <a:endParaRPr lang="en-US" sz="1400" i="0" dirty="0"/>
                    </a:p>
                  </a:txBody>
                  <a:tcPr anchor="ctr">
                    <a:solidFill>
                      <a:schemeClr val="bg1">
                        <a:lumMod val="85000"/>
                      </a:schemeClr>
                    </a:solidFill>
                  </a:tcPr>
                </a:tc>
                <a:extLst>
                  <a:ext uri="{0D108BD9-81ED-4DB2-BD59-A6C34878D82A}">
                    <a16:rowId xmlns="" xmlns:a16="http://schemas.microsoft.com/office/drawing/2014/main" val="10011"/>
                  </a:ext>
                </a:extLst>
              </a:tr>
            </a:tbl>
          </a:graphicData>
        </a:graphic>
      </p:graphicFrame>
    </p:spTree>
    <p:extLst>
      <p:ext uri="{BB962C8B-B14F-4D97-AF65-F5344CB8AC3E}">
        <p14:creationId xmlns:p14="http://schemas.microsoft.com/office/powerpoint/2010/main" val="1464067410"/>
      </p:ext>
    </p:extLst>
  </p:cSld>
  <p:clrMapOvr>
    <a:masterClrMapping/>
  </p:clrMapOvr>
  <p:transition spd="med">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384048" y="969264"/>
            <a:ext cx="730059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MS PGothic" charset="-128"/>
                <a:cs typeface="MS PGothic" charset="-128"/>
                <a:sym typeface="Arial" charset="0"/>
              </a:defRPr>
            </a:lvl1pPr>
            <a:lvl2pPr marL="37931725" indent="-37474525" eaLnBrk="0" hangingPunct="0">
              <a:defRPr sz="2400">
                <a:solidFill>
                  <a:schemeClr val="tx1"/>
                </a:solidFill>
                <a:latin typeface="Arial" charset="0"/>
                <a:ea typeface="MS PGothic" charset="-128"/>
                <a:cs typeface="MS PGothic" charset="-128"/>
                <a:sym typeface="Arial" charset="0"/>
              </a:defRPr>
            </a:lvl2pPr>
            <a:lvl3pPr eaLnBrk="0" hangingPunct="0">
              <a:defRPr sz="2400">
                <a:solidFill>
                  <a:schemeClr val="tx1"/>
                </a:solidFill>
                <a:latin typeface="Arial" charset="0"/>
                <a:ea typeface="MS PGothic" charset="-128"/>
                <a:cs typeface="MS PGothic" charset="-128"/>
                <a:sym typeface="Arial" charset="0"/>
              </a:defRPr>
            </a:lvl3pPr>
            <a:lvl4pPr eaLnBrk="0" hangingPunct="0">
              <a:defRPr sz="2400">
                <a:solidFill>
                  <a:schemeClr val="tx1"/>
                </a:solidFill>
                <a:latin typeface="Arial" charset="0"/>
                <a:ea typeface="MS PGothic" charset="-128"/>
                <a:cs typeface="MS PGothic" charset="-128"/>
                <a:sym typeface="Arial" charset="0"/>
              </a:defRPr>
            </a:lvl4pPr>
            <a:lvl5pPr eaLnBrk="0" hangingPunct="0">
              <a:defRPr sz="2400">
                <a:solidFill>
                  <a:schemeClr val="tx1"/>
                </a:solidFill>
                <a:latin typeface="Arial" charset="0"/>
                <a:ea typeface="MS PGothic" charset="-128"/>
                <a:cs typeface="MS PGothic" charset="-128"/>
                <a:sym typeface="Arial" charset="0"/>
              </a:defRPr>
            </a:lvl5pPr>
            <a:lvl6pPr marL="4572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6pPr>
            <a:lvl7pPr marL="9144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7pPr>
            <a:lvl8pPr marL="13716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8pPr>
            <a:lvl9pPr marL="18288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9pPr>
          </a:lstStyle>
          <a:p>
            <a:pPr eaLnBrk="1" hangingPunct="1"/>
            <a:r>
              <a:rPr lang="en-US" altLang="en-US" sz="2800" b="1" dirty="0" smtClean="0">
                <a:ea typeface="ＭＳ Ｐゴシック" charset="-128"/>
              </a:rPr>
              <a:t>Sales Tools: Examples</a:t>
            </a:r>
            <a:endParaRPr lang="en-US" altLang="en-US" sz="2800" b="1" dirty="0">
              <a:ea typeface="ＭＳ Ｐゴシック" charset="-128"/>
            </a:endParaRPr>
          </a:p>
        </p:txBody>
      </p:sp>
      <p:sp>
        <p:nvSpPr>
          <p:cNvPr id="11" name="Slide Number Placeholder 4"/>
          <p:cNvSpPr txBox="1">
            <a:spLocks/>
          </p:cNvSpPr>
          <p:nvPr/>
        </p:nvSpPr>
        <p:spPr bwMode="auto">
          <a:xfrm>
            <a:off x="11823700" y="6486525"/>
            <a:ext cx="352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914400" rtl="0" eaLnBrk="1" latinLnBrk="0" hangingPunct="1">
              <a:defRPr kern="1200">
                <a:solidFill>
                  <a:schemeClr val="tx1"/>
                </a:solidFill>
                <a:latin typeface="Arial" charset="0"/>
                <a:ea typeface="Arial" charset="0"/>
                <a:cs typeface="Arial" charset="0"/>
              </a:defRPr>
            </a:lvl6pPr>
            <a:lvl7pPr marL="2743200" algn="l" defTabSz="914400" rtl="0" eaLnBrk="1" latinLnBrk="0" hangingPunct="1">
              <a:defRPr kern="1200">
                <a:solidFill>
                  <a:schemeClr val="tx1"/>
                </a:solidFill>
                <a:latin typeface="Arial" charset="0"/>
                <a:ea typeface="Arial" charset="0"/>
                <a:cs typeface="Arial" charset="0"/>
              </a:defRPr>
            </a:lvl7pPr>
            <a:lvl8pPr marL="3200400" algn="l" defTabSz="914400" rtl="0" eaLnBrk="1" latinLnBrk="0" hangingPunct="1">
              <a:defRPr kern="1200">
                <a:solidFill>
                  <a:schemeClr val="tx1"/>
                </a:solidFill>
                <a:latin typeface="Arial" charset="0"/>
                <a:ea typeface="Arial" charset="0"/>
                <a:cs typeface="Arial" charset="0"/>
              </a:defRPr>
            </a:lvl8pPr>
            <a:lvl9pPr marL="3657600" algn="l" defTabSz="914400" rtl="0" eaLnBrk="1" latinLnBrk="0" hangingPunct="1">
              <a:defRPr kern="1200">
                <a:solidFill>
                  <a:schemeClr val="tx1"/>
                </a:solidFill>
                <a:latin typeface="Arial" charset="0"/>
                <a:ea typeface="Arial" charset="0"/>
                <a:cs typeface="Arial" charset="0"/>
              </a:defRPr>
            </a:lvl9pPr>
          </a:lstStyle>
          <a:p>
            <a:pPr algn="ctr" eaLnBrk="1" hangingPunct="1">
              <a:lnSpc>
                <a:spcPct val="100000"/>
              </a:lnSpc>
              <a:spcBef>
                <a:spcPct val="0"/>
              </a:spcBef>
              <a:buClrTx/>
              <a:buSzTx/>
              <a:buFontTx/>
              <a:buNone/>
            </a:pPr>
            <a:fld id="{05193F78-B42F-BD48-86B0-AACBC28DFAFC}" type="slidenum">
              <a:rPr lang="en-US" altLang="en-US" sz="800">
                <a:solidFill>
                  <a:srgbClr val="BFBFBF"/>
                </a:solidFill>
                <a:sym typeface="Arial" charset="0"/>
              </a:rPr>
              <a:pPr algn="ctr" eaLnBrk="1" hangingPunct="1">
                <a:lnSpc>
                  <a:spcPct val="100000"/>
                </a:lnSpc>
                <a:spcBef>
                  <a:spcPct val="0"/>
                </a:spcBef>
                <a:buClrTx/>
                <a:buSzTx/>
                <a:buFontTx/>
                <a:buNone/>
              </a:pPr>
              <a:t>76</a:t>
            </a:fld>
            <a:endParaRPr lang="en-US" altLang="en-US" sz="800" dirty="0">
              <a:solidFill>
                <a:srgbClr val="BFBFBF"/>
              </a:solidFill>
              <a:sym typeface="Arial" charset="0"/>
            </a:endParaRPr>
          </a:p>
        </p:txBody>
      </p:sp>
      <p:pic>
        <p:nvPicPr>
          <p:cNvPr id="14" name="Picture 3"/>
          <p:cNvPicPr>
            <a:picLocks noChangeAspect="1" noChangeArrowheads="1"/>
          </p:cNvPicPr>
          <p:nvPr/>
        </p:nvPicPr>
        <p:blipFill>
          <a:blip r:embed="rId2" cstate="print"/>
          <a:srcRect/>
          <a:stretch>
            <a:fillRect/>
          </a:stretch>
        </p:blipFill>
        <p:spPr bwMode="auto">
          <a:xfrm>
            <a:off x="1439816" y="2796392"/>
            <a:ext cx="1302028" cy="1680750"/>
          </a:xfrm>
          <a:prstGeom prst="rect">
            <a:avLst/>
          </a:prstGeom>
          <a:noFill/>
          <a:ln w="9525">
            <a:solidFill>
              <a:schemeClr val="accent1">
                <a:shade val="95000"/>
                <a:satMod val="105000"/>
              </a:schemeClr>
            </a:solidFill>
            <a:miter lim="800000"/>
            <a:headEnd/>
            <a:tailEnd/>
          </a:ln>
        </p:spPr>
      </p:pic>
      <p:pic>
        <p:nvPicPr>
          <p:cNvPr id="15" name="Picture 2"/>
          <p:cNvPicPr>
            <a:picLocks noChangeAspect="1" noChangeArrowheads="1"/>
          </p:cNvPicPr>
          <p:nvPr/>
        </p:nvPicPr>
        <p:blipFill>
          <a:blip r:embed="rId3" cstate="print"/>
          <a:srcRect/>
          <a:stretch>
            <a:fillRect/>
          </a:stretch>
        </p:blipFill>
        <p:spPr bwMode="auto">
          <a:xfrm>
            <a:off x="508079" y="1868765"/>
            <a:ext cx="1366712" cy="1768002"/>
          </a:xfrm>
          <a:prstGeom prst="rect">
            <a:avLst/>
          </a:prstGeom>
          <a:noFill/>
          <a:ln w="9525">
            <a:solidFill>
              <a:schemeClr val="accent1">
                <a:shade val="95000"/>
                <a:satMod val="105000"/>
              </a:schemeClr>
            </a:solidFill>
            <a:miter lim="800000"/>
            <a:headEnd/>
            <a:tailEnd/>
          </a:ln>
        </p:spPr>
      </p:pic>
      <p:pic>
        <p:nvPicPr>
          <p:cNvPr id="16" name="Picture 15"/>
          <p:cNvPicPr>
            <a:picLocks noChangeAspect="1" noChangeArrowheads="1"/>
          </p:cNvPicPr>
          <p:nvPr/>
        </p:nvPicPr>
        <p:blipFill>
          <a:blip r:embed="rId4" cstate="print"/>
          <a:srcRect/>
          <a:stretch>
            <a:fillRect/>
          </a:stretch>
        </p:blipFill>
        <p:spPr bwMode="auto">
          <a:xfrm>
            <a:off x="2277153" y="4916889"/>
            <a:ext cx="2037927" cy="1146060"/>
          </a:xfrm>
          <a:prstGeom prst="rect">
            <a:avLst/>
          </a:prstGeom>
          <a:noFill/>
          <a:ln w="9525">
            <a:noFill/>
            <a:miter lim="800000"/>
            <a:headEnd/>
            <a:tailEnd/>
          </a:ln>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88530" y="2531177"/>
            <a:ext cx="2573763" cy="900943"/>
          </a:xfrm>
          <a:prstGeom prst="rect">
            <a:avLst/>
          </a:prstGeom>
          <a:ln>
            <a:solidFill>
              <a:srgbClr val="A6A6A6"/>
            </a:solidFill>
          </a:ln>
        </p:spPr>
      </p:pic>
      <p:sp>
        <p:nvSpPr>
          <p:cNvPr id="18" name="Title 1"/>
          <p:cNvSpPr txBox="1">
            <a:spLocks/>
          </p:cNvSpPr>
          <p:nvPr/>
        </p:nvSpPr>
        <p:spPr>
          <a:xfrm>
            <a:off x="593337" y="4570745"/>
            <a:ext cx="2240956" cy="391363"/>
          </a:xfrm>
          <a:prstGeom prst="rect">
            <a:avLst/>
          </a:prstGeom>
        </p:spPr>
        <p:txBody>
          <a:bodyPr vert="horz" lIns="91440" tIns="45720" rIns="91440" bIns="45720" rtlCol="0" anchor="t" anchorCtr="0">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0D749F"/>
                </a:solidFill>
                <a:effectLst/>
                <a:uLnTx/>
                <a:uFillTx/>
                <a:latin typeface="Arial"/>
                <a:ea typeface="+mj-ea"/>
                <a:cs typeface="Arial"/>
              </a:rPr>
              <a:t>Spec Sheets</a:t>
            </a:r>
          </a:p>
        </p:txBody>
      </p:sp>
      <p:sp>
        <p:nvSpPr>
          <p:cNvPr id="19" name="Title 1"/>
          <p:cNvSpPr txBox="1">
            <a:spLocks/>
          </p:cNvSpPr>
          <p:nvPr/>
        </p:nvSpPr>
        <p:spPr>
          <a:xfrm>
            <a:off x="6784275" y="4433098"/>
            <a:ext cx="2240956" cy="391363"/>
          </a:xfrm>
          <a:prstGeom prst="rect">
            <a:avLst/>
          </a:prstGeom>
        </p:spPr>
        <p:txBody>
          <a:bodyPr vert="horz" lIns="91440" tIns="45720" rIns="91440" bIns="45720" rtlCol="0" anchor="t" anchorCtr="0">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0D749F"/>
                </a:solidFill>
                <a:effectLst/>
                <a:uLnTx/>
                <a:uFillTx/>
                <a:latin typeface="Arial"/>
                <a:ea typeface="+mj-ea"/>
                <a:cs typeface="Arial"/>
              </a:rPr>
              <a:t>Posters</a:t>
            </a:r>
          </a:p>
        </p:txBody>
      </p:sp>
      <p:sp>
        <p:nvSpPr>
          <p:cNvPr id="20" name="Title 1"/>
          <p:cNvSpPr txBox="1">
            <a:spLocks/>
          </p:cNvSpPr>
          <p:nvPr/>
        </p:nvSpPr>
        <p:spPr>
          <a:xfrm>
            <a:off x="9582744" y="4461674"/>
            <a:ext cx="2240956" cy="391363"/>
          </a:xfrm>
          <a:prstGeom prst="rect">
            <a:avLst/>
          </a:prstGeom>
        </p:spPr>
        <p:txBody>
          <a:bodyPr vert="horz" lIns="91440" tIns="45720" rIns="91440" bIns="45720" rtlCol="0" anchor="t" anchorCtr="0">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0D749F"/>
                </a:solidFill>
                <a:effectLst/>
                <a:uLnTx/>
                <a:uFillTx/>
                <a:latin typeface="Arial"/>
                <a:ea typeface="+mj-ea"/>
                <a:cs typeface="Arial"/>
              </a:rPr>
              <a:t>Pop-up</a:t>
            </a:r>
            <a:r>
              <a:rPr kumimoji="0" lang="en-US" sz="1600" b="1" i="0" u="none" strike="noStrike" kern="1200" cap="none" spc="0" normalizeH="0" noProof="0" dirty="0">
                <a:ln>
                  <a:noFill/>
                </a:ln>
                <a:solidFill>
                  <a:srgbClr val="0D749F"/>
                </a:solidFill>
                <a:effectLst/>
                <a:uLnTx/>
                <a:uFillTx/>
                <a:latin typeface="Arial"/>
                <a:ea typeface="+mj-ea"/>
                <a:cs typeface="Arial"/>
              </a:rPr>
              <a:t> banner</a:t>
            </a:r>
            <a:endParaRPr kumimoji="0" lang="en-US" sz="1600" b="1" i="0" u="none" strike="noStrike" kern="1200" cap="none" spc="0" normalizeH="0" baseline="0" noProof="0" dirty="0">
              <a:ln>
                <a:noFill/>
              </a:ln>
              <a:solidFill>
                <a:srgbClr val="0D749F"/>
              </a:solidFill>
              <a:effectLst/>
              <a:uLnTx/>
              <a:uFillTx/>
              <a:latin typeface="Arial"/>
              <a:ea typeface="+mj-ea"/>
              <a:cs typeface="Arial"/>
            </a:endParaRPr>
          </a:p>
        </p:txBody>
      </p:sp>
      <p:sp>
        <p:nvSpPr>
          <p:cNvPr id="21" name="Title 1"/>
          <p:cNvSpPr txBox="1">
            <a:spLocks/>
          </p:cNvSpPr>
          <p:nvPr/>
        </p:nvSpPr>
        <p:spPr>
          <a:xfrm>
            <a:off x="3765369" y="3564838"/>
            <a:ext cx="2240956" cy="391363"/>
          </a:xfrm>
          <a:prstGeom prst="rect">
            <a:avLst/>
          </a:prstGeom>
        </p:spPr>
        <p:txBody>
          <a:bodyPr vert="horz" lIns="91440" tIns="45720" rIns="91440" bIns="45720" rtlCol="0" anchor="t" anchorCtr="0">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0D749F"/>
                </a:solidFill>
                <a:effectLst/>
                <a:uLnTx/>
                <a:uFillTx/>
                <a:latin typeface="Arial"/>
                <a:ea typeface="+mj-ea"/>
                <a:cs typeface="Arial"/>
              </a:rPr>
              <a:t>Digital banner</a:t>
            </a:r>
            <a:r>
              <a:rPr kumimoji="0" lang="en-US" sz="1600" b="1" i="0" u="none" strike="noStrike" kern="1200" cap="none" spc="0" normalizeH="0" noProof="0" dirty="0">
                <a:ln>
                  <a:noFill/>
                </a:ln>
                <a:solidFill>
                  <a:srgbClr val="0D749F"/>
                </a:solidFill>
                <a:effectLst/>
                <a:uLnTx/>
                <a:uFillTx/>
                <a:latin typeface="Arial"/>
                <a:ea typeface="+mj-ea"/>
                <a:cs typeface="Arial"/>
              </a:rPr>
              <a:t> ad</a:t>
            </a:r>
            <a:endParaRPr kumimoji="0" lang="en-US" sz="1600" b="1" i="0" u="none" strike="noStrike" kern="1200" cap="none" spc="0" normalizeH="0" baseline="0" noProof="0" dirty="0">
              <a:ln>
                <a:noFill/>
              </a:ln>
              <a:solidFill>
                <a:srgbClr val="0D749F"/>
              </a:solidFill>
              <a:effectLst/>
              <a:uLnTx/>
              <a:uFillTx/>
              <a:latin typeface="Arial"/>
              <a:ea typeface="+mj-ea"/>
              <a:cs typeface="Arial"/>
            </a:endParaRPr>
          </a:p>
        </p:txBody>
      </p:sp>
      <p:sp>
        <p:nvSpPr>
          <p:cNvPr id="22" name="Title 1"/>
          <p:cNvSpPr txBox="1">
            <a:spLocks/>
          </p:cNvSpPr>
          <p:nvPr/>
        </p:nvSpPr>
        <p:spPr>
          <a:xfrm>
            <a:off x="2169265" y="6128487"/>
            <a:ext cx="2240956" cy="391363"/>
          </a:xfrm>
          <a:prstGeom prst="rect">
            <a:avLst/>
          </a:prstGeom>
        </p:spPr>
        <p:txBody>
          <a:bodyPr vert="horz" lIns="91440" tIns="45720" rIns="91440" bIns="45720" rtlCol="0" anchor="t" anchorCtr="0">
            <a:no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a:ln>
                  <a:noFill/>
                </a:ln>
                <a:solidFill>
                  <a:srgbClr val="0D749F"/>
                </a:solidFill>
                <a:effectLst/>
                <a:uLnTx/>
                <a:uFillTx/>
                <a:latin typeface="Arial"/>
                <a:ea typeface="+mj-ea"/>
                <a:cs typeface="Arial"/>
              </a:rPr>
              <a:t>Digital </a:t>
            </a:r>
            <a:r>
              <a:rPr kumimoji="0" lang="en-US" sz="1600" b="1" i="0" u="none" strike="noStrike" kern="1200" cap="none" spc="0" normalizeH="0" noProof="0" smtClean="0">
                <a:ln>
                  <a:noFill/>
                </a:ln>
                <a:solidFill>
                  <a:srgbClr val="0D749F"/>
                </a:solidFill>
                <a:effectLst/>
                <a:uLnTx/>
                <a:uFillTx/>
                <a:latin typeface="Arial"/>
                <a:ea typeface="+mj-ea"/>
                <a:cs typeface="Arial"/>
              </a:rPr>
              <a:t>video </a:t>
            </a:r>
            <a:r>
              <a:rPr kumimoji="0" lang="en-US" sz="1600" b="1" i="0" u="none" strike="noStrike" kern="1200" cap="none" spc="0" normalizeH="0" noProof="0" dirty="0">
                <a:ln>
                  <a:noFill/>
                </a:ln>
                <a:solidFill>
                  <a:srgbClr val="0D749F"/>
                </a:solidFill>
                <a:effectLst/>
                <a:uLnTx/>
                <a:uFillTx/>
                <a:latin typeface="Arial"/>
                <a:ea typeface="+mj-ea"/>
                <a:cs typeface="Arial"/>
              </a:rPr>
              <a:t>ad</a:t>
            </a:r>
            <a:endParaRPr kumimoji="0" lang="en-US" sz="1600" b="1" i="0" u="none" strike="noStrike" kern="1200" cap="none" spc="0" normalizeH="0" baseline="0" noProof="0" dirty="0">
              <a:ln>
                <a:noFill/>
              </a:ln>
              <a:solidFill>
                <a:srgbClr val="0D749F"/>
              </a:solidFill>
              <a:effectLst/>
              <a:uLnTx/>
              <a:uFillTx/>
              <a:latin typeface="Arial"/>
              <a:ea typeface="+mj-ea"/>
              <a:cs typeface="Arial"/>
            </a:endParaRPr>
          </a:p>
        </p:txBody>
      </p:sp>
      <p:pic>
        <p:nvPicPr>
          <p:cNvPr id="23" name="Picture 2"/>
          <p:cNvPicPr>
            <a:picLocks noChangeAspect="1" noChangeArrowheads="1"/>
          </p:cNvPicPr>
          <p:nvPr/>
        </p:nvPicPr>
        <p:blipFill>
          <a:blip r:embed="rId6" cstate="print"/>
          <a:srcRect/>
          <a:stretch>
            <a:fillRect/>
          </a:stretch>
        </p:blipFill>
        <p:spPr bwMode="auto">
          <a:xfrm>
            <a:off x="5196097" y="4988066"/>
            <a:ext cx="2820651" cy="157473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24" name="Title 1"/>
          <p:cNvSpPr txBox="1">
            <a:spLocks/>
          </p:cNvSpPr>
          <p:nvPr/>
        </p:nvSpPr>
        <p:spPr>
          <a:xfrm>
            <a:off x="8247069" y="5532566"/>
            <a:ext cx="2240956" cy="391363"/>
          </a:xfrm>
          <a:prstGeom prst="rect">
            <a:avLst/>
          </a:prstGeom>
        </p:spPr>
        <p:txBody>
          <a:bodyPr vert="horz" lIns="91440" tIns="45720" rIns="91440" bIns="45720" rtlCol="0" anchor="t" anchorCtr="0">
            <a:no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1600" b="1" kern="1200">
                <a:solidFill>
                  <a:srgbClr val="0D749F"/>
                </a:solidFill>
                <a:ea typeface="+mj-ea"/>
              </a:rPr>
              <a:t>Series </a:t>
            </a:r>
            <a:r>
              <a:rPr lang="en-US" sz="1600" b="1" kern="1200" smtClean="0">
                <a:solidFill>
                  <a:srgbClr val="0D749F"/>
                </a:solidFill>
                <a:ea typeface="+mj-ea"/>
              </a:rPr>
              <a:t>Introduction </a:t>
            </a:r>
            <a:br>
              <a:rPr lang="en-US" sz="1600" b="1" kern="1200" smtClean="0">
                <a:solidFill>
                  <a:srgbClr val="0D749F"/>
                </a:solidFill>
                <a:ea typeface="+mj-ea"/>
              </a:rPr>
            </a:br>
            <a:r>
              <a:rPr kumimoji="0" lang="en-US" sz="1600" b="1" i="0" u="none" strike="noStrike" kern="1200" cap="none" spc="0" normalizeH="0" baseline="0" noProof="0" dirty="0" smtClean="0">
                <a:ln>
                  <a:noFill/>
                </a:ln>
                <a:solidFill>
                  <a:srgbClr val="0D749F"/>
                </a:solidFill>
                <a:effectLst/>
                <a:uLnTx/>
                <a:uFillTx/>
                <a:ea typeface="+mj-ea"/>
                <a:cs typeface="Arial"/>
              </a:rPr>
              <a:t>Video</a:t>
            </a:r>
            <a:endParaRPr kumimoji="0" lang="en-US" sz="1600" b="1" i="0" u="none" strike="noStrike" kern="1200" cap="none" spc="0" normalizeH="0" baseline="0" noProof="0" dirty="0">
              <a:ln>
                <a:noFill/>
              </a:ln>
              <a:solidFill>
                <a:srgbClr val="0D749F"/>
              </a:solidFill>
              <a:effectLst/>
              <a:uLnTx/>
              <a:uFillTx/>
              <a:ea typeface="+mj-ea"/>
              <a:cs typeface="Arial"/>
            </a:endParaRPr>
          </a:p>
        </p:txBody>
      </p:sp>
      <p:pic>
        <p:nvPicPr>
          <p:cNvPr id="25" name="Picture 2"/>
          <p:cNvPicPr>
            <a:picLocks noChangeAspect="1" noChangeArrowheads="1"/>
          </p:cNvPicPr>
          <p:nvPr/>
        </p:nvPicPr>
        <p:blipFill>
          <a:blip r:embed="rId7" cstate="print"/>
          <a:srcRect/>
          <a:stretch>
            <a:fillRect/>
          </a:stretch>
        </p:blipFill>
        <p:spPr bwMode="auto">
          <a:xfrm>
            <a:off x="9367547" y="988093"/>
            <a:ext cx="2456153" cy="3357176"/>
          </a:xfrm>
          <a:prstGeom prst="rect">
            <a:avLst/>
          </a:prstGeom>
          <a:noFill/>
          <a:ln w="9525">
            <a:noFill/>
            <a:miter lim="800000"/>
            <a:headEnd/>
            <a:tailEnd/>
          </a:ln>
        </p:spPr>
      </p:pic>
      <p:pic>
        <p:nvPicPr>
          <p:cNvPr id="26" name="Picture 3"/>
          <p:cNvPicPr>
            <a:picLocks noChangeAspect="1" noChangeArrowheads="1"/>
          </p:cNvPicPr>
          <p:nvPr/>
        </p:nvPicPr>
        <p:blipFill>
          <a:blip r:embed="rId8" cstate="print"/>
          <a:srcRect/>
          <a:stretch>
            <a:fillRect/>
          </a:stretch>
        </p:blipFill>
        <p:spPr bwMode="auto">
          <a:xfrm>
            <a:off x="6847775" y="1325453"/>
            <a:ext cx="2099943" cy="3042776"/>
          </a:xfrm>
          <a:prstGeom prst="rect">
            <a:avLst/>
          </a:prstGeom>
          <a:noFill/>
          <a:ln w="9525">
            <a:noFill/>
            <a:miter lim="800000"/>
            <a:headEnd/>
            <a:tailEnd/>
          </a:ln>
        </p:spPr>
      </p:pic>
      <p:sp>
        <p:nvSpPr>
          <p:cNvPr id="27" name="TextBox 26"/>
          <p:cNvSpPr txBox="1"/>
          <p:nvPr/>
        </p:nvSpPr>
        <p:spPr>
          <a:xfrm>
            <a:off x="10073133" y="8010358"/>
            <a:ext cx="914400" cy="914400"/>
          </a:xfrm>
          <a:prstGeom prst="rect">
            <a:avLst/>
          </a:prstGeom>
        </p:spPr>
        <p:txBody>
          <a:bodyPr vert="horz" wrap="none" lIns="91440" tIns="45720" rIns="91440" bIns="45720" rtlCol="0" anchor="t" anchorCtr="0">
            <a:noAutofit/>
          </a:bodyPr>
          <a:lstStyle/>
          <a:p>
            <a:endParaRPr lang="en-US" sz="4400" dirty="0" smtClean="0"/>
          </a:p>
        </p:txBody>
      </p:sp>
    </p:spTree>
    <p:extLst>
      <p:ext uri="{BB962C8B-B14F-4D97-AF65-F5344CB8AC3E}">
        <p14:creationId xmlns:p14="http://schemas.microsoft.com/office/powerpoint/2010/main" val="110706576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384048" y="969264"/>
            <a:ext cx="730059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Arial" charset="0"/>
                <a:ea typeface="MS PGothic" charset="-128"/>
                <a:cs typeface="MS PGothic" charset="-128"/>
                <a:sym typeface="Arial" charset="0"/>
              </a:defRPr>
            </a:lvl1pPr>
            <a:lvl2pPr marL="37931725" indent="-37474525" eaLnBrk="0" hangingPunct="0">
              <a:defRPr sz="2400">
                <a:solidFill>
                  <a:schemeClr val="tx1"/>
                </a:solidFill>
                <a:latin typeface="Arial" charset="0"/>
                <a:ea typeface="MS PGothic" charset="-128"/>
                <a:cs typeface="MS PGothic" charset="-128"/>
                <a:sym typeface="Arial" charset="0"/>
              </a:defRPr>
            </a:lvl2pPr>
            <a:lvl3pPr eaLnBrk="0" hangingPunct="0">
              <a:defRPr sz="2400">
                <a:solidFill>
                  <a:schemeClr val="tx1"/>
                </a:solidFill>
                <a:latin typeface="Arial" charset="0"/>
                <a:ea typeface="MS PGothic" charset="-128"/>
                <a:cs typeface="MS PGothic" charset="-128"/>
                <a:sym typeface="Arial" charset="0"/>
              </a:defRPr>
            </a:lvl3pPr>
            <a:lvl4pPr eaLnBrk="0" hangingPunct="0">
              <a:defRPr sz="2400">
                <a:solidFill>
                  <a:schemeClr val="tx1"/>
                </a:solidFill>
                <a:latin typeface="Arial" charset="0"/>
                <a:ea typeface="MS PGothic" charset="-128"/>
                <a:cs typeface="MS PGothic" charset="-128"/>
                <a:sym typeface="Arial" charset="0"/>
              </a:defRPr>
            </a:lvl4pPr>
            <a:lvl5pPr eaLnBrk="0" hangingPunct="0">
              <a:defRPr sz="2400">
                <a:solidFill>
                  <a:schemeClr val="tx1"/>
                </a:solidFill>
                <a:latin typeface="Arial" charset="0"/>
                <a:ea typeface="MS PGothic" charset="-128"/>
                <a:cs typeface="MS PGothic" charset="-128"/>
                <a:sym typeface="Arial" charset="0"/>
              </a:defRPr>
            </a:lvl5pPr>
            <a:lvl6pPr marL="4572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6pPr>
            <a:lvl7pPr marL="9144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7pPr>
            <a:lvl8pPr marL="13716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8pPr>
            <a:lvl9pPr marL="18288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9pPr>
          </a:lstStyle>
          <a:p>
            <a:pPr eaLnBrk="1" hangingPunct="1"/>
            <a:r>
              <a:rPr lang="en-US" altLang="en-US" sz="2800" b="1" dirty="0" smtClean="0">
                <a:ea typeface="ＭＳ Ｐゴシック" charset="-128"/>
              </a:rPr>
              <a:t>Resources</a:t>
            </a:r>
            <a:endParaRPr lang="en-US" altLang="en-US" sz="2800" b="1" dirty="0">
              <a:ea typeface="ＭＳ Ｐゴシック" charset="-128"/>
            </a:endParaRPr>
          </a:p>
        </p:txBody>
      </p:sp>
      <p:sp>
        <p:nvSpPr>
          <p:cNvPr id="11" name="Slide Number Placeholder 4"/>
          <p:cNvSpPr txBox="1">
            <a:spLocks/>
          </p:cNvSpPr>
          <p:nvPr/>
        </p:nvSpPr>
        <p:spPr bwMode="auto">
          <a:xfrm>
            <a:off x="11823700" y="6486525"/>
            <a:ext cx="352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914400" rtl="0" eaLnBrk="1" latinLnBrk="0" hangingPunct="1">
              <a:defRPr kern="1200">
                <a:solidFill>
                  <a:schemeClr val="tx1"/>
                </a:solidFill>
                <a:latin typeface="Arial" charset="0"/>
                <a:ea typeface="Arial" charset="0"/>
                <a:cs typeface="Arial" charset="0"/>
              </a:defRPr>
            </a:lvl6pPr>
            <a:lvl7pPr marL="2743200" algn="l" defTabSz="914400" rtl="0" eaLnBrk="1" latinLnBrk="0" hangingPunct="1">
              <a:defRPr kern="1200">
                <a:solidFill>
                  <a:schemeClr val="tx1"/>
                </a:solidFill>
                <a:latin typeface="Arial" charset="0"/>
                <a:ea typeface="Arial" charset="0"/>
                <a:cs typeface="Arial" charset="0"/>
              </a:defRPr>
            </a:lvl7pPr>
            <a:lvl8pPr marL="3200400" algn="l" defTabSz="914400" rtl="0" eaLnBrk="1" latinLnBrk="0" hangingPunct="1">
              <a:defRPr kern="1200">
                <a:solidFill>
                  <a:schemeClr val="tx1"/>
                </a:solidFill>
                <a:latin typeface="Arial" charset="0"/>
                <a:ea typeface="Arial" charset="0"/>
                <a:cs typeface="Arial" charset="0"/>
              </a:defRPr>
            </a:lvl8pPr>
            <a:lvl9pPr marL="3657600" algn="l" defTabSz="914400" rtl="0" eaLnBrk="1" latinLnBrk="0" hangingPunct="1">
              <a:defRPr kern="1200">
                <a:solidFill>
                  <a:schemeClr val="tx1"/>
                </a:solidFill>
                <a:latin typeface="Arial" charset="0"/>
                <a:ea typeface="Arial" charset="0"/>
                <a:cs typeface="Arial" charset="0"/>
              </a:defRPr>
            </a:lvl9pPr>
          </a:lstStyle>
          <a:p>
            <a:pPr algn="ctr" eaLnBrk="1" hangingPunct="1">
              <a:lnSpc>
                <a:spcPct val="100000"/>
              </a:lnSpc>
              <a:spcBef>
                <a:spcPct val="0"/>
              </a:spcBef>
              <a:buClrTx/>
              <a:buSzTx/>
              <a:buFontTx/>
              <a:buNone/>
            </a:pPr>
            <a:fld id="{05193F78-B42F-BD48-86B0-AACBC28DFAFC}" type="slidenum">
              <a:rPr lang="en-US" altLang="en-US" sz="800">
                <a:solidFill>
                  <a:srgbClr val="BFBFBF"/>
                </a:solidFill>
                <a:sym typeface="Arial" charset="0"/>
              </a:rPr>
              <a:pPr algn="ctr" eaLnBrk="1" hangingPunct="1">
                <a:lnSpc>
                  <a:spcPct val="100000"/>
                </a:lnSpc>
                <a:spcBef>
                  <a:spcPct val="0"/>
                </a:spcBef>
                <a:buClrTx/>
                <a:buSzTx/>
                <a:buFontTx/>
                <a:buNone/>
              </a:pPr>
              <a:t>77</a:t>
            </a:fld>
            <a:endParaRPr lang="en-US" altLang="en-US" sz="800" dirty="0">
              <a:solidFill>
                <a:srgbClr val="BFBFBF"/>
              </a:solidFill>
              <a:sym typeface="Arial" charset="0"/>
            </a:endParaRPr>
          </a:p>
        </p:txBody>
      </p:sp>
      <p:sp>
        <p:nvSpPr>
          <p:cNvPr id="27" name="TextBox 26"/>
          <p:cNvSpPr txBox="1"/>
          <p:nvPr/>
        </p:nvSpPr>
        <p:spPr>
          <a:xfrm>
            <a:off x="10073133" y="8010358"/>
            <a:ext cx="914400" cy="914400"/>
          </a:xfrm>
          <a:prstGeom prst="rect">
            <a:avLst/>
          </a:prstGeom>
        </p:spPr>
        <p:txBody>
          <a:bodyPr vert="horz" wrap="none" lIns="91440" tIns="45720" rIns="91440" bIns="45720" rtlCol="0" anchor="t" anchorCtr="0">
            <a:noAutofit/>
          </a:bodyPr>
          <a:lstStyle/>
          <a:p>
            <a:endParaRPr lang="en-US" sz="4400" dirty="0" smtClean="0"/>
          </a:p>
        </p:txBody>
      </p:sp>
      <p:graphicFrame>
        <p:nvGraphicFramePr>
          <p:cNvPr id="29" name="Table 28"/>
          <p:cNvGraphicFramePr>
            <a:graphicFrameLocks noGrp="1"/>
          </p:cNvGraphicFramePr>
          <p:nvPr>
            <p:extLst>
              <p:ext uri="{D42A27DB-BD31-4B8C-83A1-F6EECF244321}">
                <p14:modId xmlns:p14="http://schemas.microsoft.com/office/powerpoint/2010/main" val="1325194065"/>
              </p:ext>
            </p:extLst>
          </p:nvPr>
        </p:nvGraphicFramePr>
        <p:xfrm>
          <a:off x="361950" y="1549697"/>
          <a:ext cx="8412480" cy="2672080"/>
        </p:xfrm>
        <a:graphic>
          <a:graphicData uri="http://schemas.openxmlformats.org/drawingml/2006/table">
            <a:tbl>
              <a:tblPr firstRow="1" bandRow="1"/>
              <a:tblGrid>
                <a:gridCol w="8412480">
                  <a:extLst>
                    <a:ext uri="{9D8B030D-6E8A-4147-A177-3AD203B41FA5}">
                      <a16:colId xmlns="" xmlns:a16="http://schemas.microsoft.com/office/drawing/2014/main" val="20000"/>
                    </a:ext>
                  </a:extLst>
                </a:gridCol>
              </a:tblGrid>
              <a:tr h="0">
                <a:tc>
                  <a:txBody>
                    <a:bodyPr/>
                    <a:lstStyle>
                      <a:lvl1pPr marL="0" algn="l" defTabSz="914305" rtl="0" eaLnBrk="1" latinLnBrk="0" hangingPunct="1">
                        <a:defRPr sz="1800" b="1" kern="1200">
                          <a:solidFill>
                            <a:schemeClr val="lt1"/>
                          </a:solidFill>
                          <a:latin typeface="Arial"/>
                        </a:defRPr>
                      </a:lvl1pPr>
                      <a:lvl2pPr marL="457153" algn="l" defTabSz="914305" rtl="0" eaLnBrk="1" latinLnBrk="0" hangingPunct="1">
                        <a:defRPr sz="1800" b="1" kern="1200">
                          <a:solidFill>
                            <a:schemeClr val="lt1"/>
                          </a:solidFill>
                          <a:latin typeface="Arial"/>
                        </a:defRPr>
                      </a:lvl2pPr>
                      <a:lvl3pPr marL="914305" algn="l" defTabSz="914305" rtl="0" eaLnBrk="1" latinLnBrk="0" hangingPunct="1">
                        <a:defRPr sz="1800" b="1" kern="1200">
                          <a:solidFill>
                            <a:schemeClr val="lt1"/>
                          </a:solidFill>
                          <a:latin typeface="Arial"/>
                        </a:defRPr>
                      </a:lvl3pPr>
                      <a:lvl4pPr marL="1371458" algn="l" defTabSz="914305" rtl="0" eaLnBrk="1" latinLnBrk="0" hangingPunct="1">
                        <a:defRPr sz="1800" b="1" kern="1200">
                          <a:solidFill>
                            <a:schemeClr val="lt1"/>
                          </a:solidFill>
                          <a:latin typeface="Arial"/>
                        </a:defRPr>
                      </a:lvl4pPr>
                      <a:lvl5pPr marL="1828610" algn="l" defTabSz="914305" rtl="0" eaLnBrk="1" latinLnBrk="0" hangingPunct="1">
                        <a:defRPr sz="1800" b="1" kern="1200">
                          <a:solidFill>
                            <a:schemeClr val="lt1"/>
                          </a:solidFill>
                          <a:latin typeface="Arial"/>
                        </a:defRPr>
                      </a:lvl5pPr>
                      <a:lvl6pPr marL="2285763" algn="l" defTabSz="914305" rtl="0" eaLnBrk="1" latinLnBrk="0" hangingPunct="1">
                        <a:defRPr sz="1800" b="1" kern="1200">
                          <a:solidFill>
                            <a:schemeClr val="lt1"/>
                          </a:solidFill>
                          <a:latin typeface="Arial"/>
                        </a:defRPr>
                      </a:lvl6pPr>
                      <a:lvl7pPr marL="2742915" algn="l" defTabSz="914305" rtl="0" eaLnBrk="1" latinLnBrk="0" hangingPunct="1">
                        <a:defRPr sz="1800" b="1" kern="1200">
                          <a:solidFill>
                            <a:schemeClr val="lt1"/>
                          </a:solidFill>
                          <a:latin typeface="Arial"/>
                        </a:defRPr>
                      </a:lvl7pPr>
                      <a:lvl8pPr marL="3200068" algn="l" defTabSz="914305" rtl="0" eaLnBrk="1" latinLnBrk="0" hangingPunct="1">
                        <a:defRPr sz="1800" b="1" kern="1200">
                          <a:solidFill>
                            <a:schemeClr val="lt1"/>
                          </a:solidFill>
                          <a:latin typeface="Arial"/>
                        </a:defRPr>
                      </a:lvl8pPr>
                      <a:lvl9pPr marL="3657220" algn="l" defTabSz="914305" rtl="0" eaLnBrk="1" latinLnBrk="0" hangingPunct="1">
                        <a:defRPr sz="1800" b="1" kern="1200">
                          <a:solidFill>
                            <a:schemeClr val="lt1"/>
                          </a:solidFill>
                          <a:latin typeface="Arial"/>
                        </a:defRPr>
                      </a:lvl9pPr>
                    </a:lstStyle>
                    <a:p>
                      <a:pPr>
                        <a:spcBef>
                          <a:spcPts val="1200"/>
                        </a:spcBef>
                      </a:pPr>
                      <a:r>
                        <a:rPr lang="en-US" sz="1800" dirty="0">
                          <a:solidFill>
                            <a:schemeClr val="tx1"/>
                          </a:solidFill>
                        </a:rPr>
                        <a:t>Marketing - Reference Material on the Web</a:t>
                      </a:r>
                    </a:p>
                  </a:txBody>
                  <a:tcPr marT="91440" marB="9144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6"/>
                    </a:solidFill>
                  </a:tcPr>
                </a:tc>
                <a:extLst>
                  <a:ext uri="{0D108BD9-81ED-4DB2-BD59-A6C34878D82A}">
                    <a16:rowId xmlns="" xmlns:a16="http://schemas.microsoft.com/office/drawing/2014/main" val="10000"/>
                  </a:ext>
                </a:extLst>
              </a:tr>
              <a:tr h="803874">
                <a:tc>
                  <a:txBody>
                    <a:bodyPr/>
                    <a:lstStyle>
                      <a:lvl1pPr marL="0" algn="l" defTabSz="914305" rtl="0" eaLnBrk="1" latinLnBrk="0" hangingPunct="1">
                        <a:defRPr sz="1800" kern="1200">
                          <a:solidFill>
                            <a:schemeClr val="dk1"/>
                          </a:solidFill>
                          <a:latin typeface="Arial"/>
                        </a:defRPr>
                      </a:lvl1pPr>
                      <a:lvl2pPr marL="457153" algn="l" defTabSz="914305" rtl="0" eaLnBrk="1" latinLnBrk="0" hangingPunct="1">
                        <a:defRPr sz="1800" kern="1200">
                          <a:solidFill>
                            <a:schemeClr val="dk1"/>
                          </a:solidFill>
                          <a:latin typeface="Arial"/>
                        </a:defRPr>
                      </a:lvl2pPr>
                      <a:lvl3pPr marL="914305" algn="l" defTabSz="914305" rtl="0" eaLnBrk="1" latinLnBrk="0" hangingPunct="1">
                        <a:defRPr sz="1800" kern="1200">
                          <a:solidFill>
                            <a:schemeClr val="dk1"/>
                          </a:solidFill>
                          <a:latin typeface="Arial"/>
                        </a:defRPr>
                      </a:lvl3pPr>
                      <a:lvl4pPr marL="1371458" algn="l" defTabSz="914305" rtl="0" eaLnBrk="1" latinLnBrk="0" hangingPunct="1">
                        <a:defRPr sz="1800" kern="1200">
                          <a:solidFill>
                            <a:schemeClr val="dk1"/>
                          </a:solidFill>
                          <a:latin typeface="Arial"/>
                        </a:defRPr>
                      </a:lvl4pPr>
                      <a:lvl5pPr marL="1828610" algn="l" defTabSz="914305" rtl="0" eaLnBrk="1" latinLnBrk="0" hangingPunct="1">
                        <a:defRPr sz="1800" kern="1200">
                          <a:solidFill>
                            <a:schemeClr val="dk1"/>
                          </a:solidFill>
                          <a:latin typeface="Arial"/>
                        </a:defRPr>
                      </a:lvl5pPr>
                      <a:lvl6pPr marL="2285763" algn="l" defTabSz="914305" rtl="0" eaLnBrk="1" latinLnBrk="0" hangingPunct="1">
                        <a:defRPr sz="1800" kern="1200">
                          <a:solidFill>
                            <a:schemeClr val="dk1"/>
                          </a:solidFill>
                          <a:latin typeface="Arial"/>
                        </a:defRPr>
                      </a:lvl6pPr>
                      <a:lvl7pPr marL="2742915" algn="l" defTabSz="914305" rtl="0" eaLnBrk="1" latinLnBrk="0" hangingPunct="1">
                        <a:defRPr sz="1800" kern="1200">
                          <a:solidFill>
                            <a:schemeClr val="dk1"/>
                          </a:solidFill>
                          <a:latin typeface="Arial"/>
                        </a:defRPr>
                      </a:lvl7pPr>
                      <a:lvl8pPr marL="3200068" algn="l" defTabSz="914305" rtl="0" eaLnBrk="1" latinLnBrk="0" hangingPunct="1">
                        <a:defRPr sz="1800" kern="1200">
                          <a:solidFill>
                            <a:schemeClr val="dk1"/>
                          </a:solidFill>
                          <a:latin typeface="Arial"/>
                        </a:defRPr>
                      </a:lvl8pPr>
                      <a:lvl9pPr marL="3657220" algn="l" defTabSz="914305" rtl="0" eaLnBrk="1" latinLnBrk="0" hangingPunct="1">
                        <a:defRPr sz="1800" kern="1200">
                          <a:solidFill>
                            <a:schemeClr val="dk1"/>
                          </a:solidFill>
                          <a:latin typeface="Arial"/>
                        </a:defRPr>
                      </a:lvl9pPr>
                    </a:lstStyle>
                    <a:p>
                      <a:pPr>
                        <a:lnSpc>
                          <a:spcPts val="2000"/>
                        </a:lnSpc>
                      </a:pPr>
                      <a:r>
                        <a:rPr lang="en-US" sz="1600" kern="1200" dirty="0">
                          <a:solidFill>
                            <a:schemeClr val="dk1"/>
                          </a:solidFill>
                          <a:latin typeface="+mn-lt"/>
                          <a:ea typeface="+mn-ea"/>
                          <a:cs typeface="+mn-cs"/>
                        </a:rPr>
                        <a:t>Partner Central: </a:t>
                      </a:r>
                      <a:r>
                        <a:rPr lang="en-US" sz="1600" u="sng" kern="1200" dirty="0">
                          <a:solidFill>
                            <a:schemeClr val="dk1"/>
                          </a:solidFill>
                          <a:latin typeface="+mn-lt"/>
                          <a:ea typeface="+mn-ea"/>
                          <a:cs typeface="+mn-cs"/>
                          <a:hlinkClick r:id="rId2"/>
                        </a:rPr>
                        <a:t>https://partnercentral.zebra.com</a:t>
                      </a:r>
                      <a:endParaRPr lang="en-US" sz="1600" kern="1200" dirty="0">
                        <a:solidFill>
                          <a:schemeClr val="dk1"/>
                        </a:solidFill>
                        <a:latin typeface="+mn-lt"/>
                        <a:ea typeface="+mn-ea"/>
                        <a:cs typeface="+mn-cs"/>
                      </a:endParaRPr>
                    </a:p>
                    <a:p>
                      <a:pPr>
                        <a:lnSpc>
                          <a:spcPts val="2000"/>
                        </a:lnSpc>
                      </a:pPr>
                      <a:r>
                        <a:rPr lang="en-US" sz="1600" kern="1200" dirty="0">
                          <a:solidFill>
                            <a:schemeClr val="dk1"/>
                          </a:solidFill>
                          <a:latin typeface="+mn-lt"/>
                          <a:ea typeface="+mn-ea"/>
                          <a:cs typeface="+mn-cs"/>
                        </a:rPr>
                        <a:t>3600 Series Product Home: </a:t>
                      </a:r>
                      <a:r>
                        <a:rPr lang="en-US" sz="1600" u="sng" kern="1200" dirty="0">
                          <a:solidFill>
                            <a:schemeClr val="tx1"/>
                          </a:solidFill>
                          <a:latin typeface="+mn-lt"/>
                          <a:ea typeface="+mn-ea"/>
                          <a:cs typeface="+mn-cs"/>
                        </a:rPr>
                        <a:t>www.zebra.com/ultrarugged</a:t>
                      </a:r>
                      <a:endParaRPr lang="en-US" sz="1600" kern="1200" dirty="0">
                        <a:solidFill>
                          <a:schemeClr val="tx1"/>
                        </a:solidFill>
                        <a:latin typeface="+mn-lt"/>
                        <a:ea typeface="+mn-ea"/>
                        <a:cs typeface="+mn-cs"/>
                      </a:endParaRPr>
                    </a:p>
                    <a:p>
                      <a:pPr>
                        <a:lnSpc>
                          <a:spcPts val="2000"/>
                        </a:lnSpc>
                      </a:pPr>
                      <a:r>
                        <a:rPr lang="en-US" sz="1600" kern="1200" dirty="0">
                          <a:solidFill>
                            <a:schemeClr val="dk1"/>
                          </a:solidFill>
                          <a:latin typeface="+mn-lt"/>
                          <a:ea typeface="+mn-ea"/>
                          <a:cs typeface="+mn-cs"/>
                        </a:rPr>
                        <a:t>Enterprise Mobility Services: </a:t>
                      </a:r>
                      <a:r>
                        <a:rPr lang="en-US" sz="1600" u="sng" kern="1200" dirty="0">
                          <a:solidFill>
                            <a:schemeClr val="dk1"/>
                          </a:solidFill>
                          <a:latin typeface="+mn-lt"/>
                          <a:ea typeface="+mn-ea"/>
                          <a:cs typeface="+mn-cs"/>
                          <a:hlinkClick r:id="rId3"/>
                        </a:rPr>
                        <a:t>www.zebra.com/us/en/services.html</a:t>
                      </a:r>
                      <a:endParaRPr lang="en-US" sz="1600" kern="1200" dirty="0">
                        <a:solidFill>
                          <a:schemeClr val="dk1"/>
                        </a:solidFill>
                        <a:latin typeface="+mn-lt"/>
                        <a:ea typeface="+mn-ea"/>
                        <a:cs typeface="+mn-cs"/>
                      </a:endParaRPr>
                    </a:p>
                    <a:p>
                      <a:pPr>
                        <a:lnSpc>
                          <a:spcPts val="2000"/>
                        </a:lnSpc>
                      </a:pPr>
                      <a:r>
                        <a:rPr lang="en-US" sz="1600" kern="1200" dirty="0">
                          <a:solidFill>
                            <a:schemeClr val="dk1"/>
                          </a:solidFill>
                          <a:latin typeface="+mn-lt"/>
                          <a:ea typeface="+mn-ea"/>
                          <a:cs typeface="+mn-cs"/>
                        </a:rPr>
                        <a:t>Learning Portal: </a:t>
                      </a:r>
                      <a:r>
                        <a:rPr lang="en-US" sz="1600" u="sng" kern="1200" dirty="0">
                          <a:solidFill>
                            <a:schemeClr val="dk1"/>
                          </a:solidFill>
                          <a:latin typeface="+mn-lt"/>
                          <a:ea typeface="+mn-ea"/>
                          <a:cs typeface="+mn-cs"/>
                          <a:hlinkClick r:id="rId4"/>
                        </a:rPr>
                        <a:t>http://learning.zebra.com</a:t>
                      </a:r>
                      <a:endParaRPr lang="en-US" sz="1600" kern="1200" dirty="0">
                        <a:solidFill>
                          <a:schemeClr val="dk1"/>
                        </a:solidFill>
                        <a:latin typeface="+mn-lt"/>
                        <a:ea typeface="+mn-ea"/>
                        <a:cs typeface="+mn-cs"/>
                      </a:endParaRPr>
                    </a:p>
                    <a:p>
                      <a:pPr>
                        <a:lnSpc>
                          <a:spcPts val="2000"/>
                        </a:lnSpc>
                      </a:pPr>
                      <a:r>
                        <a:rPr lang="en-US" sz="1600" kern="1200" dirty="0">
                          <a:solidFill>
                            <a:schemeClr val="dk1"/>
                          </a:solidFill>
                          <a:latin typeface="+mn-lt"/>
                          <a:ea typeface="+mn-ea"/>
                          <a:cs typeface="+mn-cs"/>
                        </a:rPr>
                        <a:t>Solution Builder: </a:t>
                      </a:r>
                      <a:r>
                        <a:rPr lang="en-US" sz="1600" u="sng" kern="1200" dirty="0">
                          <a:solidFill>
                            <a:schemeClr val="dk1"/>
                          </a:solidFill>
                          <a:latin typeface="+mn-lt"/>
                          <a:ea typeface="+mn-ea"/>
                          <a:cs typeface="+mn-cs"/>
                          <a:hlinkClick r:id="rId5"/>
                        </a:rPr>
                        <a:t>https://solutionbuilder.zebra.com</a:t>
                      </a:r>
                      <a:endParaRPr lang="en-US" sz="1600" kern="1200" dirty="0">
                        <a:solidFill>
                          <a:schemeClr val="dk1"/>
                        </a:solidFill>
                        <a:latin typeface="+mn-lt"/>
                        <a:ea typeface="+mn-ea"/>
                        <a:cs typeface="+mn-cs"/>
                      </a:endParaRPr>
                    </a:p>
                    <a:p>
                      <a:pPr>
                        <a:lnSpc>
                          <a:spcPts val="2000"/>
                        </a:lnSpc>
                      </a:pPr>
                      <a:r>
                        <a:rPr lang="en-US" sz="1600" kern="1200" dirty="0">
                          <a:solidFill>
                            <a:schemeClr val="dk1"/>
                          </a:solidFill>
                          <a:latin typeface="+mn-lt"/>
                          <a:ea typeface="+mn-ea"/>
                          <a:cs typeface="+mn-cs"/>
                        </a:rPr>
                        <a:t>Co-branding Wizard: </a:t>
                      </a:r>
                      <a:r>
                        <a:rPr lang="en-US" sz="1600" u="sng" kern="1200" dirty="0">
                          <a:solidFill>
                            <a:schemeClr val="dk1"/>
                          </a:solidFill>
                          <a:latin typeface="+mn-lt"/>
                          <a:ea typeface="+mn-ea"/>
                          <a:cs typeface="+mn-cs"/>
                          <a:hlinkClick r:id="rId2"/>
                        </a:rPr>
                        <a:t>https://partnercentral.zebra.com</a:t>
                      </a:r>
                      <a:endParaRPr lang="en-US" sz="1600" kern="1200" dirty="0">
                        <a:solidFill>
                          <a:schemeClr val="dk1"/>
                        </a:solidFill>
                        <a:latin typeface="+mn-lt"/>
                        <a:ea typeface="+mn-ea"/>
                        <a:cs typeface="+mn-cs"/>
                      </a:endParaRPr>
                    </a:p>
                    <a:p>
                      <a:pPr>
                        <a:lnSpc>
                          <a:spcPts val="2000"/>
                        </a:lnSpc>
                      </a:pPr>
                      <a:r>
                        <a:rPr lang="en-US" sz="1600" kern="1200" dirty="0">
                          <a:solidFill>
                            <a:schemeClr val="dk1"/>
                          </a:solidFill>
                          <a:latin typeface="+mn-lt"/>
                          <a:ea typeface="+mn-ea"/>
                          <a:cs typeface="+mn-cs"/>
                        </a:rPr>
                        <a:t>Developer Tools: </a:t>
                      </a:r>
                      <a:r>
                        <a:rPr lang="en-US" sz="1600" u="sng" kern="1200" dirty="0">
                          <a:solidFill>
                            <a:schemeClr val="dk1"/>
                          </a:solidFill>
                          <a:latin typeface="+mn-lt"/>
                          <a:ea typeface="+mn-ea"/>
                          <a:cs typeface="+mn-cs"/>
                          <a:hlinkClick r:id="rId6"/>
                        </a:rPr>
                        <a:t>https://www.zebra.com/EnterpriseSupport</a:t>
                      </a:r>
                      <a:endParaRPr lang="en-US" sz="1600" kern="1200" dirty="0">
                        <a:solidFill>
                          <a:schemeClr val="dk1"/>
                        </a:solidFill>
                        <a:latin typeface="+mn-lt"/>
                        <a:ea typeface="+mn-ea"/>
                        <a:cs typeface="+mn-cs"/>
                      </a:endParaRPr>
                    </a:p>
                    <a:p>
                      <a:pPr>
                        <a:lnSpc>
                          <a:spcPts val="2000"/>
                        </a:lnSpc>
                      </a:pPr>
                      <a:r>
                        <a:rPr lang="en-US" sz="1600" kern="1200" dirty="0">
                          <a:solidFill>
                            <a:schemeClr val="dk1"/>
                          </a:solidFill>
                          <a:latin typeface="+mn-lt"/>
                          <a:ea typeface="+mn-ea"/>
                          <a:cs typeface="+mn-cs"/>
                        </a:rPr>
                        <a:t>App Gallery: </a:t>
                      </a:r>
                      <a:r>
                        <a:rPr lang="en-US" sz="1600" u="sng" kern="1200" dirty="0">
                          <a:solidFill>
                            <a:schemeClr val="dk1"/>
                          </a:solidFill>
                          <a:latin typeface="+mn-lt"/>
                          <a:ea typeface="+mn-ea"/>
                          <a:cs typeface="+mn-cs"/>
                          <a:hlinkClick r:id="rId7"/>
                        </a:rPr>
                        <a:t>http://appgallery.zebra.com</a:t>
                      </a:r>
                      <a:endParaRPr lang="en-US" sz="1600" kern="1200" dirty="0">
                        <a:solidFill>
                          <a:schemeClr val="dk1"/>
                        </a:solidFill>
                        <a:latin typeface="+mn-lt"/>
                        <a:ea typeface="+mn-ea"/>
                        <a:cs typeface="+mn-cs"/>
                      </a:endParaRPr>
                    </a:p>
                  </a:txBody>
                  <a:tcPr marT="91440" marB="9144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1"/>
                  </a:ext>
                </a:extLst>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366256073"/>
              </p:ext>
            </p:extLst>
          </p:nvPr>
        </p:nvGraphicFramePr>
        <p:xfrm>
          <a:off x="366458" y="4356310"/>
          <a:ext cx="8412480" cy="2090721"/>
        </p:xfrm>
        <a:graphic>
          <a:graphicData uri="http://schemas.openxmlformats.org/drawingml/2006/table">
            <a:tbl>
              <a:tblPr firstRow="1" bandRow="1"/>
              <a:tblGrid>
                <a:gridCol w="8412480">
                  <a:extLst>
                    <a:ext uri="{9D8B030D-6E8A-4147-A177-3AD203B41FA5}">
                      <a16:colId xmlns="" xmlns:a16="http://schemas.microsoft.com/office/drawing/2014/main" val="20000"/>
                    </a:ext>
                  </a:extLst>
                </a:gridCol>
              </a:tblGrid>
              <a:tr h="428701">
                <a:tc>
                  <a:txBody>
                    <a:bodyPr/>
                    <a:lstStyle>
                      <a:lvl1pPr marL="0" algn="l" defTabSz="914305" rtl="0" eaLnBrk="1" latinLnBrk="0" hangingPunct="1">
                        <a:defRPr sz="1800" b="1" kern="1200">
                          <a:solidFill>
                            <a:schemeClr val="lt1"/>
                          </a:solidFill>
                          <a:latin typeface="Arial"/>
                        </a:defRPr>
                      </a:lvl1pPr>
                      <a:lvl2pPr marL="457153" algn="l" defTabSz="914305" rtl="0" eaLnBrk="1" latinLnBrk="0" hangingPunct="1">
                        <a:defRPr sz="1800" b="1" kern="1200">
                          <a:solidFill>
                            <a:schemeClr val="lt1"/>
                          </a:solidFill>
                          <a:latin typeface="Arial"/>
                        </a:defRPr>
                      </a:lvl2pPr>
                      <a:lvl3pPr marL="914305" algn="l" defTabSz="914305" rtl="0" eaLnBrk="1" latinLnBrk="0" hangingPunct="1">
                        <a:defRPr sz="1800" b="1" kern="1200">
                          <a:solidFill>
                            <a:schemeClr val="lt1"/>
                          </a:solidFill>
                          <a:latin typeface="Arial"/>
                        </a:defRPr>
                      </a:lvl3pPr>
                      <a:lvl4pPr marL="1371458" algn="l" defTabSz="914305" rtl="0" eaLnBrk="1" latinLnBrk="0" hangingPunct="1">
                        <a:defRPr sz="1800" b="1" kern="1200">
                          <a:solidFill>
                            <a:schemeClr val="lt1"/>
                          </a:solidFill>
                          <a:latin typeface="Arial"/>
                        </a:defRPr>
                      </a:lvl4pPr>
                      <a:lvl5pPr marL="1828610" algn="l" defTabSz="914305" rtl="0" eaLnBrk="1" latinLnBrk="0" hangingPunct="1">
                        <a:defRPr sz="1800" b="1" kern="1200">
                          <a:solidFill>
                            <a:schemeClr val="lt1"/>
                          </a:solidFill>
                          <a:latin typeface="Arial"/>
                        </a:defRPr>
                      </a:lvl5pPr>
                      <a:lvl6pPr marL="2285763" algn="l" defTabSz="914305" rtl="0" eaLnBrk="1" latinLnBrk="0" hangingPunct="1">
                        <a:defRPr sz="1800" b="1" kern="1200">
                          <a:solidFill>
                            <a:schemeClr val="lt1"/>
                          </a:solidFill>
                          <a:latin typeface="Arial"/>
                        </a:defRPr>
                      </a:lvl6pPr>
                      <a:lvl7pPr marL="2742915" algn="l" defTabSz="914305" rtl="0" eaLnBrk="1" latinLnBrk="0" hangingPunct="1">
                        <a:defRPr sz="1800" b="1" kern="1200">
                          <a:solidFill>
                            <a:schemeClr val="lt1"/>
                          </a:solidFill>
                          <a:latin typeface="Arial"/>
                        </a:defRPr>
                      </a:lvl7pPr>
                      <a:lvl8pPr marL="3200068" algn="l" defTabSz="914305" rtl="0" eaLnBrk="1" latinLnBrk="0" hangingPunct="1">
                        <a:defRPr sz="1800" b="1" kern="1200">
                          <a:solidFill>
                            <a:schemeClr val="lt1"/>
                          </a:solidFill>
                          <a:latin typeface="Arial"/>
                        </a:defRPr>
                      </a:lvl8pPr>
                      <a:lvl9pPr marL="3657220" algn="l" defTabSz="914305" rtl="0" eaLnBrk="1" latinLnBrk="0" hangingPunct="1">
                        <a:defRPr sz="1800" b="1" kern="1200">
                          <a:solidFill>
                            <a:schemeClr val="lt1"/>
                          </a:solidFill>
                          <a:latin typeface="Arial"/>
                        </a:defRPr>
                      </a:lvl9pPr>
                    </a:lstStyle>
                    <a:p>
                      <a:pPr>
                        <a:spcBef>
                          <a:spcPts val="1200"/>
                        </a:spcBef>
                      </a:pPr>
                      <a:r>
                        <a:rPr lang="en-US" sz="1800" dirty="0">
                          <a:solidFill>
                            <a:schemeClr val="tx1"/>
                          </a:solidFill>
                        </a:rPr>
                        <a:t>Software Developer - System Requirements </a:t>
                      </a:r>
                    </a:p>
                  </a:txBody>
                  <a:tcPr marT="91440" marB="9144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6"/>
                    </a:solidFill>
                  </a:tcPr>
                </a:tc>
                <a:extLst>
                  <a:ext uri="{0D108BD9-81ED-4DB2-BD59-A6C34878D82A}">
                    <a16:rowId xmlns="" xmlns:a16="http://schemas.microsoft.com/office/drawing/2014/main" val="10000"/>
                  </a:ext>
                </a:extLst>
              </a:tr>
              <a:tr h="1633521">
                <a:tc>
                  <a:txBody>
                    <a:bodyPr/>
                    <a:lstStyle>
                      <a:lvl1pPr marL="0" algn="l" defTabSz="914305" rtl="0" eaLnBrk="1" latinLnBrk="0" hangingPunct="1">
                        <a:defRPr sz="1800" kern="1200">
                          <a:solidFill>
                            <a:schemeClr val="dk1"/>
                          </a:solidFill>
                          <a:latin typeface="Arial"/>
                        </a:defRPr>
                      </a:lvl1pPr>
                      <a:lvl2pPr marL="457153" algn="l" defTabSz="914305" rtl="0" eaLnBrk="1" latinLnBrk="0" hangingPunct="1">
                        <a:defRPr sz="1800" kern="1200">
                          <a:solidFill>
                            <a:schemeClr val="dk1"/>
                          </a:solidFill>
                          <a:latin typeface="Arial"/>
                        </a:defRPr>
                      </a:lvl2pPr>
                      <a:lvl3pPr marL="914305" algn="l" defTabSz="914305" rtl="0" eaLnBrk="1" latinLnBrk="0" hangingPunct="1">
                        <a:defRPr sz="1800" kern="1200">
                          <a:solidFill>
                            <a:schemeClr val="dk1"/>
                          </a:solidFill>
                          <a:latin typeface="Arial"/>
                        </a:defRPr>
                      </a:lvl3pPr>
                      <a:lvl4pPr marL="1371458" algn="l" defTabSz="914305" rtl="0" eaLnBrk="1" latinLnBrk="0" hangingPunct="1">
                        <a:defRPr sz="1800" kern="1200">
                          <a:solidFill>
                            <a:schemeClr val="dk1"/>
                          </a:solidFill>
                          <a:latin typeface="Arial"/>
                        </a:defRPr>
                      </a:lvl4pPr>
                      <a:lvl5pPr marL="1828610" algn="l" defTabSz="914305" rtl="0" eaLnBrk="1" latinLnBrk="0" hangingPunct="1">
                        <a:defRPr sz="1800" kern="1200">
                          <a:solidFill>
                            <a:schemeClr val="dk1"/>
                          </a:solidFill>
                          <a:latin typeface="Arial"/>
                        </a:defRPr>
                      </a:lvl5pPr>
                      <a:lvl6pPr marL="2285763" algn="l" defTabSz="914305" rtl="0" eaLnBrk="1" latinLnBrk="0" hangingPunct="1">
                        <a:defRPr sz="1800" kern="1200">
                          <a:solidFill>
                            <a:schemeClr val="dk1"/>
                          </a:solidFill>
                          <a:latin typeface="Arial"/>
                        </a:defRPr>
                      </a:lvl6pPr>
                      <a:lvl7pPr marL="2742915" algn="l" defTabSz="914305" rtl="0" eaLnBrk="1" latinLnBrk="0" hangingPunct="1">
                        <a:defRPr sz="1800" kern="1200">
                          <a:solidFill>
                            <a:schemeClr val="dk1"/>
                          </a:solidFill>
                          <a:latin typeface="Arial"/>
                        </a:defRPr>
                      </a:lvl7pPr>
                      <a:lvl8pPr marL="3200068" algn="l" defTabSz="914305" rtl="0" eaLnBrk="1" latinLnBrk="0" hangingPunct="1">
                        <a:defRPr sz="1800" kern="1200">
                          <a:solidFill>
                            <a:schemeClr val="dk1"/>
                          </a:solidFill>
                          <a:latin typeface="Arial"/>
                        </a:defRPr>
                      </a:lvl8pPr>
                      <a:lvl9pPr marL="3657220" algn="l" defTabSz="914305" rtl="0" eaLnBrk="1" latinLnBrk="0" hangingPunct="1">
                        <a:defRPr sz="1800" kern="1200">
                          <a:solidFill>
                            <a:schemeClr val="dk1"/>
                          </a:solidFill>
                          <a:latin typeface="Arial"/>
                        </a:defRPr>
                      </a:lvl9pPr>
                    </a:lstStyle>
                    <a:p>
                      <a:r>
                        <a:rPr lang="en-US" sz="1600" b="1" kern="1200" dirty="0">
                          <a:solidFill>
                            <a:schemeClr val="dk1"/>
                          </a:solidFill>
                          <a:latin typeface="+mn-lt"/>
                          <a:ea typeface="+mn-ea"/>
                          <a:cs typeface="+mn-cs"/>
                        </a:rPr>
                        <a:t>Developer Computers: </a:t>
                      </a:r>
                      <a:r>
                        <a:rPr lang="en-US" sz="1600" kern="1200" dirty="0">
                          <a:solidFill>
                            <a:schemeClr val="dk1"/>
                          </a:solidFill>
                          <a:latin typeface="+mn-lt"/>
                          <a:ea typeface="+mn-ea"/>
                          <a:cs typeface="+mn-cs"/>
                        </a:rPr>
                        <a:t>Windows 7/64-bit,</a:t>
                      </a:r>
                      <a:r>
                        <a:rPr lang="en-US" sz="1600" kern="1200" baseline="0" dirty="0">
                          <a:solidFill>
                            <a:schemeClr val="dk1"/>
                          </a:solidFill>
                          <a:latin typeface="+mn-lt"/>
                          <a:ea typeface="+mn-ea"/>
                          <a:cs typeface="+mn-cs"/>
                        </a:rPr>
                        <a:t> </a:t>
                      </a:r>
                      <a:r>
                        <a:rPr lang="en-US" sz="1600" kern="1200" dirty="0">
                          <a:solidFill>
                            <a:schemeClr val="dk1"/>
                          </a:solidFill>
                          <a:latin typeface="+mn-lt"/>
                          <a:ea typeface="+mn-ea"/>
                          <a:cs typeface="+mn-cs"/>
                        </a:rPr>
                        <a:t>Mac Book Pro with at least 8 GB of memory.</a:t>
                      </a:r>
                    </a:p>
                    <a:p>
                      <a:pPr>
                        <a:spcBef>
                          <a:spcPts val="600"/>
                        </a:spcBef>
                      </a:pPr>
                      <a:r>
                        <a:rPr lang="en-US" sz="1600" b="1" kern="1200" dirty="0">
                          <a:solidFill>
                            <a:schemeClr val="dk1"/>
                          </a:solidFill>
                          <a:latin typeface="+mn-lt"/>
                          <a:ea typeface="+mn-ea"/>
                          <a:cs typeface="+mn-cs"/>
                        </a:rPr>
                        <a:t>Android: </a:t>
                      </a:r>
                      <a:r>
                        <a:rPr lang="en-US" sz="1600" kern="1200" dirty="0">
                          <a:solidFill>
                            <a:schemeClr val="dk1"/>
                          </a:solidFill>
                          <a:latin typeface="+mn-lt"/>
                          <a:ea typeface="+mn-ea"/>
                          <a:cs typeface="+mn-cs"/>
                        </a:rPr>
                        <a:t>Android Studio (1.0 or later), and Android API Level 19 or later. The</a:t>
                      </a:r>
                      <a:r>
                        <a:rPr lang="en-US" sz="1600" kern="1200" baseline="0" dirty="0">
                          <a:solidFill>
                            <a:schemeClr val="dk1"/>
                          </a:solidFill>
                          <a:latin typeface="+mn-lt"/>
                          <a:ea typeface="+mn-ea"/>
                          <a:cs typeface="+mn-cs"/>
                        </a:rPr>
                        <a:t> </a:t>
                      </a:r>
                      <a:r>
                        <a:rPr lang="en-US" sz="1600" kern="1200" dirty="0">
                          <a:solidFill>
                            <a:schemeClr val="dk1"/>
                          </a:solidFill>
                          <a:latin typeface="+mn-lt"/>
                          <a:ea typeface="+mn-ea"/>
                          <a:cs typeface="+mn-cs"/>
                        </a:rPr>
                        <a:t>recommended Android device version is </a:t>
                      </a:r>
                      <a:r>
                        <a:rPr lang="en-US" sz="1600" kern="1200" dirty="0" err="1">
                          <a:solidFill>
                            <a:schemeClr val="dk1"/>
                          </a:solidFill>
                          <a:latin typeface="+mn-lt"/>
                          <a:ea typeface="+mn-ea"/>
                          <a:cs typeface="+mn-cs"/>
                        </a:rPr>
                        <a:t>KitKat</a:t>
                      </a:r>
                      <a:r>
                        <a:rPr lang="en-US" sz="1600" kern="1200" dirty="0">
                          <a:solidFill>
                            <a:schemeClr val="dk1"/>
                          </a:solidFill>
                          <a:latin typeface="+mn-lt"/>
                          <a:ea typeface="+mn-ea"/>
                          <a:cs typeface="+mn-cs"/>
                        </a:rPr>
                        <a:t> 4.4.x.</a:t>
                      </a:r>
                    </a:p>
                    <a:p>
                      <a:pPr>
                        <a:spcBef>
                          <a:spcPts val="600"/>
                        </a:spcBef>
                      </a:pPr>
                      <a:r>
                        <a:rPr lang="en-US" sz="1600" b="1" kern="1200" dirty="0">
                          <a:solidFill>
                            <a:schemeClr val="dk1"/>
                          </a:solidFill>
                          <a:latin typeface="+mn-lt"/>
                          <a:ea typeface="+mn-ea"/>
                          <a:cs typeface="+mn-cs"/>
                        </a:rPr>
                        <a:t>iOS: </a:t>
                      </a:r>
                      <a:r>
                        <a:rPr lang="en-US" sz="1600" kern="1200" dirty="0">
                          <a:solidFill>
                            <a:schemeClr val="dk1"/>
                          </a:solidFill>
                          <a:latin typeface="+mn-lt"/>
                          <a:ea typeface="+mn-ea"/>
                          <a:cs typeface="+mn-cs"/>
                        </a:rPr>
                        <a:t>iOS SDK 7.0 or later; </a:t>
                      </a:r>
                      <a:r>
                        <a:rPr lang="en-US" sz="1600" kern="1200" dirty="0" err="1">
                          <a:solidFill>
                            <a:schemeClr val="dk1"/>
                          </a:solidFill>
                          <a:latin typeface="+mn-lt"/>
                          <a:ea typeface="+mn-ea"/>
                          <a:cs typeface="+mn-cs"/>
                        </a:rPr>
                        <a:t>XCode</a:t>
                      </a:r>
                      <a:r>
                        <a:rPr lang="en-US" sz="1600" kern="1200" dirty="0">
                          <a:solidFill>
                            <a:schemeClr val="dk1"/>
                          </a:solidFill>
                          <a:latin typeface="+mn-lt"/>
                          <a:ea typeface="+mn-ea"/>
                          <a:cs typeface="+mn-cs"/>
                        </a:rPr>
                        <a:t> version 6.0 or later. The recommended iOS version is 8.0 or later. Recommended devices: 5</a:t>
                      </a:r>
                      <a:r>
                        <a:rPr lang="en-US" sz="1600" kern="1200" baseline="30000" dirty="0">
                          <a:solidFill>
                            <a:schemeClr val="dk1"/>
                          </a:solidFill>
                          <a:latin typeface="+mn-lt"/>
                          <a:ea typeface="+mn-ea"/>
                          <a:cs typeface="+mn-cs"/>
                        </a:rPr>
                        <a:t>th</a:t>
                      </a:r>
                      <a:r>
                        <a:rPr lang="en-US" sz="1600" kern="1200" dirty="0">
                          <a:solidFill>
                            <a:schemeClr val="dk1"/>
                          </a:solidFill>
                          <a:latin typeface="+mn-lt"/>
                          <a:ea typeface="+mn-ea"/>
                          <a:cs typeface="+mn-cs"/>
                        </a:rPr>
                        <a:t> and</a:t>
                      </a:r>
                      <a:r>
                        <a:rPr lang="en-US" sz="1600" kern="1200" baseline="0" dirty="0">
                          <a:solidFill>
                            <a:schemeClr val="dk1"/>
                          </a:solidFill>
                          <a:latin typeface="+mn-lt"/>
                          <a:ea typeface="+mn-ea"/>
                          <a:cs typeface="+mn-cs"/>
                        </a:rPr>
                        <a:t> 6</a:t>
                      </a:r>
                      <a:r>
                        <a:rPr lang="en-US" sz="1600" kern="1200" baseline="30000" dirty="0">
                          <a:solidFill>
                            <a:schemeClr val="dk1"/>
                          </a:solidFill>
                          <a:latin typeface="+mn-lt"/>
                          <a:ea typeface="+mn-ea"/>
                          <a:cs typeface="+mn-cs"/>
                        </a:rPr>
                        <a:t>th</a:t>
                      </a:r>
                      <a:r>
                        <a:rPr lang="en-US" sz="1600" kern="1200" baseline="0" dirty="0">
                          <a:solidFill>
                            <a:schemeClr val="dk1"/>
                          </a:solidFill>
                          <a:latin typeface="+mn-lt"/>
                          <a:ea typeface="+mn-ea"/>
                          <a:cs typeface="+mn-cs"/>
                        </a:rPr>
                        <a:t> generation </a:t>
                      </a:r>
                      <a:r>
                        <a:rPr lang="en-US" sz="1600" kern="1200" dirty="0">
                          <a:solidFill>
                            <a:schemeClr val="dk1"/>
                          </a:solidFill>
                          <a:latin typeface="+mn-lt"/>
                          <a:ea typeface="+mn-ea"/>
                          <a:cs typeface="+mn-cs"/>
                        </a:rPr>
                        <a:t>iPod Touch and iPhone.</a:t>
                      </a:r>
                      <a:endParaRPr lang="en-US" sz="1600" b="0" i="0" kern="1200" baseline="0" dirty="0">
                        <a:solidFill>
                          <a:schemeClr val="tx2"/>
                        </a:solidFill>
                        <a:latin typeface="+mn-lt"/>
                        <a:ea typeface="+mn-ea"/>
                        <a:cs typeface="Proxima Nova"/>
                      </a:endParaRPr>
                    </a:p>
                  </a:txBody>
                  <a:tcPr marT="91440" marB="9144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1348842978"/>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 y="677333"/>
            <a:ext cx="12198096" cy="6180667"/>
          </a:xfrm>
          <a:prstGeom prst="rect">
            <a:avLst/>
          </a:prstGeom>
          <a:solidFill>
            <a:schemeClr val="tx1"/>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grpSp>
        <p:nvGrpSpPr>
          <p:cNvPr id="35" name="Group 34"/>
          <p:cNvGrpSpPr/>
          <p:nvPr/>
        </p:nvGrpSpPr>
        <p:grpSpPr>
          <a:xfrm>
            <a:off x="5874180" y="2092712"/>
            <a:ext cx="5043308" cy="4823267"/>
            <a:chOff x="6989118" y="1997105"/>
            <a:chExt cx="5043308" cy="4823267"/>
          </a:xfrm>
        </p:grpSpPr>
        <p:sp>
          <p:nvSpPr>
            <p:cNvPr id="6" name="Rectangle 5"/>
            <p:cNvSpPr/>
            <p:nvPr/>
          </p:nvSpPr>
          <p:spPr>
            <a:xfrm>
              <a:off x="6993257" y="1997105"/>
              <a:ext cx="4836900" cy="4823267"/>
            </a:xfrm>
            <a:prstGeom prst="rect">
              <a:avLst/>
            </a:prstGeom>
          </p:spPr>
          <p:txBody>
            <a:bodyPr wrap="square">
              <a:noAutofit/>
            </a:bodyPr>
            <a:lstStyle/>
            <a:p>
              <a:pPr>
                <a:spcAft>
                  <a:spcPts val="1100"/>
                </a:spcAft>
              </a:pPr>
              <a:r>
                <a:rPr lang="en-US" b="1" dirty="0" smtClean="0">
                  <a:solidFill>
                    <a:schemeClr val="accent6"/>
                  </a:solidFill>
                </a:rPr>
                <a:t>LI3608-SR/LI3678-SR</a:t>
              </a:r>
              <a:r>
                <a:rPr lang="en-US" b="1" dirty="0" smtClean="0">
                  <a:solidFill>
                    <a:schemeClr val="bg1">
                      <a:lumMod val="75000"/>
                    </a:schemeClr>
                  </a:solidFill>
                </a:rPr>
                <a:t/>
              </a:r>
              <a:br>
                <a:rPr lang="en-US" b="1" dirty="0" smtClean="0">
                  <a:solidFill>
                    <a:schemeClr val="bg1">
                      <a:lumMod val="75000"/>
                    </a:schemeClr>
                  </a:solidFill>
                </a:rPr>
              </a:br>
              <a:r>
                <a:rPr lang="en-US" sz="1400" dirty="0" smtClean="0">
                  <a:solidFill>
                    <a:schemeClr val="bg1">
                      <a:lumMod val="75000"/>
                    </a:schemeClr>
                  </a:solidFill>
                </a:rPr>
                <a:t>Standard range </a:t>
              </a:r>
              <a:r>
                <a:rPr lang="en-US" sz="1400" dirty="0">
                  <a:solidFill>
                    <a:schemeClr val="bg1">
                      <a:lumMod val="75000"/>
                    </a:schemeClr>
                  </a:solidFill>
                </a:rPr>
                <a:t>1D barcode capture</a:t>
              </a:r>
              <a:r>
                <a:rPr lang="en-US" sz="1400" dirty="0" smtClean="0">
                  <a:solidFill>
                    <a:schemeClr val="bg1">
                      <a:lumMod val="75000"/>
                    </a:schemeClr>
                  </a:solidFill>
                </a:rPr>
                <a:t> </a:t>
              </a:r>
            </a:p>
            <a:p>
              <a:pPr>
                <a:spcAft>
                  <a:spcPts val="1100"/>
                </a:spcAft>
              </a:pPr>
              <a:r>
                <a:rPr lang="en-US" b="1" dirty="0" smtClean="0">
                  <a:solidFill>
                    <a:srgbClr val="FFD200"/>
                  </a:solidFill>
                </a:rPr>
                <a:t>LI3608-ER/LI3678-ER</a:t>
              </a:r>
              <a:r>
                <a:rPr lang="en-US" b="1" dirty="0" smtClean="0">
                  <a:solidFill>
                    <a:schemeClr val="bg1">
                      <a:lumMod val="75000"/>
                    </a:schemeClr>
                  </a:solidFill>
                </a:rPr>
                <a:t/>
              </a:r>
              <a:br>
                <a:rPr lang="en-US" b="1" dirty="0" smtClean="0">
                  <a:solidFill>
                    <a:schemeClr val="bg1">
                      <a:lumMod val="75000"/>
                    </a:schemeClr>
                  </a:solidFill>
                </a:rPr>
              </a:br>
              <a:r>
                <a:rPr lang="en-US" sz="1400" dirty="0" smtClean="0">
                  <a:solidFill>
                    <a:schemeClr val="bg1">
                      <a:lumMod val="75000"/>
                    </a:schemeClr>
                  </a:solidFill>
                </a:rPr>
                <a:t>All-range </a:t>
              </a:r>
              <a:r>
                <a:rPr lang="en-US" sz="1400" dirty="0">
                  <a:solidFill>
                    <a:schemeClr val="bg1">
                      <a:lumMod val="75000"/>
                    </a:schemeClr>
                  </a:solidFill>
                </a:rPr>
                <a:t>1D barcode capture </a:t>
              </a:r>
              <a:endParaRPr lang="en-US" sz="1400" dirty="0" smtClean="0">
                <a:solidFill>
                  <a:schemeClr val="bg1">
                    <a:lumMod val="75000"/>
                  </a:schemeClr>
                </a:solidFill>
              </a:endParaRPr>
            </a:p>
            <a:p>
              <a:pPr>
                <a:spcAft>
                  <a:spcPts val="1100"/>
                </a:spcAft>
              </a:pPr>
              <a:r>
                <a:rPr lang="en-US" b="1" dirty="0" smtClean="0">
                  <a:solidFill>
                    <a:srgbClr val="FFD200"/>
                  </a:solidFill>
                </a:rPr>
                <a:t>DS3608-SR/DS3678-SR</a:t>
              </a:r>
              <a:r>
                <a:rPr lang="en-US" b="1" dirty="0" smtClean="0">
                  <a:solidFill>
                    <a:schemeClr val="bg1">
                      <a:lumMod val="75000"/>
                    </a:schemeClr>
                  </a:solidFill>
                </a:rPr>
                <a:t/>
              </a:r>
              <a:br>
                <a:rPr lang="en-US" b="1" dirty="0" smtClean="0">
                  <a:solidFill>
                    <a:schemeClr val="bg1">
                      <a:lumMod val="75000"/>
                    </a:schemeClr>
                  </a:solidFill>
                </a:rPr>
              </a:br>
              <a:r>
                <a:rPr lang="en-US" sz="1400" dirty="0" smtClean="0">
                  <a:solidFill>
                    <a:schemeClr val="bg1">
                      <a:lumMod val="75000"/>
                    </a:schemeClr>
                  </a:solidFill>
                </a:rPr>
                <a:t>Standard </a:t>
              </a:r>
              <a:r>
                <a:rPr lang="en-US" sz="1400" dirty="0">
                  <a:solidFill>
                    <a:schemeClr val="bg1">
                      <a:lumMod val="75000"/>
                    </a:schemeClr>
                  </a:solidFill>
                </a:rPr>
                <a:t>range scanning of 1D and 2D barcodes </a:t>
              </a:r>
              <a:endParaRPr lang="en-US" sz="1400" dirty="0" smtClean="0">
                <a:solidFill>
                  <a:schemeClr val="bg1">
                    <a:lumMod val="75000"/>
                  </a:schemeClr>
                </a:solidFill>
              </a:endParaRPr>
            </a:p>
            <a:p>
              <a:pPr>
                <a:spcAft>
                  <a:spcPts val="1100"/>
                </a:spcAft>
              </a:pPr>
              <a:r>
                <a:rPr lang="en-US" b="1" dirty="0" smtClean="0">
                  <a:solidFill>
                    <a:srgbClr val="FFD200"/>
                  </a:solidFill>
                </a:rPr>
                <a:t>DS3608-HP/DS3678-HP</a:t>
              </a:r>
              <a:r>
                <a:rPr lang="en-US" b="1" dirty="0" smtClean="0">
                  <a:solidFill>
                    <a:schemeClr val="bg1">
                      <a:lumMod val="75000"/>
                    </a:schemeClr>
                  </a:solidFill>
                </a:rPr>
                <a:t/>
              </a:r>
              <a:br>
                <a:rPr lang="en-US" b="1" dirty="0" smtClean="0">
                  <a:solidFill>
                    <a:schemeClr val="bg1">
                      <a:lumMod val="75000"/>
                    </a:schemeClr>
                  </a:solidFill>
                </a:rPr>
              </a:br>
              <a:r>
                <a:rPr lang="en-US" sz="1400" dirty="0" smtClean="0">
                  <a:solidFill>
                    <a:schemeClr val="bg1">
                      <a:lumMod val="75000"/>
                    </a:schemeClr>
                  </a:solidFill>
                </a:rPr>
                <a:t>High </a:t>
              </a:r>
              <a:r>
                <a:rPr lang="en-US" sz="1400" dirty="0">
                  <a:solidFill>
                    <a:schemeClr val="bg1">
                      <a:lumMod val="75000"/>
                    </a:schemeClr>
                  </a:solidFill>
                </a:rPr>
                <a:t>performance scanner captures 1D/2D barcodes over longer distances, plus OCR, photos and documents </a:t>
              </a:r>
              <a:endParaRPr lang="en-US" sz="1400" dirty="0" smtClean="0">
                <a:solidFill>
                  <a:schemeClr val="bg1">
                    <a:lumMod val="75000"/>
                  </a:schemeClr>
                </a:solidFill>
              </a:endParaRPr>
            </a:p>
            <a:p>
              <a:pPr>
                <a:spcAft>
                  <a:spcPts val="1100"/>
                </a:spcAft>
              </a:pPr>
              <a:r>
                <a:rPr lang="en-US" b="1" dirty="0" smtClean="0">
                  <a:solidFill>
                    <a:srgbClr val="FFD200"/>
                  </a:solidFill>
                </a:rPr>
                <a:t>DS3608-HD/DS3678-HD</a:t>
              </a:r>
              <a:r>
                <a:rPr lang="en-US" b="1" dirty="0" smtClean="0">
                  <a:solidFill>
                    <a:schemeClr val="bg1">
                      <a:lumMod val="75000"/>
                    </a:schemeClr>
                  </a:solidFill>
                </a:rPr>
                <a:t/>
              </a:r>
              <a:br>
                <a:rPr lang="en-US" b="1" dirty="0" smtClean="0">
                  <a:solidFill>
                    <a:schemeClr val="bg1">
                      <a:lumMod val="75000"/>
                    </a:schemeClr>
                  </a:solidFill>
                </a:rPr>
              </a:br>
              <a:r>
                <a:rPr lang="en-US" sz="1400" dirty="0" smtClean="0">
                  <a:solidFill>
                    <a:schemeClr val="bg1">
                      <a:lumMod val="75000"/>
                    </a:schemeClr>
                  </a:solidFill>
                </a:rPr>
                <a:t>Captures </a:t>
              </a:r>
              <a:r>
                <a:rPr lang="en-US" sz="1400" dirty="0">
                  <a:solidFill>
                    <a:schemeClr val="bg1">
                      <a:lumMod val="75000"/>
                    </a:schemeClr>
                  </a:solidFill>
                </a:rPr>
                <a:t>high-density 1D/2D </a:t>
              </a:r>
              <a:r>
                <a:rPr lang="en-US" sz="1400" dirty="0" smtClean="0">
                  <a:solidFill>
                    <a:schemeClr val="bg1">
                      <a:lumMod val="75000"/>
                    </a:schemeClr>
                  </a:solidFill>
                </a:rPr>
                <a:t>barcodes</a:t>
              </a:r>
            </a:p>
            <a:p>
              <a:pPr>
                <a:spcAft>
                  <a:spcPts val="1100"/>
                </a:spcAft>
              </a:pPr>
              <a:r>
                <a:rPr lang="en-US" b="1" dirty="0" smtClean="0">
                  <a:solidFill>
                    <a:srgbClr val="FFD200"/>
                  </a:solidFill>
                </a:rPr>
                <a:t>DS3608-DP/DS3678-DP</a:t>
              </a:r>
              <a:r>
                <a:rPr lang="en-US" b="1" dirty="0" smtClean="0">
                  <a:solidFill>
                    <a:schemeClr val="bg1">
                      <a:lumMod val="75000"/>
                    </a:schemeClr>
                  </a:solidFill>
                </a:rPr>
                <a:t/>
              </a:r>
              <a:br>
                <a:rPr lang="en-US" b="1" dirty="0" smtClean="0">
                  <a:solidFill>
                    <a:schemeClr val="bg1">
                      <a:lumMod val="75000"/>
                    </a:schemeClr>
                  </a:solidFill>
                </a:rPr>
              </a:br>
              <a:r>
                <a:rPr lang="en-US" sz="1400" dirty="0" smtClean="0">
                  <a:solidFill>
                    <a:schemeClr val="bg1">
                      <a:lumMod val="75000"/>
                    </a:schemeClr>
                  </a:solidFill>
                </a:rPr>
                <a:t>Capture </a:t>
              </a:r>
              <a:r>
                <a:rPr lang="en-US" sz="1400" dirty="0">
                  <a:solidFill>
                    <a:schemeClr val="bg1">
                      <a:lumMod val="75000"/>
                    </a:schemeClr>
                  </a:solidFill>
                </a:rPr>
                <a:t>of Direct Part Marks (DPM) </a:t>
              </a:r>
              <a:endParaRPr lang="en-US" sz="1400" dirty="0" smtClean="0">
                <a:solidFill>
                  <a:schemeClr val="bg1">
                    <a:lumMod val="75000"/>
                  </a:schemeClr>
                </a:solidFill>
              </a:endParaRPr>
            </a:p>
            <a:p>
              <a:pPr>
                <a:spcAft>
                  <a:spcPts val="1100"/>
                </a:spcAft>
              </a:pPr>
              <a:r>
                <a:rPr lang="en-US" b="1" dirty="0" smtClean="0">
                  <a:solidFill>
                    <a:srgbClr val="FFD200"/>
                  </a:solidFill>
                </a:rPr>
                <a:t>DS3608-ER/DS3678-ER</a:t>
              </a:r>
              <a:r>
                <a:rPr lang="en-US" b="1" dirty="0" smtClean="0">
                  <a:solidFill>
                    <a:schemeClr val="bg1">
                      <a:lumMod val="75000"/>
                    </a:schemeClr>
                  </a:solidFill>
                </a:rPr>
                <a:t/>
              </a:r>
              <a:br>
                <a:rPr lang="en-US" b="1" dirty="0" smtClean="0">
                  <a:solidFill>
                    <a:schemeClr val="bg1">
                      <a:lumMod val="75000"/>
                    </a:schemeClr>
                  </a:solidFill>
                </a:rPr>
              </a:br>
              <a:r>
                <a:rPr lang="en-US" sz="1400" dirty="0" smtClean="0">
                  <a:solidFill>
                    <a:schemeClr val="bg1">
                      <a:lumMod val="75000"/>
                    </a:schemeClr>
                  </a:solidFill>
                </a:rPr>
                <a:t>All-range </a:t>
              </a:r>
              <a:r>
                <a:rPr lang="en-US" sz="1400" dirty="0">
                  <a:solidFill>
                    <a:schemeClr val="bg1">
                      <a:lumMod val="75000"/>
                    </a:schemeClr>
                  </a:solidFill>
                </a:rPr>
                <a:t>1D/2D barcode capture</a:t>
              </a:r>
            </a:p>
          </p:txBody>
        </p:sp>
        <p:grpSp>
          <p:nvGrpSpPr>
            <p:cNvPr id="3" name="Group 37"/>
            <p:cNvGrpSpPr/>
            <p:nvPr/>
          </p:nvGrpSpPr>
          <p:grpSpPr>
            <a:xfrm>
              <a:off x="6989118" y="2098647"/>
              <a:ext cx="5043308" cy="4465698"/>
              <a:chOff x="6998526" y="2136275"/>
              <a:chExt cx="5043308" cy="4465698"/>
            </a:xfrm>
          </p:grpSpPr>
          <p:grpSp>
            <p:nvGrpSpPr>
              <p:cNvPr id="5" name="Group 17"/>
              <p:cNvGrpSpPr/>
              <p:nvPr/>
            </p:nvGrpSpPr>
            <p:grpSpPr>
              <a:xfrm>
                <a:off x="6999318" y="2136275"/>
                <a:ext cx="5042516" cy="493889"/>
                <a:chOff x="6867606" y="2145682"/>
                <a:chExt cx="5042516" cy="493889"/>
              </a:xfrm>
            </p:grpSpPr>
            <p:cxnSp>
              <p:nvCxnSpPr>
                <p:cNvPr id="10" name="Straight Connector 9"/>
                <p:cNvCxnSpPr/>
                <p:nvPr/>
              </p:nvCxnSpPr>
              <p:spPr>
                <a:xfrm rot="5400000">
                  <a:off x="6621456" y="2391833"/>
                  <a:ext cx="493889" cy="158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867606" y="2634074"/>
                  <a:ext cx="5042516" cy="1588"/>
                </a:xfrm>
                <a:prstGeom prst="line">
                  <a:avLst/>
                </a:prstGeom>
                <a:ln>
                  <a:solidFill>
                    <a:srgbClr val="FFD200"/>
                  </a:solidFill>
                </a:ln>
              </p:spPr>
              <p:style>
                <a:lnRef idx="1">
                  <a:schemeClr val="accent1"/>
                </a:lnRef>
                <a:fillRef idx="0">
                  <a:schemeClr val="accent1"/>
                </a:fillRef>
                <a:effectRef idx="0">
                  <a:schemeClr val="accent1"/>
                </a:effectRef>
                <a:fontRef idx="minor">
                  <a:schemeClr val="tx1"/>
                </a:fontRef>
              </p:style>
            </p:cxnSp>
          </p:grpSp>
          <p:grpSp>
            <p:nvGrpSpPr>
              <p:cNvPr id="8" name="Group 19"/>
              <p:cNvGrpSpPr/>
              <p:nvPr/>
            </p:nvGrpSpPr>
            <p:grpSpPr>
              <a:xfrm>
                <a:off x="6999318" y="2765887"/>
                <a:ext cx="5042516" cy="493889"/>
                <a:chOff x="6867606" y="2114894"/>
                <a:chExt cx="5042516" cy="493889"/>
              </a:xfrm>
            </p:grpSpPr>
            <p:cxnSp>
              <p:nvCxnSpPr>
                <p:cNvPr id="21" name="Straight Connector 20"/>
                <p:cNvCxnSpPr/>
                <p:nvPr/>
              </p:nvCxnSpPr>
              <p:spPr>
                <a:xfrm rot="5400000">
                  <a:off x="6621456" y="2361045"/>
                  <a:ext cx="493889" cy="158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867606" y="2603286"/>
                  <a:ext cx="5042516" cy="1588"/>
                </a:xfrm>
                <a:prstGeom prst="line">
                  <a:avLst/>
                </a:prstGeom>
                <a:ln>
                  <a:solidFill>
                    <a:srgbClr val="FFD200"/>
                  </a:solidFill>
                </a:ln>
              </p:spPr>
              <p:style>
                <a:lnRef idx="1">
                  <a:schemeClr val="accent1"/>
                </a:lnRef>
                <a:fillRef idx="0">
                  <a:schemeClr val="accent1"/>
                </a:fillRef>
                <a:effectRef idx="0">
                  <a:schemeClr val="accent1"/>
                </a:effectRef>
                <a:fontRef idx="minor">
                  <a:schemeClr val="tx1"/>
                </a:fontRef>
              </p:style>
            </p:cxnSp>
          </p:grpSp>
          <p:grpSp>
            <p:nvGrpSpPr>
              <p:cNvPr id="9" name="Group 22"/>
              <p:cNvGrpSpPr/>
              <p:nvPr/>
            </p:nvGrpSpPr>
            <p:grpSpPr>
              <a:xfrm>
                <a:off x="6999318" y="3403882"/>
                <a:ext cx="5042516" cy="493889"/>
                <a:chOff x="6867606" y="2122591"/>
                <a:chExt cx="5042516" cy="493889"/>
              </a:xfrm>
            </p:grpSpPr>
            <p:cxnSp>
              <p:nvCxnSpPr>
                <p:cNvPr id="24" name="Straight Connector 23"/>
                <p:cNvCxnSpPr/>
                <p:nvPr/>
              </p:nvCxnSpPr>
              <p:spPr>
                <a:xfrm rot="5400000">
                  <a:off x="6621456" y="2368742"/>
                  <a:ext cx="493889" cy="158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867606" y="2610983"/>
                  <a:ext cx="5042516" cy="1588"/>
                </a:xfrm>
                <a:prstGeom prst="line">
                  <a:avLst/>
                </a:prstGeom>
                <a:ln>
                  <a:solidFill>
                    <a:srgbClr val="FFD200"/>
                  </a:solidFill>
                </a:ln>
              </p:spPr>
              <p:style>
                <a:lnRef idx="1">
                  <a:schemeClr val="accent1"/>
                </a:lnRef>
                <a:fillRef idx="0">
                  <a:schemeClr val="accent1"/>
                </a:fillRef>
                <a:effectRef idx="0">
                  <a:schemeClr val="accent1"/>
                </a:effectRef>
                <a:fontRef idx="minor">
                  <a:schemeClr val="tx1"/>
                </a:fontRef>
              </p:style>
            </p:cxnSp>
          </p:grpSp>
          <p:grpSp>
            <p:nvGrpSpPr>
              <p:cNvPr id="11" name="Group 25"/>
              <p:cNvGrpSpPr/>
              <p:nvPr/>
            </p:nvGrpSpPr>
            <p:grpSpPr>
              <a:xfrm>
                <a:off x="6998526" y="4033151"/>
                <a:ext cx="5043308" cy="697539"/>
                <a:chOff x="6866814" y="1942825"/>
                <a:chExt cx="5043308" cy="697539"/>
              </a:xfrm>
            </p:grpSpPr>
            <p:cxnSp>
              <p:nvCxnSpPr>
                <p:cNvPr id="27" name="Straight Connector 26"/>
                <p:cNvCxnSpPr/>
                <p:nvPr/>
              </p:nvCxnSpPr>
              <p:spPr>
                <a:xfrm rot="5400000">
                  <a:off x="6518838" y="2290801"/>
                  <a:ext cx="697539" cy="158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867606" y="2634074"/>
                  <a:ext cx="5042516" cy="1588"/>
                </a:xfrm>
                <a:prstGeom prst="line">
                  <a:avLst/>
                </a:prstGeom>
                <a:ln>
                  <a:solidFill>
                    <a:srgbClr val="FFD200"/>
                  </a:solidFill>
                </a:ln>
              </p:spPr>
              <p:style>
                <a:lnRef idx="1">
                  <a:schemeClr val="accent1"/>
                </a:lnRef>
                <a:fillRef idx="0">
                  <a:schemeClr val="accent1"/>
                </a:fillRef>
                <a:effectRef idx="0">
                  <a:schemeClr val="accent1"/>
                </a:effectRef>
                <a:fontRef idx="minor">
                  <a:schemeClr val="tx1"/>
                </a:fontRef>
              </p:style>
            </p:cxnSp>
          </p:grpSp>
          <p:grpSp>
            <p:nvGrpSpPr>
              <p:cNvPr id="12" name="Group 28"/>
              <p:cNvGrpSpPr/>
              <p:nvPr/>
            </p:nvGrpSpPr>
            <p:grpSpPr>
              <a:xfrm>
                <a:off x="6999318" y="4860317"/>
                <a:ext cx="5042516" cy="493889"/>
                <a:chOff x="6867606" y="2130288"/>
                <a:chExt cx="5042516" cy="493889"/>
              </a:xfrm>
            </p:grpSpPr>
            <p:cxnSp>
              <p:nvCxnSpPr>
                <p:cNvPr id="30" name="Straight Connector 29"/>
                <p:cNvCxnSpPr/>
                <p:nvPr/>
              </p:nvCxnSpPr>
              <p:spPr>
                <a:xfrm rot="5400000">
                  <a:off x="6621456" y="2376439"/>
                  <a:ext cx="493889" cy="158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867606" y="2618680"/>
                  <a:ext cx="5042516" cy="1588"/>
                </a:xfrm>
                <a:prstGeom prst="line">
                  <a:avLst/>
                </a:prstGeom>
                <a:ln>
                  <a:solidFill>
                    <a:srgbClr val="FFD200"/>
                  </a:solidFill>
                </a:ln>
              </p:spPr>
              <p:style>
                <a:lnRef idx="1">
                  <a:schemeClr val="accent1"/>
                </a:lnRef>
                <a:fillRef idx="0">
                  <a:schemeClr val="accent1"/>
                </a:fillRef>
                <a:effectRef idx="0">
                  <a:schemeClr val="accent1"/>
                </a:effectRef>
                <a:fontRef idx="minor">
                  <a:schemeClr val="tx1"/>
                </a:fontRef>
              </p:style>
            </p:cxnSp>
          </p:grpSp>
          <p:grpSp>
            <p:nvGrpSpPr>
              <p:cNvPr id="13" name="Group 31"/>
              <p:cNvGrpSpPr/>
              <p:nvPr/>
            </p:nvGrpSpPr>
            <p:grpSpPr>
              <a:xfrm>
                <a:off x="6999318" y="5477788"/>
                <a:ext cx="5042516" cy="493889"/>
                <a:chOff x="6867606" y="2145682"/>
                <a:chExt cx="5042516" cy="493889"/>
              </a:xfrm>
            </p:grpSpPr>
            <p:cxnSp>
              <p:nvCxnSpPr>
                <p:cNvPr id="33" name="Straight Connector 32"/>
                <p:cNvCxnSpPr/>
                <p:nvPr/>
              </p:nvCxnSpPr>
              <p:spPr>
                <a:xfrm rot="5400000">
                  <a:off x="6621456" y="2391833"/>
                  <a:ext cx="493889" cy="158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867606" y="2634074"/>
                  <a:ext cx="5042516" cy="1588"/>
                </a:xfrm>
                <a:prstGeom prst="line">
                  <a:avLst/>
                </a:prstGeom>
                <a:ln>
                  <a:solidFill>
                    <a:srgbClr val="FFD200"/>
                  </a:solidFill>
                </a:ln>
              </p:spPr>
              <p:style>
                <a:lnRef idx="1">
                  <a:schemeClr val="accent1"/>
                </a:lnRef>
                <a:fillRef idx="0">
                  <a:schemeClr val="accent1"/>
                </a:fillRef>
                <a:effectRef idx="0">
                  <a:schemeClr val="accent1"/>
                </a:effectRef>
                <a:fontRef idx="minor">
                  <a:schemeClr val="tx1"/>
                </a:fontRef>
              </p:style>
            </p:cxnSp>
          </p:grpSp>
          <p:grpSp>
            <p:nvGrpSpPr>
              <p:cNvPr id="14" name="Group 34"/>
              <p:cNvGrpSpPr/>
              <p:nvPr/>
            </p:nvGrpSpPr>
            <p:grpSpPr>
              <a:xfrm>
                <a:off x="6999318" y="6108084"/>
                <a:ext cx="5042516" cy="493889"/>
                <a:chOff x="6867606" y="2145682"/>
                <a:chExt cx="5042516" cy="493889"/>
              </a:xfrm>
            </p:grpSpPr>
            <p:cxnSp>
              <p:nvCxnSpPr>
                <p:cNvPr id="36" name="Straight Connector 35"/>
                <p:cNvCxnSpPr/>
                <p:nvPr/>
              </p:nvCxnSpPr>
              <p:spPr>
                <a:xfrm rot="5400000">
                  <a:off x="6621456" y="2391833"/>
                  <a:ext cx="493889" cy="158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867606" y="2634074"/>
                  <a:ext cx="5042516" cy="1588"/>
                </a:xfrm>
                <a:prstGeom prst="line">
                  <a:avLst/>
                </a:prstGeom>
                <a:ln>
                  <a:solidFill>
                    <a:srgbClr val="FFD200"/>
                  </a:solidFill>
                </a:ln>
              </p:spPr>
              <p:style>
                <a:lnRef idx="1">
                  <a:schemeClr val="accent1"/>
                </a:lnRef>
                <a:fillRef idx="0">
                  <a:schemeClr val="accent1"/>
                </a:fillRef>
                <a:effectRef idx="0">
                  <a:schemeClr val="accent1"/>
                </a:effectRef>
                <a:fontRef idx="minor">
                  <a:schemeClr val="tx1"/>
                </a:fontRef>
              </p:style>
            </p:cxnSp>
          </p:grpSp>
        </p:grpSp>
      </p:grpSp>
      <p:sp>
        <p:nvSpPr>
          <p:cNvPr id="38" name="Rectangle 37"/>
          <p:cNvSpPr/>
          <p:nvPr/>
        </p:nvSpPr>
        <p:spPr>
          <a:xfrm>
            <a:off x="0" y="694266"/>
            <a:ext cx="12188825" cy="1320802"/>
          </a:xfrm>
          <a:prstGeom prst="rect">
            <a:avLst/>
          </a:prstGeom>
          <a:solidFill>
            <a:schemeClr val="tx2">
              <a:lumMod val="7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44040" name="Slide Number Placeholder 5"/>
          <p:cNvSpPr txBox="1">
            <a:spLocks/>
          </p:cNvSpPr>
          <p:nvPr/>
        </p:nvSpPr>
        <p:spPr bwMode="auto">
          <a:xfrm>
            <a:off x="11798300" y="6489701"/>
            <a:ext cx="3905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charset="0"/>
              <a:buChar char="•"/>
              <a:defRPr sz="3200">
                <a:solidFill>
                  <a:schemeClr val="tx1"/>
                </a:solidFill>
                <a:latin typeface="Arial" charset="0"/>
                <a:ea typeface="MS PGothic" charset="-128"/>
                <a:cs typeface="Arial" charset="0"/>
              </a:defRPr>
            </a:lvl1pPr>
            <a:lvl2pPr marL="37931725" indent="-37474525">
              <a:spcBef>
                <a:spcPct val="20000"/>
              </a:spcBef>
              <a:buFont typeface="Arial" charset="0"/>
              <a:buChar char="•"/>
              <a:defRPr sz="2800">
                <a:solidFill>
                  <a:schemeClr val="tx1"/>
                </a:solidFill>
                <a:latin typeface="Arial" charset="0"/>
                <a:ea typeface="MS PGothic" charset="-128"/>
                <a:cs typeface="Arial" charset="0"/>
              </a:defRPr>
            </a:lvl2pPr>
            <a:lvl3pPr marL="1143000" indent="-228600">
              <a:spcBef>
                <a:spcPct val="20000"/>
              </a:spcBef>
              <a:buFont typeface="Arial" charset="0"/>
              <a:buChar char="•"/>
              <a:defRPr sz="2400">
                <a:solidFill>
                  <a:schemeClr val="tx1"/>
                </a:solidFill>
                <a:latin typeface="Arial" charset="0"/>
                <a:ea typeface="MS PGothic" charset="-128"/>
                <a:cs typeface="Arial" charset="0"/>
              </a:defRPr>
            </a:lvl3pPr>
            <a:lvl4pPr marL="1600200" indent="-228600">
              <a:spcBef>
                <a:spcPct val="20000"/>
              </a:spcBef>
              <a:buFont typeface="Arial" charset="0"/>
              <a:buChar char="•"/>
              <a:defRPr sz="2000">
                <a:solidFill>
                  <a:schemeClr val="tx1"/>
                </a:solidFill>
                <a:latin typeface="Arial" charset="0"/>
                <a:ea typeface="MS PGothic" charset="-128"/>
                <a:cs typeface="Arial" charset="0"/>
              </a:defRPr>
            </a:lvl4pPr>
            <a:lvl5pPr marL="2057400" indent="-228600">
              <a:spcBef>
                <a:spcPct val="20000"/>
              </a:spcBef>
              <a:buFont typeface="Arial" charset="0"/>
              <a:buChar char="•"/>
              <a:defRPr sz="2000">
                <a:solidFill>
                  <a:schemeClr val="tx1"/>
                </a:solidFill>
                <a:latin typeface="Arial" charset="0"/>
                <a:ea typeface="MS PGothic" charset="-128"/>
                <a:cs typeface="Arial"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Arial" charset="0"/>
                <a:ea typeface="MS PGothic" charset="-128"/>
                <a:cs typeface="Arial"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Arial" charset="0"/>
                <a:ea typeface="MS PGothic" charset="-128"/>
                <a:cs typeface="Arial"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Arial" charset="0"/>
                <a:ea typeface="MS PGothic" charset="-128"/>
                <a:cs typeface="Arial"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Arial" charset="0"/>
                <a:ea typeface="MS PGothic" charset="-128"/>
                <a:cs typeface="Arial" charset="0"/>
              </a:defRPr>
            </a:lvl9pPr>
          </a:lstStyle>
          <a:p>
            <a:pPr algn="ctr" eaLnBrk="1" hangingPunct="1">
              <a:spcBef>
                <a:spcPct val="0"/>
              </a:spcBef>
              <a:buFontTx/>
              <a:buNone/>
            </a:pPr>
            <a:fld id="{DC3261BA-901C-6B4E-B498-A1002ADA56C8}" type="slidenum">
              <a:rPr lang="en-US" altLang="en-US" sz="800">
                <a:solidFill>
                  <a:schemeClr val="bg1"/>
                </a:solidFill>
              </a:rPr>
              <a:pPr algn="ctr" eaLnBrk="1" hangingPunct="1">
                <a:spcBef>
                  <a:spcPct val="0"/>
                </a:spcBef>
                <a:buFontTx/>
                <a:buNone/>
              </a:pPr>
              <a:t>8</a:t>
            </a:fld>
            <a:endParaRPr lang="en-US" altLang="en-US" sz="800" dirty="0">
              <a:solidFill>
                <a:schemeClr val="bg1"/>
              </a:solidFill>
            </a:endParaRPr>
          </a:p>
        </p:txBody>
      </p:sp>
      <p:sp>
        <p:nvSpPr>
          <p:cNvPr id="4" name="TextBox 3"/>
          <p:cNvSpPr txBox="1"/>
          <p:nvPr/>
        </p:nvSpPr>
        <p:spPr>
          <a:xfrm>
            <a:off x="1" y="829850"/>
            <a:ext cx="12188824" cy="954107"/>
          </a:xfrm>
          <a:prstGeom prst="rect">
            <a:avLst/>
          </a:prstGeom>
          <a:noFill/>
          <a:ln>
            <a:noFill/>
          </a:ln>
        </p:spPr>
        <p:txBody>
          <a:bodyPr wrap="square" rtlCol="0" anchor="ctr" anchorCtr="1">
            <a:spAutoFit/>
          </a:bodyPr>
          <a:lstStyle/>
          <a:p>
            <a:pPr algn="ctr"/>
            <a:r>
              <a:rPr lang="en-US" sz="3600" b="1" dirty="0" smtClean="0">
                <a:solidFill>
                  <a:srgbClr val="FFFFFF"/>
                </a:solidFill>
              </a:rPr>
              <a:t>The </a:t>
            </a:r>
            <a:r>
              <a:rPr lang="en-US" sz="3600" b="1" dirty="0">
                <a:solidFill>
                  <a:srgbClr val="FFFFFF"/>
                </a:solidFill>
              </a:rPr>
              <a:t>Zebra 3600 </a:t>
            </a:r>
            <a:r>
              <a:rPr lang="en-US" sz="3600" b="1" dirty="0" smtClean="0">
                <a:solidFill>
                  <a:srgbClr val="FFFFFF"/>
                </a:solidFill>
              </a:rPr>
              <a:t>Ultra-Rugged </a:t>
            </a:r>
            <a:r>
              <a:rPr lang="en-US" sz="3600" b="1" dirty="0">
                <a:solidFill>
                  <a:srgbClr val="FFFFFF"/>
                </a:solidFill>
              </a:rPr>
              <a:t>Scanner </a:t>
            </a:r>
            <a:r>
              <a:rPr lang="en-US" sz="3600" b="1" dirty="0" smtClean="0">
                <a:solidFill>
                  <a:srgbClr val="FFFFFF"/>
                </a:solidFill>
              </a:rPr>
              <a:t>Series</a:t>
            </a:r>
          </a:p>
          <a:p>
            <a:pPr algn="ctr"/>
            <a:r>
              <a:rPr lang="en-US" sz="2000" b="1" dirty="0" smtClean="0">
                <a:solidFill>
                  <a:schemeClr val="bg1">
                    <a:lumMod val="75000"/>
                  </a:schemeClr>
                </a:solidFill>
              </a:rPr>
              <a:t>A model to meet virtually every need in warehousing and manufacturing </a:t>
            </a:r>
            <a:endParaRPr lang="en-US" sz="2000" dirty="0" smtClean="0">
              <a:solidFill>
                <a:schemeClr val="bg1">
                  <a:lumMod val="75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850" y="1899916"/>
            <a:ext cx="4900045" cy="4900045"/>
          </a:xfrm>
          <a:prstGeom prst="rect">
            <a:avLst/>
          </a:prstGeom>
        </p:spPr>
      </p:pic>
    </p:spTree>
    <p:extLst>
      <p:ext uri="{BB962C8B-B14F-4D97-AF65-F5344CB8AC3E}">
        <p14:creationId xmlns:p14="http://schemas.microsoft.com/office/powerpoint/2010/main" val="522622568"/>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ext uri="{D42A27DB-BD31-4B8C-83A1-F6EECF244321}">
                <p14:modId xmlns:p14="http://schemas.microsoft.com/office/powerpoint/2010/main" val="1254224465"/>
              </p:ext>
            </p:extLst>
          </p:nvPr>
        </p:nvGraphicFramePr>
        <p:xfrm>
          <a:off x="458486" y="1975102"/>
          <a:ext cx="11188082" cy="4177848"/>
        </p:xfrm>
        <a:graphic>
          <a:graphicData uri="http://schemas.openxmlformats.org/drawingml/2006/table">
            <a:tbl>
              <a:tblPr firstRow="1" bandRow="1">
                <a:tableStyleId>{073A0DAA-6AF3-43AB-8588-CEC1D06C72B9}</a:tableStyleId>
              </a:tblPr>
              <a:tblGrid>
                <a:gridCol w="1595033"/>
                <a:gridCol w="1371600"/>
                <a:gridCol w="1308100"/>
                <a:gridCol w="1313162"/>
                <a:gridCol w="1380419"/>
                <a:gridCol w="1384300"/>
                <a:gridCol w="1358900"/>
                <a:gridCol w="1476568"/>
              </a:tblGrid>
              <a:tr h="711200">
                <a:tc>
                  <a:txBody>
                    <a:bodyPr/>
                    <a:lstStyle/>
                    <a:p>
                      <a:endParaRPr lang="en-US" sz="1400" baseline="0" dirty="0">
                        <a:solidFill>
                          <a:schemeClr val="tx1"/>
                        </a:solidFill>
                        <a:latin typeface="Arial" charset="0"/>
                        <a:ea typeface="Arial" charset="0"/>
                        <a:cs typeface="Arial" charset="0"/>
                      </a:endParaRPr>
                    </a:p>
                  </a:txBody>
                  <a:tcPr marL="68562" marR="68562" anchor="ctr">
                    <a:solidFill>
                      <a:schemeClr val="accent6"/>
                    </a:solidFill>
                  </a:tcPr>
                </a:tc>
                <a:tc>
                  <a:txBody>
                    <a:bodyPr/>
                    <a:lstStyle/>
                    <a:p>
                      <a:pPr algn="ctr" rtl="0"/>
                      <a:r>
                        <a:rPr lang="en-US" sz="1400" b="1" i="0" kern="1200" baseline="0" dirty="0" smtClean="0">
                          <a:solidFill>
                            <a:schemeClr val="tx1"/>
                          </a:solidFill>
                          <a:latin typeface="Arial"/>
                          <a:ea typeface="+mn-ea"/>
                          <a:cs typeface="Arial"/>
                        </a:rPr>
                        <a:t>LI3608-SR/</a:t>
                      </a:r>
                      <a:br>
                        <a:rPr lang="en-US" sz="1400" b="1" i="0" kern="1200" baseline="0" dirty="0" smtClean="0">
                          <a:solidFill>
                            <a:schemeClr val="tx1"/>
                          </a:solidFill>
                          <a:latin typeface="Arial"/>
                          <a:ea typeface="+mn-ea"/>
                          <a:cs typeface="Arial"/>
                        </a:rPr>
                      </a:br>
                      <a:r>
                        <a:rPr lang="en-US" sz="1400" b="1" i="0" kern="1200" baseline="0" dirty="0" smtClean="0">
                          <a:solidFill>
                            <a:schemeClr val="tx1"/>
                          </a:solidFill>
                          <a:latin typeface="Arial"/>
                          <a:ea typeface="+mn-ea"/>
                          <a:cs typeface="Arial"/>
                        </a:rPr>
                        <a:t>LI3678-SR</a:t>
                      </a:r>
                    </a:p>
                  </a:txBody>
                  <a:tcPr marL="68562" marR="68562" marT="137160" anchor="ctr" anchorCtr="1">
                    <a:solidFill>
                      <a:schemeClr val="accent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i="0" kern="1200" baseline="0" dirty="0" smtClean="0">
                          <a:solidFill>
                            <a:schemeClr val="tx1"/>
                          </a:solidFill>
                          <a:latin typeface="+mn-lt"/>
                          <a:ea typeface="+mn-ea"/>
                          <a:cs typeface="Arial"/>
                        </a:rPr>
                        <a:t>LI3608-ER/</a:t>
                      </a:r>
                      <a:br>
                        <a:rPr lang="en-US" sz="1400" b="1" i="0" kern="1200" baseline="0" dirty="0" smtClean="0">
                          <a:solidFill>
                            <a:schemeClr val="tx1"/>
                          </a:solidFill>
                          <a:latin typeface="+mn-lt"/>
                          <a:ea typeface="+mn-ea"/>
                          <a:cs typeface="Arial"/>
                        </a:rPr>
                      </a:br>
                      <a:r>
                        <a:rPr lang="en-US" sz="1400" b="1" i="0" kern="1200" baseline="0" dirty="0" smtClean="0">
                          <a:solidFill>
                            <a:schemeClr val="tx1"/>
                          </a:solidFill>
                          <a:latin typeface="+mn-lt"/>
                          <a:ea typeface="+mn-ea"/>
                          <a:cs typeface="Arial"/>
                        </a:rPr>
                        <a:t>LI3678-ER</a:t>
                      </a:r>
                    </a:p>
                  </a:txBody>
                  <a:tcPr marL="68562" marR="68562" marT="137160" anchor="ctr">
                    <a:solidFill>
                      <a:schemeClr val="accent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i="0" kern="1200" baseline="0" dirty="0" smtClean="0">
                          <a:solidFill>
                            <a:schemeClr val="tx1"/>
                          </a:solidFill>
                          <a:latin typeface="+mn-lt"/>
                          <a:ea typeface="+mn-ea"/>
                          <a:cs typeface="Arial"/>
                        </a:rPr>
                        <a:t>DS3608-SR/</a:t>
                      </a:r>
                      <a:br>
                        <a:rPr lang="en-US" sz="1400" b="1" i="0" kern="1200" baseline="0" dirty="0" smtClean="0">
                          <a:solidFill>
                            <a:schemeClr val="tx1"/>
                          </a:solidFill>
                          <a:latin typeface="+mn-lt"/>
                          <a:ea typeface="+mn-ea"/>
                          <a:cs typeface="Arial"/>
                        </a:rPr>
                      </a:br>
                      <a:r>
                        <a:rPr lang="en-US" sz="1400" b="1" i="0" kern="1200" baseline="0" dirty="0" smtClean="0">
                          <a:solidFill>
                            <a:schemeClr val="tx1"/>
                          </a:solidFill>
                          <a:latin typeface="+mn-lt"/>
                          <a:ea typeface="+mn-ea"/>
                          <a:cs typeface="Arial"/>
                        </a:rPr>
                        <a:t>DS3678-SR</a:t>
                      </a:r>
                    </a:p>
                  </a:txBody>
                  <a:tcPr marL="68562" marR="68562" marT="137160" anchor="ctr">
                    <a:solidFill>
                      <a:schemeClr val="accent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i="0" kern="1200" baseline="0" dirty="0" smtClean="0">
                          <a:solidFill>
                            <a:schemeClr val="tx1"/>
                          </a:solidFill>
                          <a:latin typeface="+mn-lt"/>
                          <a:ea typeface="+mn-ea"/>
                          <a:cs typeface="Arial"/>
                        </a:rPr>
                        <a:t>DS3608-HP/</a:t>
                      </a:r>
                      <a:br>
                        <a:rPr lang="en-US" sz="1400" b="1" i="0" kern="1200" baseline="0" dirty="0" smtClean="0">
                          <a:solidFill>
                            <a:schemeClr val="tx1"/>
                          </a:solidFill>
                          <a:latin typeface="+mn-lt"/>
                          <a:ea typeface="+mn-ea"/>
                          <a:cs typeface="Arial"/>
                        </a:rPr>
                      </a:br>
                      <a:r>
                        <a:rPr lang="en-US" sz="1400" b="1" i="0" kern="1200" baseline="0" dirty="0" smtClean="0">
                          <a:solidFill>
                            <a:schemeClr val="tx1"/>
                          </a:solidFill>
                          <a:latin typeface="+mn-lt"/>
                          <a:ea typeface="+mn-ea"/>
                          <a:cs typeface="Arial"/>
                        </a:rPr>
                        <a:t>DS3678-HP</a:t>
                      </a:r>
                    </a:p>
                  </a:txBody>
                  <a:tcPr marL="68562" marR="68562" marT="137160" anchor="ctr">
                    <a:solidFill>
                      <a:schemeClr val="accent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i="0" kern="1200" baseline="0" dirty="0" smtClean="0">
                          <a:solidFill>
                            <a:schemeClr val="tx1"/>
                          </a:solidFill>
                          <a:latin typeface="+mn-lt"/>
                          <a:ea typeface="+mn-ea"/>
                          <a:cs typeface="Arial"/>
                        </a:rPr>
                        <a:t>DS3608-ER/</a:t>
                      </a:r>
                      <a:br>
                        <a:rPr lang="en-US" sz="1400" b="1" i="0" kern="1200" baseline="0" dirty="0" smtClean="0">
                          <a:solidFill>
                            <a:schemeClr val="tx1"/>
                          </a:solidFill>
                          <a:latin typeface="+mn-lt"/>
                          <a:ea typeface="+mn-ea"/>
                          <a:cs typeface="Arial"/>
                        </a:rPr>
                      </a:br>
                      <a:r>
                        <a:rPr lang="en-US" sz="1400" b="1" i="0" kern="1200" baseline="0" dirty="0" smtClean="0">
                          <a:solidFill>
                            <a:schemeClr val="tx1"/>
                          </a:solidFill>
                          <a:latin typeface="+mn-lt"/>
                          <a:ea typeface="+mn-ea"/>
                          <a:cs typeface="Arial"/>
                        </a:rPr>
                        <a:t>DS3678-ER</a:t>
                      </a:r>
                    </a:p>
                  </a:txBody>
                  <a:tcPr marL="68562" marR="68562" marT="137160" anchor="ctr">
                    <a:solidFill>
                      <a:schemeClr val="accent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i="0" kern="1200" baseline="0" dirty="0" smtClean="0">
                          <a:solidFill>
                            <a:schemeClr val="tx1"/>
                          </a:solidFill>
                          <a:latin typeface="+mn-lt"/>
                          <a:ea typeface="+mn-ea"/>
                          <a:cs typeface="Arial"/>
                        </a:rPr>
                        <a:t>DS3608-HD/</a:t>
                      </a:r>
                      <a:br>
                        <a:rPr lang="en-US" sz="1400" b="1" i="0" kern="1200" baseline="0" dirty="0" smtClean="0">
                          <a:solidFill>
                            <a:schemeClr val="tx1"/>
                          </a:solidFill>
                          <a:latin typeface="+mn-lt"/>
                          <a:ea typeface="+mn-ea"/>
                          <a:cs typeface="Arial"/>
                        </a:rPr>
                      </a:br>
                      <a:r>
                        <a:rPr lang="en-US" sz="1400" b="1" i="0" kern="1200" baseline="0" dirty="0" smtClean="0">
                          <a:solidFill>
                            <a:schemeClr val="tx1"/>
                          </a:solidFill>
                          <a:latin typeface="+mn-lt"/>
                          <a:ea typeface="+mn-ea"/>
                          <a:cs typeface="Arial"/>
                        </a:rPr>
                        <a:t>DS3678-HD</a:t>
                      </a:r>
                    </a:p>
                  </a:txBody>
                  <a:tcPr marL="68562" marR="68562" marT="137160" anchor="ctr">
                    <a:solidFill>
                      <a:schemeClr val="accent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i="0" kern="1200" baseline="0" dirty="0" smtClean="0">
                          <a:solidFill>
                            <a:schemeClr val="tx1"/>
                          </a:solidFill>
                          <a:latin typeface="+mn-lt"/>
                          <a:ea typeface="+mn-ea"/>
                          <a:cs typeface="Arial"/>
                        </a:rPr>
                        <a:t>DS3608-DP/</a:t>
                      </a:r>
                      <a:br>
                        <a:rPr lang="en-US" sz="1400" b="1" i="0" kern="1200" baseline="0" dirty="0" smtClean="0">
                          <a:solidFill>
                            <a:schemeClr val="tx1"/>
                          </a:solidFill>
                          <a:latin typeface="+mn-lt"/>
                          <a:ea typeface="+mn-ea"/>
                          <a:cs typeface="Arial"/>
                        </a:rPr>
                      </a:br>
                      <a:r>
                        <a:rPr lang="en-US" sz="1400" b="1" i="0" kern="1200" baseline="0" dirty="0" smtClean="0">
                          <a:solidFill>
                            <a:schemeClr val="tx1"/>
                          </a:solidFill>
                          <a:latin typeface="+mn-lt"/>
                          <a:ea typeface="+mn-ea"/>
                          <a:cs typeface="Arial"/>
                        </a:rPr>
                        <a:t>DS3678-DP</a:t>
                      </a:r>
                    </a:p>
                  </a:txBody>
                  <a:tcPr marL="68562" marR="68562" marT="137160" anchor="ctr">
                    <a:solidFill>
                      <a:schemeClr val="accent6"/>
                    </a:solidFill>
                  </a:tcPr>
                </a:tc>
              </a:tr>
              <a:tr h="357688">
                <a:tc gridSpan="8">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cap="all" dirty="0" smtClean="0">
                          <a:solidFill>
                            <a:schemeClr val="bg1"/>
                          </a:solidFill>
                          <a:latin typeface="Arial" charset="0"/>
                          <a:ea typeface="Arial" charset="0"/>
                          <a:cs typeface="Arial" charset="0"/>
                        </a:rPr>
                        <a:t>OVERVIEW AND TARGET APPLICATIONS</a:t>
                      </a:r>
                    </a:p>
                  </a:txBody>
                  <a:tcPr marL="68562" marR="68562" anchor="ctr">
                    <a:solidFill>
                      <a:schemeClr val="tx1">
                        <a:lumMod val="50000"/>
                        <a:lumOff val="50000"/>
                      </a:schemeClr>
                    </a:solidFill>
                  </a:tcPr>
                </a:tc>
                <a:tc hMerge="1">
                  <a:txBody>
                    <a:bodyPr/>
                    <a:lstStyle/>
                    <a:p>
                      <a:pPr algn="ctr" rtl="0"/>
                      <a:endParaRPr lang="en-US" sz="1400" b="1" i="0" kern="1200" baseline="0" dirty="0" smtClean="0">
                        <a:solidFill>
                          <a:schemeClr val="lt1"/>
                        </a:solidFill>
                        <a:latin typeface="Arial"/>
                        <a:ea typeface="+mn-ea"/>
                        <a:cs typeface="Arial"/>
                      </a:endParaRPr>
                    </a:p>
                  </a:txBody>
                  <a:tcPr marL="68562" marR="68562" marT="137160" anchor="ctr" anchorCtr="1">
                    <a:solidFill>
                      <a:schemeClr val="bg1">
                        <a:lumMod val="8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hMerge="1">
                  <a:txBody>
                    <a:bodyPr/>
                    <a:lstStyle/>
                    <a:p>
                      <a:endParaRPr lang="en-US"/>
                    </a:p>
                  </a:txBody>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r>
              <a:tr h="711200">
                <a:tc>
                  <a:txBody>
                    <a:bodyPr/>
                    <a:lstStyle/>
                    <a:p>
                      <a:r>
                        <a:rPr lang="en-US" sz="1400" b="1" baseline="0" dirty="0" smtClean="0">
                          <a:latin typeface="Arial" charset="0"/>
                          <a:ea typeface="Arial" charset="0"/>
                          <a:cs typeface="Arial" charset="0"/>
                        </a:rPr>
                        <a:t>Overview</a:t>
                      </a:r>
                      <a:endParaRPr lang="en-US" sz="1400" b="1" baseline="0" dirty="0">
                        <a:latin typeface="Arial" charset="0"/>
                        <a:ea typeface="Arial" charset="0"/>
                        <a:cs typeface="Arial" charset="0"/>
                      </a:endParaRPr>
                    </a:p>
                  </a:txBody>
                  <a:tcPr marL="68562" marR="68562" anchor="ctr">
                    <a:solidFill>
                      <a:schemeClr val="bg1">
                        <a:lumMod val="75000"/>
                      </a:schemeClr>
                    </a:solidFill>
                  </a:tcPr>
                </a:tc>
                <a:tc>
                  <a:txBody>
                    <a:bodyPr/>
                    <a:lstStyle/>
                    <a:p>
                      <a:pPr algn="ctr" rtl="0"/>
                      <a:r>
                        <a:rPr lang="en-US" sz="1200" b="0" i="0" u="none" strike="noStrike" kern="1200" baseline="0" dirty="0" smtClean="0">
                          <a:solidFill>
                            <a:schemeClr val="dk1"/>
                          </a:solidFill>
                          <a:latin typeface="+mn-lt"/>
                          <a:ea typeface="+mn-ea"/>
                          <a:cs typeface="+mn-cs"/>
                        </a:rPr>
                        <a:t>1D Linear Standard Range</a:t>
                      </a:r>
                      <a:endParaRPr lang="en-US" sz="1200" b="1" i="0" kern="1200" baseline="0" dirty="0" smtClean="0">
                        <a:solidFill>
                          <a:schemeClr val="lt1"/>
                        </a:solidFill>
                        <a:latin typeface="Arial"/>
                        <a:ea typeface="+mn-ea"/>
                        <a:cs typeface="Arial"/>
                      </a:endParaRPr>
                    </a:p>
                  </a:txBody>
                  <a:tcPr marL="68562" marR="68562" marT="137160" anchor="ctr" anchorCtr="1">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dk1"/>
                          </a:solidFill>
                          <a:latin typeface="+mn-lt"/>
                          <a:ea typeface="+mn-ea"/>
                          <a:cs typeface="+mn-cs"/>
                        </a:rPr>
                        <a:t>1D Linear Extended Range</a:t>
                      </a:r>
                      <a:endParaRPr lang="en-US" sz="12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dk1"/>
                          </a:solidFill>
                          <a:latin typeface="+mn-lt"/>
                          <a:ea typeface="+mn-ea"/>
                          <a:cs typeface="+mn-cs"/>
                        </a:rPr>
                        <a:t>1D/2D Standard Range</a:t>
                      </a:r>
                      <a:endParaRPr lang="en-US" sz="12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a:txBody>
                    <a:bodyPr/>
                    <a:lstStyle/>
                    <a:p>
                      <a:pPr algn="ctr"/>
                      <a:r>
                        <a:rPr lang="en-US" sz="1200" b="0" i="0" u="none" strike="noStrike" kern="1200" baseline="0" dirty="0" smtClean="0">
                          <a:solidFill>
                            <a:schemeClr val="dk1"/>
                          </a:solidFill>
                          <a:latin typeface="+mn-lt"/>
                          <a:ea typeface="+mn-ea"/>
                          <a:cs typeface="+mn-cs"/>
                        </a:rPr>
                        <a:t>1D/2D High</a:t>
                      </a:r>
                    </a:p>
                    <a:p>
                      <a:pPr algn="ctr"/>
                      <a:r>
                        <a:rPr lang="en-US" sz="1200" b="0" i="0" u="none" strike="noStrike" kern="1200" baseline="0" dirty="0" smtClean="0">
                          <a:solidFill>
                            <a:schemeClr val="dk1"/>
                          </a:solidFill>
                          <a:latin typeface="+mn-lt"/>
                          <a:ea typeface="+mn-ea"/>
                          <a:cs typeface="+mn-cs"/>
                        </a:rPr>
                        <a:t>Performance; Mid-Range</a:t>
                      </a:r>
                      <a:endParaRPr lang="en-US" sz="12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dk1"/>
                          </a:solidFill>
                          <a:latin typeface="+mn-lt"/>
                          <a:ea typeface="+mn-ea"/>
                          <a:cs typeface="+mn-cs"/>
                        </a:rPr>
                        <a:t>1D/2D Long Range</a:t>
                      </a:r>
                      <a:endParaRPr lang="en-US" sz="12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dk1"/>
                          </a:solidFill>
                          <a:latin typeface="+mn-lt"/>
                          <a:ea typeface="+mn-ea"/>
                          <a:cs typeface="+mn-cs"/>
                        </a:rPr>
                        <a:t>1D/2D High Density</a:t>
                      </a:r>
                      <a:endParaRPr lang="en-US" sz="12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c>
                  <a:txBody>
                    <a:bodyPr/>
                    <a:lstStyle/>
                    <a:p>
                      <a:pPr algn="ctr"/>
                      <a:r>
                        <a:rPr lang="en-US" sz="1200" b="0" i="0" u="none" strike="noStrike" kern="1200" baseline="0" dirty="0" smtClean="0">
                          <a:solidFill>
                            <a:schemeClr val="dk1"/>
                          </a:solidFill>
                          <a:latin typeface="+mn-lt"/>
                          <a:ea typeface="+mn-ea"/>
                          <a:cs typeface="+mn-cs"/>
                        </a:rPr>
                        <a:t>1D/2D </a:t>
                      </a:r>
                      <a:br>
                        <a:rPr lang="en-US" sz="1200" b="0" i="0" u="none" strike="noStrike" kern="1200" baseline="0" dirty="0" smtClean="0">
                          <a:solidFill>
                            <a:schemeClr val="dk1"/>
                          </a:solidFill>
                          <a:latin typeface="+mn-lt"/>
                          <a:ea typeface="+mn-ea"/>
                          <a:cs typeface="+mn-cs"/>
                        </a:rPr>
                      </a:br>
                      <a:r>
                        <a:rPr lang="en-US" sz="1200" b="0" i="0" u="none" strike="noStrike" kern="1200" baseline="0" dirty="0" smtClean="0">
                          <a:solidFill>
                            <a:schemeClr val="dk1"/>
                          </a:solidFill>
                          <a:latin typeface="+mn-lt"/>
                          <a:ea typeface="+mn-ea"/>
                          <a:cs typeface="+mn-cs"/>
                        </a:rPr>
                        <a:t>Direct Part</a:t>
                      </a:r>
                    </a:p>
                    <a:p>
                      <a:pPr algn="ctr"/>
                      <a:r>
                        <a:rPr lang="en-US" sz="1200" b="0" i="0" u="none" strike="noStrike" kern="1200" baseline="0" dirty="0" smtClean="0">
                          <a:solidFill>
                            <a:schemeClr val="dk1"/>
                          </a:solidFill>
                          <a:latin typeface="+mn-lt"/>
                          <a:ea typeface="+mn-ea"/>
                          <a:cs typeface="+mn-cs"/>
                        </a:rPr>
                        <a:t>Marking</a:t>
                      </a:r>
                      <a:endParaRPr lang="en-US" sz="1200" b="1" i="0" kern="1200" baseline="0" dirty="0" smtClean="0">
                        <a:solidFill>
                          <a:schemeClr val="lt1"/>
                        </a:solidFill>
                        <a:latin typeface="+mn-lt"/>
                        <a:ea typeface="+mn-ea"/>
                        <a:cs typeface="Arial"/>
                      </a:endParaRPr>
                    </a:p>
                  </a:txBody>
                  <a:tcPr marL="68562" marR="68562" marT="137160" anchor="ctr">
                    <a:solidFill>
                      <a:schemeClr val="bg1">
                        <a:lumMod val="85000"/>
                      </a:schemeClr>
                    </a:solidFill>
                  </a:tcPr>
                </a:tc>
              </a:tr>
              <a:tr h="711200">
                <a:tc>
                  <a:txBody>
                    <a:bodyPr/>
                    <a:lstStyle/>
                    <a:p>
                      <a:r>
                        <a:rPr lang="en-US" sz="1400" b="1" baseline="0" dirty="0" smtClean="0">
                          <a:latin typeface="Arial" charset="0"/>
                          <a:ea typeface="Arial" charset="0"/>
                          <a:cs typeface="Arial" charset="0"/>
                        </a:rPr>
                        <a:t>Target Applications</a:t>
                      </a:r>
                      <a:endParaRPr lang="en-US" sz="1400" b="1" baseline="0" dirty="0">
                        <a:latin typeface="Arial" charset="0"/>
                        <a:ea typeface="Arial" charset="0"/>
                        <a:cs typeface="Arial" charset="0"/>
                      </a:endParaRPr>
                    </a:p>
                  </a:txBody>
                  <a:tcPr marL="68562" marR="68562" anchor="ctr">
                    <a:solidFill>
                      <a:schemeClr val="bg1">
                        <a:lumMod val="75000"/>
                      </a:schemeClr>
                    </a:solidFill>
                  </a:tcPr>
                </a:tc>
                <a:tc>
                  <a:txBody>
                    <a:bodyPr/>
                    <a:lstStyle/>
                    <a:p>
                      <a:pPr marL="171450" indent="-171450">
                        <a:buFont typeface="Arial" charset="0"/>
                        <a:buChar char="•"/>
                      </a:pPr>
                      <a:r>
                        <a:rPr lang="en-US" sz="1200" b="0" i="0" u="none" strike="noStrike" kern="1200" baseline="0" dirty="0" smtClean="0">
                          <a:solidFill>
                            <a:schemeClr val="dk1"/>
                          </a:solidFill>
                          <a:latin typeface="+mn-lt"/>
                          <a:ea typeface="+mn-ea"/>
                          <a:cs typeface="+mn-cs"/>
                        </a:rPr>
                        <a:t>Near field 1D reading</a:t>
                      </a:r>
                    </a:p>
                    <a:p>
                      <a:pPr marL="171450" indent="-171450">
                        <a:buFont typeface="Arial" charset="0"/>
                        <a:buChar char="•"/>
                      </a:pPr>
                      <a:r>
                        <a:rPr lang="en-US" sz="1200" b="0" i="0" u="none" strike="noStrike" kern="1200" baseline="0" dirty="0" smtClean="0">
                          <a:solidFill>
                            <a:schemeClr val="dk1"/>
                          </a:solidFill>
                          <a:latin typeface="+mn-lt"/>
                          <a:ea typeface="+mn-ea"/>
                          <a:cs typeface="+mn-cs"/>
                        </a:rPr>
                        <a:t>Shipping and receiving on loading docks and receiving dock doors</a:t>
                      </a:r>
                    </a:p>
                    <a:p>
                      <a:pPr marL="171450" indent="-171450">
                        <a:buFont typeface="Arial" charset="0"/>
                        <a:buChar char="•"/>
                      </a:pPr>
                      <a:r>
                        <a:rPr lang="en-US" sz="1200" b="0" i="0" u="none" strike="noStrike" kern="1200" baseline="0" dirty="0" smtClean="0">
                          <a:solidFill>
                            <a:schemeClr val="dk1"/>
                          </a:solidFill>
                          <a:latin typeface="+mn-lt"/>
                          <a:ea typeface="+mn-ea"/>
                          <a:cs typeface="+mn-cs"/>
                        </a:rPr>
                        <a:t>Small item pick and pack</a:t>
                      </a:r>
                    </a:p>
                    <a:p>
                      <a:pPr marL="171450" indent="-171450">
                        <a:buFont typeface="Arial" charset="0"/>
                        <a:buChar char="•"/>
                      </a:pPr>
                      <a:r>
                        <a:rPr lang="en-US" sz="1200" b="0" i="0" u="none" strike="noStrike" kern="1200" baseline="0" dirty="0" smtClean="0">
                          <a:solidFill>
                            <a:schemeClr val="dk1"/>
                          </a:solidFill>
                          <a:latin typeface="+mn-lt"/>
                          <a:ea typeface="+mn-ea"/>
                          <a:cs typeface="+mn-cs"/>
                        </a:rPr>
                        <a:t>Manufacturing WIP</a:t>
                      </a:r>
                      <a:endParaRPr lang="en-US" sz="1200" b="1" i="0" kern="1200" baseline="0" dirty="0" smtClean="0">
                        <a:solidFill>
                          <a:schemeClr val="lt1"/>
                        </a:solidFill>
                        <a:latin typeface="Arial"/>
                        <a:ea typeface="+mn-ea"/>
                        <a:cs typeface="Arial"/>
                      </a:endParaRPr>
                    </a:p>
                  </a:txBody>
                  <a:tcPr marL="68562" marR="68562" marT="137160" anchorCtr="1">
                    <a:solidFill>
                      <a:schemeClr val="bg1">
                        <a:lumMod val="85000"/>
                      </a:schemeClr>
                    </a:solidFill>
                  </a:tcPr>
                </a:tc>
                <a:tc>
                  <a:txBody>
                    <a:bodyPr/>
                    <a:lstStyle/>
                    <a:p>
                      <a:pPr marL="171450" indent="-171450">
                        <a:buFont typeface="Arial" charset="0"/>
                        <a:buChar char="•"/>
                      </a:pPr>
                      <a:r>
                        <a:rPr lang="en-US" sz="1200" b="0" i="0" u="none" strike="noStrike" kern="1200" baseline="0" dirty="0" smtClean="0">
                          <a:solidFill>
                            <a:schemeClr val="dk1"/>
                          </a:solidFill>
                          <a:latin typeface="+mn-lt"/>
                          <a:ea typeface="+mn-ea"/>
                          <a:cs typeface="+mn-cs"/>
                        </a:rPr>
                        <a:t>Picking</a:t>
                      </a:r>
                    </a:p>
                    <a:p>
                      <a:pPr marL="171450" indent="-171450">
                        <a:buFont typeface="Arial" charset="0"/>
                        <a:buChar char="•"/>
                      </a:pPr>
                      <a:r>
                        <a:rPr lang="en-US" sz="1200" b="0" i="0" u="none" strike="noStrike" kern="1200" baseline="0" dirty="0" smtClean="0">
                          <a:solidFill>
                            <a:schemeClr val="dk1"/>
                          </a:solidFill>
                          <a:latin typeface="+mn-lt"/>
                          <a:ea typeface="+mn-ea"/>
                          <a:cs typeface="+mn-cs"/>
                        </a:rPr>
                        <a:t>Forklift applications,</a:t>
                      </a:r>
                    </a:p>
                    <a:p>
                      <a:pPr marL="171450" indent="-171450">
                        <a:buFont typeface="Arial" charset="0"/>
                        <a:buChar char="•"/>
                      </a:pPr>
                      <a:r>
                        <a:rPr lang="en-US" sz="1200" b="0" i="0" u="none" strike="noStrike" kern="1200" baseline="0" dirty="0" smtClean="0">
                          <a:solidFill>
                            <a:schemeClr val="dk1"/>
                          </a:solidFill>
                          <a:latin typeface="+mn-lt"/>
                          <a:ea typeface="+mn-ea"/>
                          <a:cs typeface="+mn-cs"/>
                        </a:rPr>
                        <a:t>Warehouse/</a:t>
                      </a:r>
                      <a:br>
                        <a:rPr lang="en-US" sz="1200" b="0" i="0" u="none" strike="noStrike" kern="1200" baseline="0" dirty="0" smtClean="0">
                          <a:solidFill>
                            <a:schemeClr val="dk1"/>
                          </a:solidFill>
                          <a:latin typeface="+mn-lt"/>
                          <a:ea typeface="+mn-ea"/>
                          <a:cs typeface="+mn-cs"/>
                        </a:rPr>
                      </a:br>
                      <a:r>
                        <a:rPr lang="en-US" sz="1200" b="0" i="0" u="none" strike="noStrike" kern="1200" baseline="0" dirty="0" smtClean="0">
                          <a:solidFill>
                            <a:schemeClr val="dk1"/>
                          </a:solidFill>
                          <a:latin typeface="+mn-lt"/>
                          <a:ea typeface="+mn-ea"/>
                          <a:cs typeface="+mn-cs"/>
                        </a:rPr>
                        <a:t>distribution,</a:t>
                      </a:r>
                    </a:p>
                    <a:p>
                      <a:pPr marL="171450" indent="-171450">
                        <a:buFont typeface="Arial" charset="0"/>
                        <a:buChar char="•"/>
                      </a:pPr>
                      <a:r>
                        <a:rPr lang="en-US" sz="1200" b="0" i="0" u="none" strike="noStrike" kern="1200" baseline="0" dirty="0" err="1" smtClean="0">
                          <a:solidFill>
                            <a:schemeClr val="dk1"/>
                          </a:solidFill>
                          <a:latin typeface="+mn-lt"/>
                          <a:ea typeface="+mn-ea"/>
                          <a:cs typeface="+mn-cs"/>
                        </a:rPr>
                        <a:t>Transportationcross</a:t>
                      </a:r>
                      <a:r>
                        <a:rPr lang="en-US" sz="1200" b="0" i="0" u="none" strike="noStrike" kern="1200" baseline="0" dirty="0" smtClean="0">
                          <a:solidFill>
                            <a:schemeClr val="dk1"/>
                          </a:solidFill>
                          <a:latin typeface="+mn-lt"/>
                          <a:ea typeface="+mn-ea"/>
                          <a:cs typeface="+mn-cs"/>
                        </a:rPr>
                        <a:t> dock</a:t>
                      </a:r>
                      <a:endParaRPr lang="en-US" sz="1200" b="1" i="0" kern="1200" baseline="0" dirty="0" smtClean="0">
                        <a:solidFill>
                          <a:schemeClr val="lt1"/>
                        </a:solidFill>
                        <a:latin typeface="+mn-lt"/>
                        <a:ea typeface="+mn-ea"/>
                        <a:cs typeface="Arial"/>
                      </a:endParaRPr>
                    </a:p>
                    <a:p>
                      <a:pPr marL="171450" marR="0" indent="-171450" algn="ctr" defTabSz="914400" rtl="0" eaLnBrk="1" fontAlgn="auto" latinLnBrk="0" hangingPunct="1">
                        <a:lnSpc>
                          <a:spcPct val="100000"/>
                        </a:lnSpc>
                        <a:spcBef>
                          <a:spcPts val="0"/>
                        </a:spcBef>
                        <a:spcAft>
                          <a:spcPts val="0"/>
                        </a:spcAft>
                        <a:buClrTx/>
                        <a:buSzTx/>
                        <a:buFont typeface="Arial" charset="0"/>
                        <a:buChar char="•"/>
                        <a:tabLst/>
                        <a:defRPr/>
                      </a:pPr>
                      <a:endParaRPr lang="en-US" sz="1200" b="1" i="0" kern="1200" baseline="0" dirty="0" smtClean="0">
                        <a:solidFill>
                          <a:schemeClr val="lt1"/>
                        </a:solidFill>
                        <a:latin typeface="+mn-lt"/>
                        <a:ea typeface="+mn-ea"/>
                        <a:cs typeface="Arial"/>
                      </a:endParaRPr>
                    </a:p>
                  </a:txBody>
                  <a:tcPr marL="68562" marR="68562" marT="137160">
                    <a:solidFill>
                      <a:schemeClr val="bg1">
                        <a:lumMod val="85000"/>
                      </a:schemeClr>
                    </a:solidFill>
                  </a:tcPr>
                </a:tc>
                <a:tc>
                  <a:txBody>
                    <a:bodyPr/>
                    <a:lstStyle/>
                    <a:p>
                      <a:pPr marL="171450" indent="-171450">
                        <a:buFont typeface="Arial" charset="0"/>
                        <a:buChar char="•"/>
                      </a:pPr>
                      <a:r>
                        <a:rPr lang="en-US" sz="1200" b="0" i="0" u="none" strike="noStrike" kern="1200" baseline="0" dirty="0" smtClean="0">
                          <a:solidFill>
                            <a:schemeClr val="dk1"/>
                          </a:solidFill>
                          <a:latin typeface="+mn-lt"/>
                          <a:ea typeface="+mn-ea"/>
                          <a:cs typeface="+mn-cs"/>
                        </a:rPr>
                        <a:t>Near field 1D/2D reading</a:t>
                      </a:r>
                    </a:p>
                    <a:p>
                      <a:pPr marL="171450" indent="-171450">
                        <a:buFont typeface="Arial" charset="0"/>
                        <a:buChar char="•"/>
                      </a:pPr>
                      <a:r>
                        <a:rPr lang="en-US" sz="1200" b="0" i="0" u="none" strike="noStrike" kern="1200" baseline="0" dirty="0" smtClean="0">
                          <a:solidFill>
                            <a:schemeClr val="dk1"/>
                          </a:solidFill>
                          <a:latin typeface="+mn-lt"/>
                          <a:ea typeface="+mn-ea"/>
                          <a:cs typeface="+mn-cs"/>
                        </a:rPr>
                        <a:t>Shipping and receiving on loading docks and receiving dock doors</a:t>
                      </a:r>
                    </a:p>
                    <a:p>
                      <a:pPr marL="171450" indent="-171450">
                        <a:buFont typeface="Arial" charset="0"/>
                        <a:buChar char="•"/>
                      </a:pPr>
                      <a:r>
                        <a:rPr lang="en-US" sz="1200" b="0" i="0" u="none" strike="noStrike" kern="1200" baseline="0" dirty="0" smtClean="0">
                          <a:solidFill>
                            <a:schemeClr val="dk1"/>
                          </a:solidFill>
                          <a:latin typeface="+mn-lt"/>
                          <a:ea typeface="+mn-ea"/>
                          <a:cs typeface="+mn-cs"/>
                        </a:rPr>
                        <a:t>Small item pick and pack</a:t>
                      </a:r>
                    </a:p>
                    <a:p>
                      <a:pPr marL="171450" indent="-171450">
                        <a:buFont typeface="Arial" charset="0"/>
                        <a:buChar char="•"/>
                      </a:pPr>
                      <a:r>
                        <a:rPr lang="en-US" sz="1200" b="0" i="0" u="none" strike="noStrike" kern="1200" baseline="0" dirty="0" smtClean="0">
                          <a:solidFill>
                            <a:schemeClr val="dk1"/>
                          </a:solidFill>
                          <a:latin typeface="+mn-lt"/>
                          <a:ea typeface="+mn-ea"/>
                          <a:cs typeface="+mn-cs"/>
                        </a:rPr>
                        <a:t>Manufacturing WIP</a:t>
                      </a:r>
                      <a:endParaRPr lang="en-US" sz="1200" b="1" i="0" kern="1200" baseline="0" dirty="0" smtClean="0">
                        <a:solidFill>
                          <a:schemeClr val="lt1"/>
                        </a:solidFill>
                        <a:latin typeface="+mn-lt"/>
                        <a:ea typeface="+mn-ea"/>
                        <a:cs typeface="Arial"/>
                      </a:endParaRPr>
                    </a:p>
                  </a:txBody>
                  <a:tcPr marL="68562" marR="68562" marT="137160">
                    <a:solidFill>
                      <a:schemeClr val="bg1">
                        <a:lumMod val="85000"/>
                      </a:schemeClr>
                    </a:solidFill>
                  </a:tcPr>
                </a:tc>
                <a:tc>
                  <a:txBody>
                    <a:bodyPr/>
                    <a:lstStyle/>
                    <a:p>
                      <a:pPr marL="171450" indent="-171450">
                        <a:buFont typeface="Arial" charset="0"/>
                        <a:buChar char="•"/>
                      </a:pPr>
                      <a:r>
                        <a:rPr lang="en-US" sz="1200" b="0" i="0" u="none" strike="noStrike" kern="1200" baseline="0" dirty="0" smtClean="0">
                          <a:solidFill>
                            <a:schemeClr val="dk1"/>
                          </a:solidFill>
                          <a:latin typeface="+mn-lt"/>
                          <a:ea typeface="+mn-ea"/>
                          <a:cs typeface="+mn-cs"/>
                        </a:rPr>
                        <a:t>Mid-Range reading for large items on loading docks for shipping and receiving</a:t>
                      </a:r>
                    </a:p>
                    <a:p>
                      <a:pPr marL="171450" indent="-171450">
                        <a:buFont typeface="Arial" charset="0"/>
                        <a:buChar char="•"/>
                      </a:pPr>
                      <a:r>
                        <a:rPr lang="en-US" sz="1200" b="0" i="0" u="none" strike="noStrike" kern="1200" baseline="0" dirty="0" smtClean="0">
                          <a:solidFill>
                            <a:schemeClr val="dk1"/>
                          </a:solidFill>
                          <a:latin typeface="+mn-lt"/>
                          <a:ea typeface="+mn-ea"/>
                          <a:cs typeface="+mn-cs"/>
                        </a:rPr>
                        <a:t>Package/</a:t>
                      </a:r>
                      <a:br>
                        <a:rPr lang="en-US" sz="1200" b="0" i="0" u="none" strike="noStrike" kern="1200" baseline="0" dirty="0" smtClean="0">
                          <a:solidFill>
                            <a:schemeClr val="dk1"/>
                          </a:solidFill>
                          <a:latin typeface="+mn-lt"/>
                          <a:ea typeface="+mn-ea"/>
                          <a:cs typeface="+mn-cs"/>
                        </a:rPr>
                      </a:br>
                      <a:r>
                        <a:rPr lang="en-US" sz="1200" b="0" i="0" u="none" strike="noStrike" kern="1200" baseline="0" dirty="0" smtClean="0">
                          <a:solidFill>
                            <a:schemeClr val="dk1"/>
                          </a:solidFill>
                          <a:latin typeface="+mn-lt"/>
                          <a:ea typeface="+mn-ea"/>
                          <a:cs typeface="+mn-cs"/>
                        </a:rPr>
                        <a:t>courier services proof of delivery/image capture</a:t>
                      </a:r>
                      <a:endParaRPr lang="en-US" sz="1200" b="1" i="0" kern="1200" baseline="0" dirty="0" smtClean="0">
                        <a:solidFill>
                          <a:schemeClr val="lt1"/>
                        </a:solidFill>
                        <a:latin typeface="+mn-lt"/>
                        <a:ea typeface="+mn-ea"/>
                        <a:cs typeface="Arial"/>
                      </a:endParaRPr>
                    </a:p>
                  </a:txBody>
                  <a:tcPr marL="68562" marR="68562" marT="137160">
                    <a:solidFill>
                      <a:schemeClr val="bg1">
                        <a:lumMod val="85000"/>
                      </a:schemeClr>
                    </a:solidFill>
                  </a:tcPr>
                </a:tc>
                <a:tc>
                  <a:txBody>
                    <a:bodyPr/>
                    <a:lstStyle/>
                    <a:p>
                      <a:pPr marL="171450" indent="-171450">
                        <a:buFont typeface="Arial" charset="0"/>
                        <a:buChar char="•"/>
                      </a:pPr>
                      <a:r>
                        <a:rPr lang="en-US" sz="1200" b="0" i="0" u="none" strike="noStrike" kern="1200" baseline="0" dirty="0" smtClean="0">
                          <a:solidFill>
                            <a:schemeClr val="dk1"/>
                          </a:solidFill>
                          <a:latin typeface="+mn-lt"/>
                          <a:ea typeface="+mn-ea"/>
                          <a:cs typeface="+mn-cs"/>
                        </a:rPr>
                        <a:t>Picking</a:t>
                      </a:r>
                    </a:p>
                    <a:p>
                      <a:pPr marL="171450" indent="-171450">
                        <a:buFont typeface="Arial" charset="0"/>
                        <a:buChar char="•"/>
                      </a:pPr>
                      <a:r>
                        <a:rPr lang="en-US" sz="1200" b="0" i="0" u="none" strike="noStrike" kern="1200" baseline="0" dirty="0" smtClean="0">
                          <a:solidFill>
                            <a:schemeClr val="dk1"/>
                          </a:solidFill>
                          <a:latin typeface="+mn-lt"/>
                          <a:ea typeface="+mn-ea"/>
                          <a:cs typeface="+mn-cs"/>
                        </a:rPr>
                        <a:t>Forklift applications</a:t>
                      </a:r>
                    </a:p>
                    <a:p>
                      <a:pPr marL="171450" indent="-171450">
                        <a:buFont typeface="Arial" charset="0"/>
                        <a:buChar char="•"/>
                      </a:pPr>
                      <a:r>
                        <a:rPr lang="en-US" sz="1200" b="0" i="0" u="none" strike="noStrike" kern="1200" baseline="0" dirty="0" smtClean="0">
                          <a:solidFill>
                            <a:schemeClr val="dk1"/>
                          </a:solidFill>
                          <a:latin typeface="+mn-lt"/>
                          <a:ea typeface="+mn-ea"/>
                          <a:cs typeface="+mn-cs"/>
                        </a:rPr>
                        <a:t>Warehouse/</a:t>
                      </a:r>
                      <a:br>
                        <a:rPr lang="en-US" sz="1200" b="0" i="0" u="none" strike="noStrike" kern="1200" baseline="0" dirty="0" smtClean="0">
                          <a:solidFill>
                            <a:schemeClr val="dk1"/>
                          </a:solidFill>
                          <a:latin typeface="+mn-lt"/>
                          <a:ea typeface="+mn-ea"/>
                          <a:cs typeface="+mn-cs"/>
                        </a:rPr>
                      </a:br>
                      <a:r>
                        <a:rPr lang="en-US" sz="1200" b="0" i="0" u="none" strike="noStrike" kern="1200" baseline="0" dirty="0" smtClean="0">
                          <a:solidFill>
                            <a:schemeClr val="dk1"/>
                          </a:solidFill>
                          <a:latin typeface="+mn-lt"/>
                          <a:ea typeface="+mn-ea"/>
                          <a:cs typeface="+mn-cs"/>
                        </a:rPr>
                        <a:t>distribution</a:t>
                      </a:r>
                    </a:p>
                    <a:p>
                      <a:pPr marL="171450" indent="-171450">
                        <a:buFont typeface="Arial" charset="0"/>
                        <a:buChar char="•"/>
                      </a:pPr>
                      <a:r>
                        <a:rPr lang="en-US" sz="1200" b="0" i="0" u="none" strike="noStrike" kern="1200" baseline="0" dirty="0" smtClean="0">
                          <a:solidFill>
                            <a:schemeClr val="dk1"/>
                          </a:solidFill>
                          <a:latin typeface="+mn-lt"/>
                          <a:ea typeface="+mn-ea"/>
                          <a:cs typeface="+mn-cs"/>
                        </a:rPr>
                        <a:t>Transportation cross dock</a:t>
                      </a:r>
                      <a:endParaRPr lang="en-US" sz="1200" b="1" i="0" kern="1200" baseline="0" dirty="0" smtClean="0">
                        <a:solidFill>
                          <a:schemeClr val="lt1"/>
                        </a:solidFill>
                        <a:latin typeface="+mn-lt"/>
                        <a:ea typeface="+mn-ea"/>
                        <a:cs typeface="Arial"/>
                      </a:endParaRPr>
                    </a:p>
                  </a:txBody>
                  <a:tcPr marL="68562" marR="68562" marT="137160">
                    <a:solidFill>
                      <a:schemeClr val="bg1">
                        <a:lumMod val="85000"/>
                      </a:schemeClr>
                    </a:solidFill>
                  </a:tcPr>
                </a:tc>
                <a:tc>
                  <a:txBody>
                    <a:bodyPr/>
                    <a:lstStyle/>
                    <a:p>
                      <a:pPr marL="171450" indent="-171450">
                        <a:buFont typeface="Arial" charset="0"/>
                        <a:buChar char="•"/>
                      </a:pPr>
                      <a:r>
                        <a:rPr lang="en-US" sz="1200" b="0" i="0" u="none" strike="noStrike" kern="1200" baseline="0" dirty="0" err="1" smtClean="0">
                          <a:solidFill>
                            <a:schemeClr val="dk1"/>
                          </a:solidFill>
                          <a:latin typeface="+mn-lt"/>
                          <a:ea typeface="+mn-ea"/>
                          <a:cs typeface="+mn-cs"/>
                        </a:rPr>
                        <a:t>Manufacturing:electronics</a:t>
                      </a:r>
                      <a:r>
                        <a:rPr lang="en-US" sz="1200" b="0" i="0" u="none" strike="noStrike" kern="1200" baseline="0" dirty="0" smtClean="0">
                          <a:solidFill>
                            <a:schemeClr val="dk1"/>
                          </a:solidFill>
                          <a:latin typeface="+mn-lt"/>
                          <a:ea typeface="+mn-ea"/>
                          <a:cs typeface="+mn-cs"/>
                        </a:rPr>
                        <a:t>, medical equipment, telecom</a:t>
                      </a:r>
                      <a:endParaRPr lang="en-US" sz="1200" b="1" i="0" kern="1200" baseline="0" dirty="0" smtClean="0">
                        <a:solidFill>
                          <a:schemeClr val="lt1"/>
                        </a:solidFill>
                        <a:latin typeface="+mn-lt"/>
                        <a:ea typeface="+mn-ea"/>
                        <a:cs typeface="Arial"/>
                      </a:endParaRPr>
                    </a:p>
                  </a:txBody>
                  <a:tcPr marL="68562" marR="68562" marT="137160">
                    <a:solidFill>
                      <a:schemeClr val="bg1">
                        <a:lumMod val="85000"/>
                      </a:schemeClr>
                    </a:solidFill>
                  </a:tcPr>
                </a:tc>
                <a:tc>
                  <a:txBody>
                    <a:bodyPr/>
                    <a:lstStyle/>
                    <a:p>
                      <a:pPr marL="171450" indent="-171450">
                        <a:buFont typeface="Arial" charset="0"/>
                        <a:buChar char="•"/>
                      </a:pPr>
                      <a:r>
                        <a:rPr lang="en-US" sz="1200" b="0" i="0" u="none" strike="noStrike" kern="1200" baseline="0" dirty="0" smtClean="0">
                          <a:solidFill>
                            <a:schemeClr val="dk1"/>
                          </a:solidFill>
                          <a:latin typeface="+mn-lt"/>
                          <a:ea typeface="+mn-ea"/>
                          <a:cs typeface="+mn-cs"/>
                        </a:rPr>
                        <a:t>Lifetime Identification (UID)</a:t>
                      </a:r>
                    </a:p>
                    <a:p>
                      <a:pPr marL="171450" indent="-171450">
                        <a:buFont typeface="Arial" charset="0"/>
                        <a:buChar char="•"/>
                      </a:pPr>
                      <a:r>
                        <a:rPr lang="en-US" sz="1200" b="0" i="0" u="none" strike="noStrike" kern="1200" baseline="0" dirty="0" smtClean="0">
                          <a:solidFill>
                            <a:schemeClr val="dk1"/>
                          </a:solidFill>
                          <a:latin typeface="+mn-lt"/>
                          <a:ea typeface="+mn-ea"/>
                          <a:cs typeface="+mn-cs"/>
                        </a:rPr>
                        <a:t>Track &amp; Trace</a:t>
                      </a:r>
                    </a:p>
                    <a:p>
                      <a:pPr marL="171450" indent="-171450">
                        <a:buFont typeface="Arial" charset="0"/>
                        <a:buChar char="•"/>
                      </a:pPr>
                      <a:r>
                        <a:rPr lang="en-US" sz="1200" b="0" i="0" u="none" strike="noStrike" kern="1200" baseline="0" dirty="0" smtClean="0">
                          <a:solidFill>
                            <a:schemeClr val="dk1"/>
                          </a:solidFill>
                          <a:latin typeface="+mn-lt"/>
                          <a:ea typeface="+mn-ea"/>
                          <a:cs typeface="+mn-cs"/>
                        </a:rPr>
                        <a:t>Maintenance</a:t>
                      </a:r>
                      <a:br>
                        <a:rPr lang="en-US" sz="1200" b="0" i="0" u="none" strike="noStrike" kern="1200" baseline="0" dirty="0" smtClean="0">
                          <a:solidFill>
                            <a:schemeClr val="dk1"/>
                          </a:solidFill>
                          <a:latin typeface="+mn-lt"/>
                          <a:ea typeface="+mn-ea"/>
                          <a:cs typeface="+mn-cs"/>
                        </a:rPr>
                      </a:br>
                      <a:r>
                        <a:rPr lang="en-US" sz="1200" b="0" i="0" u="none" strike="noStrike" kern="1200" baseline="0" dirty="0" smtClean="0">
                          <a:solidFill>
                            <a:schemeClr val="dk1"/>
                          </a:solidFill>
                          <a:latin typeface="+mn-lt"/>
                          <a:ea typeface="+mn-ea"/>
                          <a:cs typeface="+mn-cs"/>
                        </a:rPr>
                        <a:t>management</a:t>
                      </a:r>
                    </a:p>
                    <a:p>
                      <a:pPr marL="171450" indent="-171450">
                        <a:buFont typeface="Arial" charset="0"/>
                        <a:buChar char="•"/>
                      </a:pPr>
                      <a:r>
                        <a:rPr lang="en-US" sz="1200" b="0" i="0" u="none" strike="noStrike" kern="1200" baseline="0" dirty="0" smtClean="0">
                          <a:solidFill>
                            <a:schemeClr val="dk1"/>
                          </a:solidFill>
                          <a:latin typeface="+mn-lt"/>
                          <a:ea typeface="+mn-ea"/>
                          <a:cs typeface="+mn-cs"/>
                        </a:rPr>
                        <a:t>Warranty service</a:t>
                      </a:r>
                    </a:p>
                    <a:p>
                      <a:pPr marL="171450" indent="-171450">
                        <a:buFont typeface="Arial" charset="0"/>
                        <a:buChar char="•"/>
                      </a:pPr>
                      <a:r>
                        <a:rPr lang="en-US" sz="1200" b="0" i="0" u="none" strike="noStrike" kern="1200" baseline="0" dirty="0" smtClean="0">
                          <a:solidFill>
                            <a:schemeClr val="dk1"/>
                          </a:solidFill>
                          <a:latin typeface="+mn-lt"/>
                          <a:ea typeface="+mn-ea"/>
                          <a:cs typeface="+mn-cs"/>
                        </a:rPr>
                        <a:t>Product authentication</a:t>
                      </a:r>
                    </a:p>
                    <a:p>
                      <a:pPr marL="171450" indent="-171450">
                        <a:buFont typeface="Arial" charset="0"/>
                        <a:buChar char="•"/>
                      </a:pPr>
                      <a:r>
                        <a:rPr lang="en-US" sz="1200" b="0" i="0" u="none" strike="noStrike" kern="1200" baseline="0" dirty="0" smtClean="0">
                          <a:solidFill>
                            <a:schemeClr val="dk1"/>
                          </a:solidFill>
                          <a:latin typeface="+mn-lt"/>
                          <a:ea typeface="+mn-ea"/>
                          <a:cs typeface="+mn-cs"/>
                        </a:rPr>
                        <a:t>Automotive/</a:t>
                      </a:r>
                      <a:br>
                        <a:rPr lang="en-US" sz="1200" b="0" i="0" u="none" strike="noStrike" kern="1200" baseline="0" dirty="0" smtClean="0">
                          <a:solidFill>
                            <a:schemeClr val="dk1"/>
                          </a:solidFill>
                          <a:latin typeface="+mn-lt"/>
                          <a:ea typeface="+mn-ea"/>
                          <a:cs typeface="+mn-cs"/>
                        </a:rPr>
                      </a:br>
                      <a:r>
                        <a:rPr lang="en-US" sz="1200" b="0" i="0" u="none" strike="noStrike" kern="1200" baseline="0" dirty="0" smtClean="0">
                          <a:solidFill>
                            <a:schemeClr val="dk1"/>
                          </a:solidFill>
                          <a:latin typeface="+mn-lt"/>
                          <a:ea typeface="+mn-ea"/>
                          <a:cs typeface="+mn-cs"/>
                        </a:rPr>
                        <a:t>Aerospace/</a:t>
                      </a:r>
                      <a:br>
                        <a:rPr lang="en-US" sz="1200" b="0" i="0" u="none" strike="noStrike" kern="1200" baseline="0" dirty="0" smtClean="0">
                          <a:solidFill>
                            <a:schemeClr val="dk1"/>
                          </a:solidFill>
                          <a:latin typeface="+mn-lt"/>
                          <a:ea typeface="+mn-ea"/>
                          <a:cs typeface="+mn-cs"/>
                        </a:rPr>
                      </a:br>
                      <a:r>
                        <a:rPr lang="en-US" sz="1200" b="0" i="0" u="none" strike="noStrike" kern="1200" baseline="0" dirty="0" smtClean="0">
                          <a:solidFill>
                            <a:schemeClr val="dk1"/>
                          </a:solidFill>
                          <a:latin typeface="+mn-lt"/>
                          <a:ea typeface="+mn-ea"/>
                          <a:cs typeface="+mn-cs"/>
                        </a:rPr>
                        <a:t>Defense</a:t>
                      </a:r>
                      <a:endParaRPr lang="en-US" sz="1200" b="1" i="0" kern="1200" baseline="0" dirty="0" smtClean="0">
                        <a:solidFill>
                          <a:schemeClr val="lt1"/>
                        </a:solidFill>
                        <a:latin typeface="+mn-lt"/>
                        <a:ea typeface="+mn-ea"/>
                        <a:cs typeface="Arial"/>
                      </a:endParaRPr>
                    </a:p>
                  </a:txBody>
                  <a:tcPr marL="68562" marR="68562" marT="137160">
                    <a:solidFill>
                      <a:schemeClr val="bg1">
                        <a:lumMod val="85000"/>
                      </a:schemeClr>
                    </a:solidFill>
                  </a:tcPr>
                </a:tc>
              </a:tr>
            </a:tbl>
          </a:graphicData>
        </a:graphic>
      </p:graphicFrame>
      <p:sp>
        <p:nvSpPr>
          <p:cNvPr id="6" name="Title 1"/>
          <p:cNvSpPr txBox="1">
            <a:spLocks/>
          </p:cNvSpPr>
          <p:nvPr/>
        </p:nvSpPr>
        <p:spPr bwMode="auto">
          <a:xfrm>
            <a:off x="395183" y="1016000"/>
            <a:ext cx="845917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eaLnBrk="0" hangingPunct="0">
              <a:defRPr sz="2400">
                <a:solidFill>
                  <a:schemeClr val="tx1"/>
                </a:solidFill>
                <a:latin typeface="Arial" charset="0"/>
                <a:ea typeface="MS PGothic" charset="-128"/>
                <a:cs typeface="MS PGothic" charset="-128"/>
                <a:sym typeface="Arial" charset="0"/>
              </a:defRPr>
            </a:lvl1pPr>
            <a:lvl2pPr marL="37931725" indent="-37474525" eaLnBrk="0" hangingPunct="0">
              <a:defRPr sz="2400">
                <a:solidFill>
                  <a:schemeClr val="tx1"/>
                </a:solidFill>
                <a:latin typeface="Arial" charset="0"/>
                <a:ea typeface="MS PGothic" charset="-128"/>
                <a:cs typeface="MS PGothic" charset="-128"/>
                <a:sym typeface="Arial" charset="0"/>
              </a:defRPr>
            </a:lvl2pPr>
            <a:lvl3pPr eaLnBrk="0" hangingPunct="0">
              <a:defRPr sz="2400">
                <a:solidFill>
                  <a:schemeClr val="tx1"/>
                </a:solidFill>
                <a:latin typeface="Arial" charset="0"/>
                <a:ea typeface="MS PGothic" charset="-128"/>
                <a:cs typeface="MS PGothic" charset="-128"/>
                <a:sym typeface="Arial" charset="0"/>
              </a:defRPr>
            </a:lvl3pPr>
            <a:lvl4pPr eaLnBrk="0" hangingPunct="0">
              <a:defRPr sz="2400">
                <a:solidFill>
                  <a:schemeClr val="tx1"/>
                </a:solidFill>
                <a:latin typeface="Arial" charset="0"/>
                <a:ea typeface="MS PGothic" charset="-128"/>
                <a:cs typeface="MS PGothic" charset="-128"/>
                <a:sym typeface="Arial" charset="0"/>
              </a:defRPr>
            </a:lvl4pPr>
            <a:lvl5pPr eaLnBrk="0" hangingPunct="0">
              <a:defRPr sz="2400">
                <a:solidFill>
                  <a:schemeClr val="tx1"/>
                </a:solidFill>
                <a:latin typeface="Arial" charset="0"/>
                <a:ea typeface="MS PGothic" charset="-128"/>
                <a:cs typeface="MS PGothic" charset="-128"/>
                <a:sym typeface="Arial" charset="0"/>
              </a:defRPr>
            </a:lvl5pPr>
            <a:lvl6pPr marL="4572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6pPr>
            <a:lvl7pPr marL="9144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7pPr>
            <a:lvl8pPr marL="13716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8pPr>
            <a:lvl9pPr marL="1828800" eaLnBrk="0" fontAlgn="base" hangingPunct="0">
              <a:spcBef>
                <a:spcPct val="0"/>
              </a:spcBef>
              <a:spcAft>
                <a:spcPct val="0"/>
              </a:spcAft>
              <a:defRPr sz="2400">
                <a:solidFill>
                  <a:schemeClr val="tx1"/>
                </a:solidFill>
                <a:latin typeface="Arial" charset="0"/>
                <a:ea typeface="MS PGothic" charset="-128"/>
                <a:cs typeface="MS PGothic" charset="-128"/>
                <a:sym typeface="Arial" charset="0"/>
              </a:defRPr>
            </a:lvl9pPr>
          </a:lstStyle>
          <a:p>
            <a:pPr eaLnBrk="1" hangingPunct="1"/>
            <a:r>
              <a:rPr lang="en-US" altLang="en-US" b="1" dirty="0" smtClean="0">
                <a:ea typeface="ＭＳ Ｐゴシック" charset="-128"/>
              </a:rPr>
              <a:t>Zebra 3600 Series Family </a:t>
            </a:r>
            <a:endParaRPr lang="en-US" altLang="en-US" b="1" dirty="0">
              <a:ea typeface="ＭＳ Ｐゴシック" charset="-128"/>
            </a:endParaRPr>
          </a:p>
        </p:txBody>
      </p:sp>
      <p:sp>
        <p:nvSpPr>
          <p:cNvPr id="7" name="Rectangle 6"/>
          <p:cNvSpPr/>
          <p:nvPr/>
        </p:nvSpPr>
        <p:spPr>
          <a:xfrm>
            <a:off x="398349" y="1485900"/>
            <a:ext cx="8555151" cy="549894"/>
          </a:xfrm>
          <a:prstGeom prst="rect">
            <a:avLst/>
          </a:prstGeom>
        </p:spPr>
        <p:txBody>
          <a:bodyPr wrap="square">
            <a:spAutoFit/>
          </a:bodyPr>
          <a:lstStyle/>
          <a:p>
            <a:pPr>
              <a:lnSpc>
                <a:spcPct val="110000"/>
              </a:lnSpc>
              <a:spcAft>
                <a:spcPts val="400"/>
              </a:spcAft>
            </a:pPr>
            <a:r>
              <a:rPr lang="en-US" sz="1200" i="1" dirty="0" smtClean="0">
                <a:latin typeface="Arial" pitchFamily="34" charset="0"/>
              </a:rPr>
              <a:t>The following charts outline the key differences between each model</a:t>
            </a:r>
            <a:r>
              <a:rPr lang="en-US" sz="1200" i="1" smtClean="0">
                <a:latin typeface="Arial" pitchFamily="34" charset="0"/>
              </a:rPr>
              <a:t>. </a:t>
            </a:r>
            <a:endParaRPr lang="en-US" sz="1200" i="1" dirty="0"/>
          </a:p>
          <a:p>
            <a:pPr>
              <a:lnSpc>
                <a:spcPct val="110000"/>
              </a:lnSpc>
              <a:spcAft>
                <a:spcPts val="400"/>
              </a:spcAft>
            </a:pPr>
            <a:endParaRPr lang="en-US" sz="1200" i="1" dirty="0">
              <a:latin typeface="Arial" pitchFamily="34" charset="0"/>
            </a:endParaRPr>
          </a:p>
        </p:txBody>
      </p:sp>
      <p:sp>
        <p:nvSpPr>
          <p:cNvPr id="2" name="TextBox 1"/>
          <p:cNvSpPr txBox="1"/>
          <p:nvPr/>
        </p:nvSpPr>
        <p:spPr>
          <a:xfrm>
            <a:off x="3242419" y="-2314575"/>
            <a:ext cx="184683" cy="369332"/>
          </a:xfrm>
          <a:prstGeom prst="rect">
            <a:avLst/>
          </a:prstGeom>
          <a:noFill/>
        </p:spPr>
        <p:txBody>
          <a:bodyPr wrap="none" rtlCol="0">
            <a:spAutoFit/>
          </a:bodyPr>
          <a:lstStyle/>
          <a:p>
            <a:endParaRPr lang="en-US" dirty="0"/>
          </a:p>
        </p:txBody>
      </p:sp>
      <p:sp>
        <p:nvSpPr>
          <p:cNvPr id="11" name="Slide Number Placeholder 4"/>
          <p:cNvSpPr txBox="1">
            <a:spLocks/>
          </p:cNvSpPr>
          <p:nvPr/>
        </p:nvSpPr>
        <p:spPr bwMode="auto">
          <a:xfrm>
            <a:off x="11823700" y="6486525"/>
            <a:ext cx="352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en-US"/>
            </a:defPPr>
            <a:lvl1pPr algn="l" rtl="0" fontAlgn="base">
              <a:spcBef>
                <a:spcPct val="0"/>
              </a:spcBef>
              <a:spcAft>
                <a:spcPct val="0"/>
              </a:spcAft>
              <a:defRPr kern="1200">
                <a:solidFill>
                  <a:schemeClr val="tx1"/>
                </a:solidFill>
                <a:latin typeface="Arial" charset="0"/>
                <a:ea typeface="Arial" charset="0"/>
                <a:cs typeface="Arial" charset="0"/>
              </a:defRPr>
            </a:lvl1pPr>
            <a:lvl2pPr marL="457200" algn="l" rtl="0" fontAlgn="base">
              <a:spcBef>
                <a:spcPct val="0"/>
              </a:spcBef>
              <a:spcAft>
                <a:spcPct val="0"/>
              </a:spcAft>
              <a:defRPr kern="1200">
                <a:solidFill>
                  <a:schemeClr val="tx1"/>
                </a:solidFill>
                <a:latin typeface="Arial" charset="0"/>
                <a:ea typeface="Arial" charset="0"/>
                <a:cs typeface="Arial" charset="0"/>
              </a:defRPr>
            </a:lvl2pPr>
            <a:lvl3pPr marL="914400" algn="l" rtl="0" fontAlgn="base">
              <a:spcBef>
                <a:spcPct val="0"/>
              </a:spcBef>
              <a:spcAft>
                <a:spcPct val="0"/>
              </a:spcAft>
              <a:defRPr kern="1200">
                <a:solidFill>
                  <a:schemeClr val="tx1"/>
                </a:solidFill>
                <a:latin typeface="Arial" charset="0"/>
                <a:ea typeface="Arial" charset="0"/>
                <a:cs typeface="Arial" charset="0"/>
              </a:defRPr>
            </a:lvl3pPr>
            <a:lvl4pPr marL="1371600" algn="l" rtl="0" fontAlgn="base">
              <a:spcBef>
                <a:spcPct val="0"/>
              </a:spcBef>
              <a:spcAft>
                <a:spcPct val="0"/>
              </a:spcAft>
              <a:defRPr kern="1200">
                <a:solidFill>
                  <a:schemeClr val="tx1"/>
                </a:solidFill>
                <a:latin typeface="Arial" charset="0"/>
                <a:ea typeface="Arial" charset="0"/>
                <a:cs typeface="Arial" charset="0"/>
              </a:defRPr>
            </a:lvl4pPr>
            <a:lvl5pPr marL="1828800" algn="l" rtl="0" fontAlgn="base">
              <a:spcBef>
                <a:spcPct val="0"/>
              </a:spcBef>
              <a:spcAft>
                <a:spcPct val="0"/>
              </a:spcAft>
              <a:defRPr kern="1200">
                <a:solidFill>
                  <a:schemeClr val="tx1"/>
                </a:solidFill>
                <a:latin typeface="Arial" charset="0"/>
                <a:ea typeface="Arial" charset="0"/>
                <a:cs typeface="Arial" charset="0"/>
              </a:defRPr>
            </a:lvl5pPr>
            <a:lvl6pPr marL="2286000" algn="l" defTabSz="914400" rtl="0" eaLnBrk="1" latinLnBrk="0" hangingPunct="1">
              <a:defRPr kern="1200">
                <a:solidFill>
                  <a:schemeClr val="tx1"/>
                </a:solidFill>
                <a:latin typeface="Arial" charset="0"/>
                <a:ea typeface="Arial" charset="0"/>
                <a:cs typeface="Arial" charset="0"/>
              </a:defRPr>
            </a:lvl6pPr>
            <a:lvl7pPr marL="2743200" algn="l" defTabSz="914400" rtl="0" eaLnBrk="1" latinLnBrk="0" hangingPunct="1">
              <a:defRPr kern="1200">
                <a:solidFill>
                  <a:schemeClr val="tx1"/>
                </a:solidFill>
                <a:latin typeface="Arial" charset="0"/>
                <a:ea typeface="Arial" charset="0"/>
                <a:cs typeface="Arial" charset="0"/>
              </a:defRPr>
            </a:lvl7pPr>
            <a:lvl8pPr marL="3200400" algn="l" defTabSz="914400" rtl="0" eaLnBrk="1" latinLnBrk="0" hangingPunct="1">
              <a:defRPr kern="1200">
                <a:solidFill>
                  <a:schemeClr val="tx1"/>
                </a:solidFill>
                <a:latin typeface="Arial" charset="0"/>
                <a:ea typeface="Arial" charset="0"/>
                <a:cs typeface="Arial" charset="0"/>
              </a:defRPr>
            </a:lvl8pPr>
            <a:lvl9pPr marL="3657600" algn="l" defTabSz="914400" rtl="0" eaLnBrk="1" latinLnBrk="0" hangingPunct="1">
              <a:defRPr kern="1200">
                <a:solidFill>
                  <a:schemeClr val="tx1"/>
                </a:solidFill>
                <a:latin typeface="Arial" charset="0"/>
                <a:ea typeface="Arial" charset="0"/>
                <a:cs typeface="Arial" charset="0"/>
              </a:defRPr>
            </a:lvl9pPr>
          </a:lstStyle>
          <a:p>
            <a:pPr algn="ctr" eaLnBrk="1" hangingPunct="1">
              <a:lnSpc>
                <a:spcPct val="100000"/>
              </a:lnSpc>
              <a:spcBef>
                <a:spcPct val="0"/>
              </a:spcBef>
              <a:buClrTx/>
              <a:buSzTx/>
              <a:buFontTx/>
              <a:buNone/>
            </a:pPr>
            <a:fld id="{05193F78-B42F-BD48-86B0-AACBC28DFAFC}" type="slidenum">
              <a:rPr lang="en-US" altLang="en-US" sz="800">
                <a:solidFill>
                  <a:srgbClr val="BFBFBF"/>
                </a:solidFill>
                <a:sym typeface="Arial" charset="0"/>
              </a:rPr>
              <a:pPr algn="ctr" eaLnBrk="1" hangingPunct="1">
                <a:lnSpc>
                  <a:spcPct val="100000"/>
                </a:lnSpc>
                <a:spcBef>
                  <a:spcPct val="0"/>
                </a:spcBef>
                <a:buClrTx/>
                <a:buSzTx/>
                <a:buFontTx/>
                <a:buNone/>
              </a:pPr>
              <a:t>9</a:t>
            </a:fld>
            <a:endParaRPr lang="en-US" altLang="en-US" sz="800" dirty="0">
              <a:solidFill>
                <a:srgbClr val="BFBFBF"/>
              </a:solidFill>
              <a:sym typeface="Arial" charset="0"/>
            </a:endParaRPr>
          </a:p>
        </p:txBody>
      </p:sp>
    </p:spTree>
    <p:extLst>
      <p:ext uri="{BB962C8B-B14F-4D97-AF65-F5344CB8AC3E}">
        <p14:creationId xmlns:p14="http://schemas.microsoft.com/office/powerpoint/2010/main" val="120968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4_Business strategy presentation">
  <a:themeElements>
    <a:clrScheme name="Custom 16">
      <a:dk1>
        <a:srgbClr val="000000"/>
      </a:dk1>
      <a:lt1>
        <a:srgbClr val="FFFFFF"/>
      </a:lt1>
      <a:dk2>
        <a:srgbClr val="333E47"/>
      </a:dk2>
      <a:lt2>
        <a:srgbClr val="DBD9D6"/>
      </a:lt2>
      <a:accent1>
        <a:srgbClr val="0077A0"/>
      </a:accent1>
      <a:accent2>
        <a:srgbClr val="7E868C"/>
      </a:accent2>
      <a:accent3>
        <a:srgbClr val="DBD9D6"/>
      </a:accent3>
      <a:accent4>
        <a:srgbClr val="333E47"/>
      </a:accent4>
      <a:accent5>
        <a:srgbClr val="ED1C24"/>
      </a:accent5>
      <a:accent6>
        <a:srgbClr val="FFD200"/>
      </a:accent6>
      <a:hlink>
        <a:srgbClr val="333E47"/>
      </a:hlink>
      <a:folHlink>
        <a:srgbClr val="0077A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1">
          <a:schemeClr val="accent2"/>
        </a:lnRef>
        <a:fillRef idx="2">
          <a:schemeClr val="accent2"/>
        </a:fillRef>
        <a:effectRef idx="1">
          <a:schemeClr val="accent2"/>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 xmlns:thm15="http://schemas.microsoft.com/office/thememl/2012/main" name="Business strategy presentation" id="{8652783A-F43B-4C47-8F3C-48F967BE0382}" vid="{232EED29-0899-40B2-8969-E379F11A5395}"/>
    </a:ext>
  </a:extLst>
</a:theme>
</file>

<file path=ppt/theme/theme2.xml><?xml version="1.0" encoding="utf-8"?>
<a:theme xmlns:a="http://schemas.openxmlformats.org/drawingml/2006/main" name="PPT Masters 2016">
  <a:themeElements>
    <a:clrScheme name="Zebra New Mix">
      <a:dk1>
        <a:srgbClr val="000000"/>
      </a:dk1>
      <a:lt1>
        <a:srgbClr val="FFFFFF"/>
      </a:lt1>
      <a:dk2>
        <a:srgbClr val="000000"/>
      </a:dk2>
      <a:lt2>
        <a:srgbClr val="7E868C"/>
      </a:lt2>
      <a:accent1>
        <a:srgbClr val="007CB0"/>
      </a:accent1>
      <a:accent2>
        <a:srgbClr val="94989E"/>
      </a:accent2>
      <a:accent3>
        <a:srgbClr val="B6B9BC"/>
      </a:accent3>
      <a:accent4>
        <a:srgbClr val="D0D1D4"/>
      </a:accent4>
      <a:accent5>
        <a:srgbClr val="E4E3E4"/>
      </a:accent5>
      <a:accent6>
        <a:srgbClr val="ED1C24"/>
      </a:accent6>
      <a:hlink>
        <a:srgbClr val="007CB0"/>
      </a:hlink>
      <a:folHlink>
        <a:srgbClr val="007CB0"/>
      </a:folHlink>
    </a:clrScheme>
    <a:fontScheme name="10_Custom Design">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0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0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0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0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0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0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0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0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0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0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0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0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10_Custom Design 13">
        <a:dk1>
          <a:srgbClr val="000000"/>
        </a:dk1>
        <a:lt1>
          <a:srgbClr val="FFFFFF"/>
        </a:lt1>
        <a:dk2>
          <a:srgbClr val="000000"/>
        </a:dk2>
        <a:lt2>
          <a:srgbClr val="AFA79F"/>
        </a:lt2>
        <a:accent1>
          <a:srgbClr val="0063BE"/>
        </a:accent1>
        <a:accent2>
          <a:srgbClr val="0063BE"/>
        </a:accent2>
        <a:accent3>
          <a:srgbClr val="FFFFFF"/>
        </a:accent3>
        <a:accent4>
          <a:srgbClr val="000000"/>
        </a:accent4>
        <a:accent5>
          <a:srgbClr val="AAB7DB"/>
        </a:accent5>
        <a:accent6>
          <a:srgbClr val="0059AC"/>
        </a:accent6>
        <a:hlink>
          <a:srgbClr val="0063BE"/>
        </a:hlink>
        <a:folHlink>
          <a:srgbClr val="AFA79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5_Business strategy presentation">
  <a:themeElements>
    <a:clrScheme name="Custom 2">
      <a:dk1>
        <a:srgbClr val="000000"/>
      </a:dk1>
      <a:lt1>
        <a:srgbClr val="FFFFFF"/>
      </a:lt1>
      <a:dk2>
        <a:srgbClr val="333E47"/>
      </a:dk2>
      <a:lt2>
        <a:srgbClr val="DBD9D6"/>
      </a:lt2>
      <a:accent1>
        <a:srgbClr val="0077A0"/>
      </a:accent1>
      <a:accent2>
        <a:srgbClr val="7E868C"/>
      </a:accent2>
      <a:accent3>
        <a:srgbClr val="DBD9D6"/>
      </a:accent3>
      <a:accent4>
        <a:srgbClr val="333E47"/>
      </a:accent4>
      <a:accent5>
        <a:srgbClr val="ED1C24"/>
      </a:accent5>
      <a:accent6>
        <a:srgbClr val="FFD200"/>
      </a:accent6>
      <a:hlink>
        <a:srgbClr val="333E47"/>
      </a:hlink>
      <a:folHlink>
        <a:srgbClr val="0077A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1">
          <a:schemeClr val="accent2"/>
        </a:lnRef>
        <a:fillRef idx="2">
          <a:schemeClr val="accent2"/>
        </a:fillRef>
        <a:effectRef idx="1">
          <a:schemeClr val="accent2"/>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 xmlns:thm15="http://schemas.microsoft.com/office/thememl/2012/main" name="Business strategy presentation" id="{8652783A-F43B-4C47-8F3C-48F967BE0382}" vid="{232EED29-0899-40B2-8969-E379F11A5395}"/>
    </a:ext>
  </a:extLst>
</a:theme>
</file>

<file path=ppt/theme/theme4.xml><?xml version="1.0" encoding="utf-8"?>
<a:theme xmlns:a="http://schemas.openxmlformats.org/drawingml/2006/main" name="Office Theme">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ntury Gothic-Palatino Linotyp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5.xml><?xml version="1.0" encoding="utf-8"?>
<a:theme xmlns:a="http://schemas.openxmlformats.org/drawingml/2006/main" name="Office Theme">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ntury Gothic-Palatino Linotyp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C0E1DFAE-A563-49ED-B827-D954CB21C6A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strategy presentation</Template>
  <TotalTime>0</TotalTime>
  <Words>10698</Words>
  <Application>Microsoft Office PowerPoint</Application>
  <PresentationFormat>Custom</PresentationFormat>
  <Paragraphs>1482</Paragraphs>
  <Slides>77</Slides>
  <Notes>33</Notes>
  <HiddenSlides>0</HiddenSlides>
  <MMClips>0</MMClips>
  <ScaleCrop>false</ScaleCrop>
  <HeadingPairs>
    <vt:vector size="4" baseType="variant">
      <vt:variant>
        <vt:lpstr>Theme</vt:lpstr>
      </vt:variant>
      <vt:variant>
        <vt:i4>3</vt:i4>
      </vt:variant>
      <vt:variant>
        <vt:lpstr>Slide Titles</vt:lpstr>
      </vt:variant>
      <vt:variant>
        <vt:i4>77</vt:i4>
      </vt:variant>
    </vt:vector>
  </HeadingPairs>
  <TitlesOfParts>
    <vt:vector size="80" baseType="lpstr">
      <vt:lpstr>4_Business strategy presentation</vt:lpstr>
      <vt:lpstr>PPT Masters 2016</vt:lpstr>
      <vt:lpstr>5_Business strategy presentation</vt:lpstr>
      <vt:lpstr>PowerPoint Presentation</vt:lpstr>
      <vt:lpstr>PowerPoint Presentation</vt:lpstr>
      <vt:lpstr>PowerPoint Presentation</vt:lpstr>
      <vt:lpstr>PowerPoint Presentation</vt:lpstr>
      <vt:lpstr>PowerPoint Presentation</vt:lpstr>
      <vt:lpstr>WHAT IS Unstoppable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 Precision+ </vt:lpstr>
      <vt:lpstr>PowerPoint Presentation</vt:lpstr>
      <vt:lpstr>PowerPoint Presentation</vt:lpstr>
      <vt:lpstr>PowerPoint Presentation</vt:lpstr>
      <vt:lpstr>Key Takeaways</vt:lpstr>
      <vt:lpstr>PowerPoint Presentation</vt:lpstr>
      <vt:lpstr>Deployment Environments</vt:lpstr>
      <vt:lpstr>Vertical Markets: Warehousing</vt:lpstr>
      <vt:lpstr>PowerPoint Presentation</vt:lpstr>
      <vt:lpstr>Vertical Markets: Cold Storage</vt:lpstr>
      <vt:lpstr>PowerPoint Presentation</vt:lpstr>
      <vt:lpstr>Vertical Markets: Outdoor Yards and Ports</vt:lpstr>
      <vt:lpstr>PowerPoint Presentation</vt:lpstr>
      <vt:lpstr>Vertical Markets: Manufacturing</vt:lpstr>
      <vt:lpstr>PowerPoint Presentation</vt:lpstr>
      <vt:lpstr>PowerPoint Presentation</vt:lpstr>
      <vt:lpstr>Customer Engagement Questions</vt:lpstr>
      <vt:lpstr>Customer Engagement Questions (contd.)</vt:lpstr>
      <vt:lpstr>Objection Handlers:  Why do I need an  8 ft./2.4 m drop spec?</vt:lpstr>
      <vt:lpstr>Objection Handlers:  Why does battery capacity matter?</vt:lpstr>
      <vt:lpstr>Objection Handlers:  Why do I need 30% more working range?</vt:lpstr>
      <vt:lpstr>Objection Handlers:  Why is IP67 important?</vt:lpstr>
      <vt:lpstr>PowerPoint Presentation</vt:lpstr>
      <vt:lpstr>TOP ADVANTAGES FOR THE DS3608-SR/ DS3678-SR</vt:lpstr>
      <vt:lpstr>TOP ADVANTAGES FOR THE DS3608-ER/ DS3678-ER</vt:lpstr>
      <vt:lpstr>TOP ADVANTAGES FOR THE DS3608-HP/ DS3678-HP</vt:lpstr>
      <vt:lpstr>TOP ADVANTAGES FOR THE DS3608-DP/ DS3678-DP</vt:lpstr>
      <vt:lpstr>TOP ADVANTAGES FOR THE DS3608-HD/ DS3678-HD</vt:lpstr>
      <vt:lpstr>TOP ADVANTAGES FOR THE LI3608-SR/ li3678-SR</vt:lpstr>
      <vt:lpstr>TOP ADVANTAGES FOR THE LI3608-ER/ li3678-ER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2018-02-09T11:18:13Z</cp:lastPrinted>
  <dcterms:created xsi:type="dcterms:W3CDTF">2017-10-17T15:46:58Z</dcterms:created>
  <dcterms:modified xsi:type="dcterms:W3CDTF">2018-02-13T00:08:37Z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53485020</vt:lpwstr>
  </property>
  <property fmtid="{D5CDD505-2E9C-101B-9397-08002B2CF9AE}" pid="3" name="NXPowerLiteSettings">
    <vt:lpwstr>F7000400038000</vt:lpwstr>
  </property>
  <property fmtid="{D5CDD505-2E9C-101B-9397-08002B2CF9AE}" pid="4" name="NXPowerLiteVersion">
    <vt:lpwstr>D6.2.12</vt:lpwstr>
  </property>
  <property fmtid="{D5CDD505-2E9C-101B-9397-08002B2CF9AE}" pid="5" name="_TemplateID">
    <vt:lpwstr>TC034606639991</vt:lpwstr>
  </property>
</Properties>
</file>